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2"/>
  </p:notesMasterIdLst>
  <p:sldIdLst>
    <p:sldId id="310" r:id="rId5"/>
    <p:sldId id="326" r:id="rId6"/>
    <p:sldId id="327" r:id="rId7"/>
    <p:sldId id="325" r:id="rId8"/>
    <p:sldId id="328" r:id="rId9"/>
    <p:sldId id="329" r:id="rId10"/>
    <p:sldId id="324" r:id="rId11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6866" autoAdjust="0"/>
  </p:normalViewPr>
  <p:slideViewPr>
    <p:cSldViewPr>
      <p:cViewPr varScale="1">
        <p:scale>
          <a:sx n="108" d="100"/>
          <a:sy n="108" d="100"/>
        </p:scale>
        <p:origin x="-78" y="-70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t>18.5.2015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t>18.5.2015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0019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598"/>
            <a:ext cx="6858000" cy="1428874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7" name="Podnadpis 2"/>
          <p:cNvSpPr>
            <a:spLocks noGrp="1"/>
          </p:cNvSpPr>
          <p:nvPr/>
        </p:nvSpPr>
        <p:spPr>
          <a:xfrm>
            <a:off x="1138772" y="1635646"/>
            <a:ext cx="6858000" cy="2592288"/>
          </a:xfrm>
          <a:prstGeom prst="rect">
            <a:avLst/>
          </a:prstGeom>
        </p:spPr>
        <p:txBody>
          <a:bodyPr vert="horz" tIns="0" rIns="45720" bIns="0" anchor="b">
            <a:normAutofit fontScale="25000" lnSpcReduction="20000"/>
          </a:bodyPr>
          <a:lstStyle>
            <a:lvl1pPr marL="0" indent="0" algn="r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Arial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90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Arial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/>
              <a:buNone/>
              <a:defRPr kumimoji="0"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Arial"/>
              <a:buNone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3600" b="1" dirty="0" smtClean="0"/>
          </a:p>
          <a:p>
            <a:endParaRPr lang="cs-CZ" sz="3600" b="1" dirty="0"/>
          </a:p>
          <a:p>
            <a:endParaRPr lang="cs-CZ" sz="3600" b="1" dirty="0" smtClean="0"/>
          </a:p>
          <a:p>
            <a:endParaRPr lang="cs-CZ" sz="11200" b="1" dirty="0" smtClean="0"/>
          </a:p>
          <a:p>
            <a:endParaRPr lang="cs-CZ" sz="11200" b="1" dirty="0"/>
          </a:p>
          <a:p>
            <a:endParaRPr lang="cs-CZ" sz="11200" b="1" dirty="0" smtClean="0"/>
          </a:p>
          <a:p>
            <a:endParaRPr lang="cs-CZ" sz="1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1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1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1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1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Úvod do organické chemie</a:t>
            </a:r>
          </a:p>
          <a:p>
            <a:pPr algn="l"/>
            <a:endParaRPr lang="cs-CZ" sz="2600" dirty="0" smtClean="0"/>
          </a:p>
          <a:p>
            <a:pPr algn="l"/>
            <a:endParaRPr lang="cs-CZ" sz="2600" dirty="0"/>
          </a:p>
          <a:p>
            <a:pPr algn="l"/>
            <a:endParaRPr lang="cs-CZ" sz="2600" dirty="0" smtClean="0"/>
          </a:p>
          <a:p>
            <a:pPr algn="l"/>
            <a:endParaRPr lang="cs-CZ" sz="2600" dirty="0"/>
          </a:p>
          <a:p>
            <a:pPr algn="l"/>
            <a:endParaRPr lang="cs-CZ" sz="2600" dirty="0" smtClean="0"/>
          </a:p>
          <a:p>
            <a:pPr algn="l"/>
            <a:endParaRPr lang="cs-CZ" sz="2600" dirty="0"/>
          </a:p>
          <a:p>
            <a:pPr algn="l"/>
            <a:endParaRPr lang="cs-CZ" sz="6200" dirty="0"/>
          </a:p>
          <a:p>
            <a:pPr algn="l"/>
            <a:r>
              <a:rPr lang="cs-CZ" sz="6200" dirty="0" smtClean="0"/>
              <a:t>					           </a:t>
            </a:r>
            <a:r>
              <a:rPr lang="cs-CZ" sz="6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Mgr</a:t>
            </a:r>
            <a:r>
              <a:rPr lang="cs-CZ" sz="6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Lenka Málková</a:t>
            </a:r>
          </a:p>
          <a:p>
            <a:pPr algn="l"/>
            <a:r>
              <a:rPr lang="cs-CZ" sz="6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</a:t>
            </a:r>
            <a:endParaRPr lang="cs-CZ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cs-CZ" sz="800" dirty="0"/>
          </a:p>
          <a:p>
            <a:endParaRPr lang="cs-CZ" sz="3600" b="1" dirty="0" smtClean="0"/>
          </a:p>
        </p:txBody>
      </p:sp>
    </p:spTree>
    <p:extLst>
      <p:ext uri="{BB962C8B-B14F-4D97-AF65-F5344CB8AC3E}">
        <p14:creationId xmlns:p14="http://schemas.microsoft.com/office/powerpoint/2010/main" val="113144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2"/>
          <p:cNvSpPr>
            <a:spLocks noGrp="1"/>
          </p:cNvSpPr>
          <p:nvPr/>
        </p:nvSpPr>
        <p:spPr>
          <a:xfrm>
            <a:off x="539552" y="699542"/>
            <a:ext cx="8208912" cy="4221520"/>
          </a:xfrm>
          <a:prstGeom prst="rect">
            <a:avLst/>
          </a:prstGeom>
        </p:spPr>
        <p:txBody>
          <a:bodyPr vert="horz" tIns="0" rIns="45720" bIns="0" anchor="b">
            <a:normAutofit/>
          </a:bodyPr>
          <a:lstStyle>
            <a:lvl1pPr marL="0" indent="0" algn="r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Arial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90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Arial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/>
              <a:buNone/>
              <a:defRPr kumimoji="0"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Arial"/>
              <a:buNone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cs-CZ" dirty="0" smtClean="0"/>
              <a:t>organické látky obsaženy v organismech – ústrojné látky</a:t>
            </a:r>
          </a:p>
          <a:p>
            <a:pPr algn="l"/>
            <a:endParaRPr lang="cs-CZ" dirty="0" smtClean="0"/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cs-CZ" dirty="0"/>
              <a:t>organické sloučeniny – vždy C a H případně O, N, </a:t>
            </a:r>
            <a:r>
              <a:rPr lang="cs-CZ" dirty="0" smtClean="0"/>
              <a:t>S, Cl, F aj.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cs-CZ" dirty="0"/>
          </a:p>
          <a:p>
            <a:pPr algn="l"/>
            <a:r>
              <a:rPr lang="cs-CZ" u="sng" dirty="0"/>
              <a:t>Vlastnosti uhlíku</a:t>
            </a:r>
            <a:r>
              <a:rPr lang="cs-CZ" dirty="0"/>
              <a:t>: </a:t>
            </a:r>
            <a:endParaRPr lang="cs-CZ" dirty="0" smtClean="0"/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cs-CZ" dirty="0" smtClean="0"/>
              <a:t>C se nachází ve IV. A skupině – vždy </a:t>
            </a:r>
            <a:r>
              <a:rPr lang="cs-CZ" dirty="0" smtClean="0">
                <a:solidFill>
                  <a:srgbClr val="00B0F0"/>
                </a:solidFill>
              </a:rPr>
              <a:t>čtyřvazný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cs-CZ" dirty="0" smtClean="0"/>
              <a:t>H se nachází v I. A skupině – vždy </a:t>
            </a:r>
            <a:r>
              <a:rPr lang="cs-CZ" dirty="0" smtClean="0">
                <a:solidFill>
                  <a:srgbClr val="00B0F0"/>
                </a:solidFill>
              </a:rPr>
              <a:t>jednovazný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cs-CZ" dirty="0" smtClean="0"/>
              <a:t>C vytváří 3 druhy vazeb: jednoduchá, dvojná, trojná</a:t>
            </a:r>
          </a:p>
          <a:p>
            <a:pPr algn="l"/>
            <a:r>
              <a:rPr lang="cs-CZ" dirty="0" smtClean="0"/>
              <a:t>				C     </a:t>
            </a:r>
            <a:r>
              <a:rPr lang="cs-CZ" dirty="0" err="1" smtClean="0"/>
              <a:t>C</a:t>
            </a:r>
            <a:r>
              <a:rPr lang="cs-CZ" dirty="0" smtClean="0"/>
              <a:t>    </a:t>
            </a:r>
            <a:r>
              <a:rPr lang="cs-CZ" dirty="0" err="1" smtClean="0"/>
              <a:t>C</a:t>
            </a:r>
            <a:r>
              <a:rPr lang="cs-CZ" dirty="0" smtClean="0"/>
              <a:t>     </a:t>
            </a:r>
            <a:r>
              <a:rPr lang="cs-CZ" dirty="0" err="1" smtClean="0"/>
              <a:t>C</a:t>
            </a:r>
            <a:r>
              <a:rPr lang="cs-CZ" dirty="0" smtClean="0"/>
              <a:t>   </a:t>
            </a:r>
            <a:r>
              <a:rPr lang="cs-CZ" dirty="0" err="1" smtClean="0"/>
              <a:t>C</a:t>
            </a:r>
            <a:r>
              <a:rPr lang="cs-CZ" dirty="0" smtClean="0"/>
              <a:t>    </a:t>
            </a:r>
            <a:r>
              <a:rPr lang="cs-CZ" dirty="0" err="1" smtClean="0"/>
              <a:t>C</a:t>
            </a:r>
            <a:endParaRPr lang="cs-CZ" dirty="0"/>
          </a:p>
          <a:p>
            <a:pPr algn="l"/>
            <a:r>
              <a:rPr lang="cs-CZ" dirty="0" smtClean="0"/>
              <a:t>			</a:t>
            </a:r>
            <a:endParaRPr lang="cs-CZ" sz="1800" dirty="0" smtClean="0"/>
          </a:p>
          <a:p>
            <a:pPr algn="l"/>
            <a:endParaRPr lang="cs-CZ" dirty="0" smtClean="0"/>
          </a:p>
        </p:txBody>
      </p:sp>
      <p:cxnSp>
        <p:nvCxnSpPr>
          <p:cNvPr id="7" name="Přímá spojnice 6"/>
          <p:cNvCxnSpPr/>
          <p:nvPr/>
        </p:nvCxnSpPr>
        <p:spPr>
          <a:xfrm>
            <a:off x="4489530" y="4014528"/>
            <a:ext cx="15447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5247229" y="4014528"/>
            <a:ext cx="15447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5247860" y="4083918"/>
            <a:ext cx="15447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5950759" y="4026982"/>
            <a:ext cx="15447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5946399" y="3960332"/>
            <a:ext cx="15447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5950178" y="4088205"/>
            <a:ext cx="15447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105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odnadpis 2"/>
          <p:cNvSpPr>
            <a:spLocks noGrp="1"/>
          </p:cNvSpPr>
          <p:nvPr/>
        </p:nvSpPr>
        <p:spPr>
          <a:xfrm>
            <a:off x="467544" y="460990"/>
            <a:ext cx="8208912" cy="3694936"/>
          </a:xfrm>
          <a:prstGeom prst="rect">
            <a:avLst/>
          </a:prstGeom>
        </p:spPr>
        <p:txBody>
          <a:bodyPr vert="horz" tIns="0" rIns="45720" bIns="0" anchor="b">
            <a:normAutofit/>
          </a:bodyPr>
          <a:lstStyle>
            <a:lvl1pPr marL="0" indent="0" algn="r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Arial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90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Arial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/>
              <a:buNone/>
              <a:defRPr kumimoji="0"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Arial"/>
              <a:buNone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u="sng" dirty="0" smtClean="0"/>
              <a:t>Vzorce </a:t>
            </a:r>
            <a:r>
              <a:rPr lang="cs-CZ" u="sng" dirty="0"/>
              <a:t>organických sloučenin</a:t>
            </a:r>
            <a:r>
              <a:rPr lang="cs-CZ" dirty="0"/>
              <a:t>: </a:t>
            </a:r>
            <a:endParaRPr lang="cs-CZ" dirty="0" smtClean="0"/>
          </a:p>
          <a:p>
            <a:pPr algn="l"/>
            <a:endParaRPr lang="cs-CZ" dirty="0"/>
          </a:p>
          <a:p>
            <a:pPr algn="l"/>
            <a:r>
              <a:rPr lang="cs-CZ" dirty="0" smtClean="0"/>
              <a:t>1) </a:t>
            </a:r>
            <a:r>
              <a:rPr lang="cs-CZ" dirty="0" smtClean="0">
                <a:solidFill>
                  <a:srgbClr val="00B0F0"/>
                </a:solidFill>
              </a:rPr>
              <a:t>molekulové </a:t>
            </a:r>
            <a:r>
              <a:rPr lang="cs-CZ" dirty="0">
                <a:solidFill>
                  <a:srgbClr val="00B0F0"/>
                </a:solidFill>
              </a:rPr>
              <a:t>(sumární) </a:t>
            </a:r>
            <a:r>
              <a:rPr lang="cs-CZ" dirty="0"/>
              <a:t>- počet a druh atomů v </a:t>
            </a:r>
            <a:r>
              <a:rPr lang="cs-CZ" dirty="0" smtClean="0"/>
              <a:t>molekule</a:t>
            </a:r>
          </a:p>
          <a:p>
            <a:pPr algn="l"/>
            <a:r>
              <a:rPr lang="cs-CZ" dirty="0" smtClean="0"/>
              <a:t>					</a:t>
            </a:r>
            <a:r>
              <a:rPr lang="cs-CZ" dirty="0" smtClean="0">
                <a:solidFill>
                  <a:srgbClr val="00B0F0"/>
                </a:solidFill>
              </a:rPr>
              <a:t>C</a:t>
            </a:r>
            <a:r>
              <a:rPr lang="cs-CZ" baseline="-25000" dirty="0" smtClean="0">
                <a:solidFill>
                  <a:srgbClr val="00B0F0"/>
                </a:solidFill>
              </a:rPr>
              <a:t>2</a:t>
            </a:r>
            <a:r>
              <a:rPr lang="cs-CZ" dirty="0" smtClean="0">
                <a:solidFill>
                  <a:srgbClr val="00B0F0"/>
                </a:solidFill>
              </a:rPr>
              <a:t>H</a:t>
            </a:r>
            <a:r>
              <a:rPr lang="cs-CZ" baseline="-25000" dirty="0" smtClean="0">
                <a:solidFill>
                  <a:srgbClr val="00B0F0"/>
                </a:solidFill>
              </a:rPr>
              <a:t>6</a:t>
            </a:r>
          </a:p>
          <a:p>
            <a:pPr algn="l"/>
            <a:r>
              <a:rPr lang="cs-CZ" dirty="0" smtClean="0"/>
              <a:t>2) </a:t>
            </a:r>
            <a:r>
              <a:rPr lang="cs-CZ" dirty="0" smtClean="0">
                <a:solidFill>
                  <a:srgbClr val="00B0F0"/>
                </a:solidFill>
              </a:rPr>
              <a:t>strukturní</a:t>
            </a:r>
            <a:r>
              <a:rPr lang="cs-CZ" dirty="0" smtClean="0"/>
              <a:t> </a:t>
            </a:r>
            <a:r>
              <a:rPr lang="cs-CZ" dirty="0"/>
              <a:t>– znázorněné vazby mezi atomy a jejich </a:t>
            </a:r>
            <a:r>
              <a:rPr lang="cs-CZ" dirty="0" smtClean="0"/>
              <a:t>uspořádání</a:t>
            </a:r>
          </a:p>
          <a:p>
            <a:pPr algn="l"/>
            <a:endParaRPr lang="cs-CZ" dirty="0" smtClean="0"/>
          </a:p>
          <a:p>
            <a:pPr algn="l"/>
            <a:r>
              <a:rPr lang="cs-CZ" dirty="0"/>
              <a:t>	</a:t>
            </a:r>
            <a:r>
              <a:rPr lang="cs-CZ" dirty="0" smtClean="0"/>
              <a:t>				</a:t>
            </a:r>
            <a:r>
              <a:rPr lang="cs-CZ" b="1" dirty="0" smtClean="0">
                <a:solidFill>
                  <a:srgbClr val="00B0F0"/>
                </a:solidFill>
              </a:rPr>
              <a:t> </a:t>
            </a:r>
            <a:r>
              <a:rPr lang="cs-CZ" dirty="0" smtClean="0">
                <a:solidFill>
                  <a:srgbClr val="00B0F0"/>
                </a:solidFill>
              </a:rPr>
              <a:t>C  </a:t>
            </a:r>
            <a:r>
              <a:rPr lang="cs-CZ" dirty="0" err="1" smtClean="0">
                <a:solidFill>
                  <a:srgbClr val="00B0F0"/>
                </a:solidFill>
              </a:rPr>
              <a:t>C</a:t>
            </a:r>
            <a:endParaRPr lang="cs-CZ" dirty="0" smtClean="0">
              <a:solidFill>
                <a:srgbClr val="00B0F0"/>
              </a:solidFill>
            </a:endParaRPr>
          </a:p>
          <a:p>
            <a:pPr algn="l"/>
            <a:endParaRPr lang="cs-CZ" dirty="0"/>
          </a:p>
          <a:p>
            <a:pPr algn="l"/>
            <a:r>
              <a:rPr lang="cs-CZ" dirty="0" smtClean="0"/>
              <a:t>3) </a:t>
            </a:r>
            <a:r>
              <a:rPr lang="cs-CZ" dirty="0" smtClean="0">
                <a:solidFill>
                  <a:srgbClr val="00B0F0"/>
                </a:solidFill>
              </a:rPr>
              <a:t>racionální</a:t>
            </a:r>
            <a:r>
              <a:rPr lang="cs-CZ" dirty="0" smtClean="0"/>
              <a:t> </a:t>
            </a:r>
            <a:r>
              <a:rPr lang="cs-CZ" dirty="0"/>
              <a:t>– vazby mezi funkčními </a:t>
            </a:r>
            <a:r>
              <a:rPr lang="cs-CZ" dirty="0" smtClean="0"/>
              <a:t>skupinami	</a:t>
            </a:r>
            <a:r>
              <a:rPr lang="cs-CZ" dirty="0" smtClean="0">
                <a:solidFill>
                  <a:srgbClr val="00B0F0"/>
                </a:solidFill>
              </a:rPr>
              <a:t>CH</a:t>
            </a:r>
            <a:r>
              <a:rPr lang="cs-CZ" baseline="-25000" dirty="0" smtClean="0">
                <a:solidFill>
                  <a:srgbClr val="00B0F0"/>
                </a:solidFill>
              </a:rPr>
              <a:t>3</a:t>
            </a:r>
            <a:r>
              <a:rPr lang="cs-CZ" dirty="0" smtClean="0">
                <a:solidFill>
                  <a:srgbClr val="00B0F0"/>
                </a:solidFill>
              </a:rPr>
              <a:t>   CH</a:t>
            </a:r>
            <a:r>
              <a:rPr lang="cs-CZ" baseline="-25000" dirty="0" smtClean="0">
                <a:solidFill>
                  <a:srgbClr val="00B0F0"/>
                </a:solidFill>
              </a:rPr>
              <a:t>3</a:t>
            </a:r>
            <a:endParaRPr lang="cs-CZ" dirty="0" smtClean="0">
              <a:solidFill>
                <a:srgbClr val="00B0F0"/>
              </a:solidFill>
            </a:endParaRPr>
          </a:p>
        </p:txBody>
      </p:sp>
      <p:cxnSp>
        <p:nvCxnSpPr>
          <p:cNvPr id="6" name="Přímá spojnice 5"/>
          <p:cNvCxnSpPr/>
          <p:nvPr/>
        </p:nvCxnSpPr>
        <p:spPr>
          <a:xfrm>
            <a:off x="5292080" y="3297882"/>
            <a:ext cx="1440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5004048" y="3283913"/>
            <a:ext cx="1440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5596880" y="3286866"/>
            <a:ext cx="1440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5282398" y="3002296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5512223" y="3003798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5280619" y="3418357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5538600" y="3433755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6444208" y="4011910"/>
            <a:ext cx="1440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4680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odnadpis 2"/>
          <p:cNvSpPr>
            <a:spLocks noGrp="1"/>
          </p:cNvSpPr>
          <p:nvPr/>
        </p:nvSpPr>
        <p:spPr>
          <a:xfrm>
            <a:off x="467544" y="460990"/>
            <a:ext cx="8208912" cy="4682510"/>
          </a:xfrm>
          <a:prstGeom prst="rect">
            <a:avLst/>
          </a:prstGeom>
        </p:spPr>
        <p:txBody>
          <a:bodyPr vert="horz" tIns="0" rIns="45720" bIns="0" anchor="b">
            <a:normAutofit lnSpcReduction="10000"/>
          </a:bodyPr>
          <a:lstStyle>
            <a:lvl1pPr marL="0" indent="0" algn="r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Arial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90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Arial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/>
              <a:buNone/>
              <a:defRPr kumimoji="0"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Arial"/>
              <a:buNone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sz="2400" dirty="0" smtClean="0">
              <a:solidFill>
                <a:srgbClr val="00B0F0"/>
              </a:solidFill>
            </a:endParaRPr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cs-CZ" dirty="0" smtClean="0"/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cs-CZ" dirty="0"/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cs-CZ" dirty="0" smtClean="0"/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cs-CZ" dirty="0" smtClean="0"/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cs-CZ" dirty="0"/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cs-CZ" dirty="0" smtClean="0"/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cs-CZ" dirty="0" smtClean="0"/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cs-CZ" dirty="0"/>
          </a:p>
          <a:p>
            <a:pPr algn="l"/>
            <a:endParaRPr lang="cs-CZ" dirty="0"/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cs-CZ" dirty="0" smtClean="0"/>
              <a:t>rozdělení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cs-CZ" dirty="0"/>
          </a:p>
          <a:p>
            <a:pPr algn="l"/>
            <a:r>
              <a:rPr lang="cs-CZ" dirty="0"/>
              <a:t>	</a:t>
            </a:r>
            <a:endParaRPr lang="cs-CZ" sz="1800" dirty="0" smtClean="0"/>
          </a:p>
          <a:p>
            <a:pPr algn="l"/>
            <a:endParaRPr lang="cs-CZ" dirty="0"/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endParaRPr lang="cs-CZ" dirty="0" smtClean="0"/>
          </a:p>
          <a:p>
            <a:pPr algn="l"/>
            <a:endParaRPr lang="cs-CZ" dirty="0" smtClean="0"/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cs-CZ" dirty="0" smtClean="0"/>
          </a:p>
        </p:txBody>
      </p:sp>
      <p:sp>
        <p:nvSpPr>
          <p:cNvPr id="8" name="Ovál 7"/>
          <p:cNvSpPr/>
          <p:nvPr/>
        </p:nvSpPr>
        <p:spPr>
          <a:xfrm>
            <a:off x="3392347" y="1119606"/>
            <a:ext cx="1584176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bg1"/>
                </a:solidFill>
              </a:rPr>
              <a:t>acyklické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5568393" y="1103282"/>
            <a:ext cx="1584176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/>
              <a:t>cyklické</a:t>
            </a:r>
            <a:endParaRPr lang="cs-CZ" dirty="0"/>
          </a:p>
        </p:txBody>
      </p:sp>
      <p:sp>
        <p:nvSpPr>
          <p:cNvPr id="10" name="Ovál 9"/>
          <p:cNvSpPr/>
          <p:nvPr/>
        </p:nvSpPr>
        <p:spPr>
          <a:xfrm>
            <a:off x="5568393" y="3429038"/>
            <a:ext cx="1584176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err="1" smtClean="0"/>
              <a:t>areny</a:t>
            </a:r>
            <a:endParaRPr lang="cs-CZ" dirty="0"/>
          </a:p>
        </p:txBody>
      </p:sp>
      <p:sp>
        <p:nvSpPr>
          <p:cNvPr id="11" name="Ovál 10"/>
          <p:cNvSpPr/>
          <p:nvPr/>
        </p:nvSpPr>
        <p:spPr>
          <a:xfrm>
            <a:off x="3392347" y="1915849"/>
            <a:ext cx="1584176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/>
              <a:t>alkany</a:t>
            </a:r>
            <a:endParaRPr lang="cs-CZ" dirty="0"/>
          </a:p>
        </p:txBody>
      </p:sp>
      <p:sp>
        <p:nvSpPr>
          <p:cNvPr id="12" name="Ovál 11"/>
          <p:cNvSpPr/>
          <p:nvPr/>
        </p:nvSpPr>
        <p:spPr>
          <a:xfrm>
            <a:off x="5568393" y="1915849"/>
            <a:ext cx="2000418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/>
              <a:t>cykloalkany</a:t>
            </a:r>
            <a:endParaRPr lang="cs-CZ" dirty="0"/>
          </a:p>
        </p:txBody>
      </p:sp>
      <p:sp>
        <p:nvSpPr>
          <p:cNvPr id="13" name="Ovál 12"/>
          <p:cNvSpPr/>
          <p:nvPr/>
        </p:nvSpPr>
        <p:spPr>
          <a:xfrm>
            <a:off x="3392347" y="2681284"/>
            <a:ext cx="1584176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/>
              <a:t>alkeny</a:t>
            </a:r>
            <a:endParaRPr lang="cs-CZ" dirty="0"/>
          </a:p>
        </p:txBody>
      </p:sp>
      <p:sp>
        <p:nvSpPr>
          <p:cNvPr id="14" name="Ovál 13"/>
          <p:cNvSpPr/>
          <p:nvPr/>
        </p:nvSpPr>
        <p:spPr>
          <a:xfrm>
            <a:off x="3392347" y="3429038"/>
            <a:ext cx="1584176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err="1" smtClean="0"/>
              <a:t>alkyny</a:t>
            </a:r>
            <a:endParaRPr lang="cs-CZ" dirty="0"/>
          </a:p>
        </p:txBody>
      </p:sp>
      <p:sp>
        <p:nvSpPr>
          <p:cNvPr id="15" name="Ovál 14"/>
          <p:cNvSpPr/>
          <p:nvPr/>
        </p:nvSpPr>
        <p:spPr>
          <a:xfrm>
            <a:off x="1635510" y="2681284"/>
            <a:ext cx="1584176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/>
              <a:t>dieny</a:t>
            </a:r>
            <a:endParaRPr lang="cs-CZ" dirty="0"/>
          </a:p>
        </p:txBody>
      </p:sp>
      <p:sp>
        <p:nvSpPr>
          <p:cNvPr id="16" name="Ovál 15"/>
          <p:cNvSpPr/>
          <p:nvPr/>
        </p:nvSpPr>
        <p:spPr>
          <a:xfrm>
            <a:off x="5568393" y="2681284"/>
            <a:ext cx="2000418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/>
              <a:t>cykloalkeny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06855" y="843558"/>
            <a:ext cx="2504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00B0F0"/>
                </a:solidFill>
              </a:rPr>
              <a:t>UHLOVODÍKY</a:t>
            </a:r>
            <a:r>
              <a:rPr lang="cs-CZ" sz="2000" dirty="0" smtClean="0"/>
              <a:t>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452647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odnadpis 2"/>
          <p:cNvSpPr>
            <a:spLocks noGrp="1"/>
          </p:cNvSpPr>
          <p:nvPr/>
        </p:nvSpPr>
        <p:spPr>
          <a:xfrm>
            <a:off x="467544" y="1059582"/>
            <a:ext cx="8208912" cy="3622928"/>
          </a:xfrm>
          <a:prstGeom prst="rect">
            <a:avLst/>
          </a:prstGeom>
        </p:spPr>
        <p:txBody>
          <a:bodyPr vert="horz" tIns="0" rIns="45720" bIns="0" anchor="b">
            <a:normAutofit/>
          </a:bodyPr>
          <a:lstStyle>
            <a:lvl1pPr marL="0" indent="0" algn="r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Arial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90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Arial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/>
              <a:buNone/>
              <a:defRPr kumimoji="0"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Arial"/>
              <a:buNone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u="sng" dirty="0" smtClean="0"/>
              <a:t>Další dělení uhlovodíků:</a:t>
            </a:r>
          </a:p>
          <a:p>
            <a:pPr algn="l"/>
            <a:endParaRPr lang="cs-CZ" u="sng" dirty="0" smtClean="0"/>
          </a:p>
          <a:p>
            <a:pPr algn="l"/>
            <a:r>
              <a:rPr lang="cs-CZ" dirty="0" smtClean="0"/>
              <a:t>1)</a:t>
            </a:r>
            <a:r>
              <a:rPr lang="cs-CZ" dirty="0" smtClean="0">
                <a:solidFill>
                  <a:srgbClr val="00B0F0"/>
                </a:solidFill>
              </a:rPr>
              <a:t> nasycené</a:t>
            </a:r>
            <a:r>
              <a:rPr lang="cs-CZ" dirty="0" smtClean="0"/>
              <a:t> – jednoduché vazby (alkany, cykloalkany)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2)</a:t>
            </a:r>
            <a:r>
              <a:rPr lang="cs-CZ" dirty="0" smtClean="0">
                <a:solidFill>
                  <a:srgbClr val="00B0F0"/>
                </a:solidFill>
              </a:rPr>
              <a:t> nenasycené</a:t>
            </a:r>
            <a:r>
              <a:rPr lang="cs-CZ" dirty="0" smtClean="0"/>
              <a:t> – násobné vazby (alkeny, dieny, cykloalkeny, </a:t>
            </a:r>
            <a:r>
              <a:rPr lang="cs-CZ" dirty="0" err="1" smtClean="0"/>
              <a:t>alkyny</a:t>
            </a:r>
            <a:r>
              <a:rPr lang="cs-CZ" dirty="0" smtClean="0"/>
              <a:t>)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3)</a:t>
            </a:r>
            <a:r>
              <a:rPr lang="cs-CZ" dirty="0" smtClean="0">
                <a:solidFill>
                  <a:srgbClr val="00B0F0"/>
                </a:solidFill>
              </a:rPr>
              <a:t> aromatické</a:t>
            </a:r>
            <a:r>
              <a:rPr lang="cs-CZ" dirty="0" smtClean="0"/>
              <a:t> – benzenový kruh (</a:t>
            </a:r>
            <a:r>
              <a:rPr lang="cs-CZ" dirty="0" err="1" smtClean="0"/>
              <a:t>areny</a:t>
            </a:r>
            <a:r>
              <a:rPr lang="cs-CZ" dirty="0" smtClean="0"/>
              <a:t>)</a:t>
            </a:r>
          </a:p>
          <a:p>
            <a:pPr algn="l"/>
            <a:endParaRPr lang="cs-CZ" dirty="0"/>
          </a:p>
          <a:p>
            <a:pPr algn="l"/>
            <a:endParaRPr lang="cs-CZ" dirty="0" smtClean="0"/>
          </a:p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24668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>
          <a:xfrm>
            <a:off x="1259632" y="2067694"/>
            <a:ext cx="6048672" cy="648072"/>
          </a:xfrm>
        </p:spPr>
        <p:txBody>
          <a:bodyPr>
            <a:noAutofit/>
          </a:bodyPr>
          <a:lstStyle/>
          <a:p>
            <a:r>
              <a:rPr lang="cs-CZ" sz="2000" dirty="0"/>
              <a:t>n</a:t>
            </a:r>
            <a:r>
              <a:rPr lang="cs-CZ" sz="2000" smtClean="0"/>
              <a:t>yní </a:t>
            </a:r>
            <a:r>
              <a:rPr lang="cs-CZ" sz="2000" dirty="0" smtClean="0"/>
              <a:t>si žáci otevřou aplikaci </a:t>
            </a:r>
            <a:r>
              <a:rPr lang="cs-CZ" sz="2000" dirty="0" err="1" smtClean="0">
                <a:solidFill>
                  <a:srgbClr val="00B0F0"/>
                </a:solidFill>
              </a:rPr>
              <a:t>Organic</a:t>
            </a:r>
            <a:r>
              <a:rPr lang="cs-CZ" sz="2000" dirty="0" smtClean="0">
                <a:solidFill>
                  <a:srgbClr val="00B0F0"/>
                </a:solidFill>
              </a:rPr>
              <a:t> </a:t>
            </a:r>
            <a:r>
              <a:rPr lang="cs-CZ" sz="2000" dirty="0" err="1" smtClean="0">
                <a:solidFill>
                  <a:srgbClr val="00B0F0"/>
                </a:solidFill>
              </a:rPr>
              <a:t>Reactions</a:t>
            </a:r>
            <a:r>
              <a:rPr lang="cs-CZ" sz="2000" dirty="0" smtClean="0">
                <a:solidFill>
                  <a:srgbClr val="00B0F0"/>
                </a:solidFill>
              </a:rPr>
              <a:t>  </a:t>
            </a:r>
            <a:endParaRPr lang="cs-CZ" sz="20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5997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odnadpis 2"/>
          <p:cNvSpPr>
            <a:spLocks noGrp="1"/>
          </p:cNvSpPr>
          <p:nvPr/>
        </p:nvSpPr>
        <p:spPr>
          <a:xfrm>
            <a:off x="467544" y="915566"/>
            <a:ext cx="8208912" cy="3312368"/>
          </a:xfrm>
          <a:prstGeom prst="rect">
            <a:avLst/>
          </a:prstGeom>
        </p:spPr>
        <p:txBody>
          <a:bodyPr vert="horz" tIns="0" rIns="45720" bIns="0" anchor="b">
            <a:normAutofit fontScale="92500" lnSpcReduction="10000"/>
          </a:bodyPr>
          <a:lstStyle>
            <a:lvl1pPr marL="0" indent="0" algn="r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Arial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90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Arial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/>
              <a:buNone/>
              <a:defRPr kumimoji="0"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Arial"/>
              <a:buNone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u="sng" dirty="0" smtClean="0"/>
              <a:t>Anotace:</a:t>
            </a:r>
          </a:p>
          <a:p>
            <a:pPr algn="l"/>
            <a:endParaRPr lang="cs-CZ" u="sng" dirty="0" smtClean="0"/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cs-CZ" dirty="0" smtClean="0"/>
              <a:t>materiál slouží k výkladu látky úvod do organické chemie, obsahuje definování organických sloučenin, uhlovodíků, vlastností uhlíku či rozdělení nejdůležitějších uhlovodíků, práce s interaktivní tabulí a tablety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cs-CZ" dirty="0" smtClean="0"/>
              <a:t>pochopení vzorců organické chemie je možné v aplikaci </a:t>
            </a:r>
            <a:r>
              <a:rPr lang="cs-CZ" dirty="0" err="1">
                <a:solidFill>
                  <a:srgbClr val="00B0F0"/>
                </a:solidFill>
              </a:rPr>
              <a:t>Organic</a:t>
            </a:r>
            <a:r>
              <a:rPr lang="cs-CZ" dirty="0">
                <a:solidFill>
                  <a:srgbClr val="00B0F0"/>
                </a:solidFill>
              </a:rPr>
              <a:t> </a:t>
            </a:r>
            <a:r>
              <a:rPr lang="cs-CZ" dirty="0" err="1">
                <a:solidFill>
                  <a:srgbClr val="00B0F0"/>
                </a:solidFill>
              </a:rPr>
              <a:t>Reactions</a:t>
            </a:r>
            <a:endParaRPr lang="cs-CZ" dirty="0" smtClean="0">
              <a:solidFill>
                <a:srgbClr val="00B0F0"/>
              </a:solidFill>
            </a:endParaRPr>
          </a:p>
          <a:p>
            <a:pPr algn="l"/>
            <a:endParaRPr lang="cs-CZ" dirty="0"/>
          </a:p>
          <a:p>
            <a:pPr algn="l"/>
            <a:r>
              <a:rPr lang="cs-CZ" u="sng" dirty="0" smtClean="0"/>
              <a:t>Seznam literatury:</a:t>
            </a:r>
          </a:p>
          <a:p>
            <a:pPr algn="l"/>
            <a:r>
              <a:rPr lang="cs-CZ" altLang="cs-CZ" dirty="0" smtClean="0"/>
              <a:t>BENEŠ</a:t>
            </a:r>
            <a:r>
              <a:rPr lang="cs-CZ" altLang="cs-CZ" dirty="0"/>
              <a:t>, Pavel; PUMPR, Václav; BANÝR, Jiří. Základy chemie 2. Praha: Fortuna, 1995, ISBN 176-200-95</a:t>
            </a:r>
            <a:endParaRPr lang="cs-CZ" u="sng" dirty="0" smtClean="0"/>
          </a:p>
          <a:p>
            <a:pPr algn="l"/>
            <a:r>
              <a:rPr lang="cs-CZ" dirty="0" smtClean="0"/>
              <a:t>obrázky – práce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236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d19d6491-b662-4d98-996c-1e38fe9d0183">
      <UserInfo>
        <DisplayName/>
        <AccountId xsi:nil="true"/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CE513F370EBC24DB3058E48E01F3A2B" ma:contentTypeVersion="3" ma:contentTypeDescription="Vytvoří nový dokument" ma:contentTypeScope="" ma:versionID="4beace10c8a03a8acaf038bce8667a94">
  <xsd:schema xmlns:xsd="http://www.w3.org/2001/XMLSchema" xmlns:xs="http://www.w3.org/2001/XMLSchema" xmlns:p="http://schemas.microsoft.com/office/2006/metadata/properties" xmlns:ns2="d19d6491-b662-4d98-996c-1e38fe9d0183" targetNamespace="http://schemas.microsoft.com/office/2006/metadata/properties" ma:root="true" ma:fieldsID="04e8822fff4bd9123357aef9eb256e52" ns2:_="">
    <xsd:import namespace="d19d6491-b662-4d98-996c-1e38fe9d018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d6491-b662-4d98-996c-1e38fe9d018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Hodnota hash upozornění na sdílení" ma:internalName="SharingHintHash" ma:readOnly="true">
      <xsd:simpleType>
        <xsd:restriction base="dms:Text"/>
      </xsd:simpleType>
    </xsd:element>
    <xsd:element name="SharedWithDetails" ma:index="10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2F33400-E7C1-402A-9D11-37931DDB1730}">
  <ds:schemaRefs>
    <ds:schemaRef ds:uri="http://www.w3.org/XML/1998/namespace"/>
    <ds:schemaRef ds:uri="http://purl.org/dc/dcmitype/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schemas.microsoft.com/office/2006/documentManagement/types"/>
    <ds:schemaRef ds:uri="d19d6491-b662-4d98-996c-1e38fe9d0183"/>
    <ds:schemaRef ds:uri="http://schemas.microsoft.com/office/2006/metadata/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5DAEA6EA-FC55-4291-A653-0CF25D5E1C3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d6491-b662-4d98-996c-1e38fe9d01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134</TotalTime>
  <Words>214</Words>
  <Application>Microsoft Office PowerPoint</Application>
  <PresentationFormat>Předvádění na obrazovce (16:9)</PresentationFormat>
  <Paragraphs>86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boxed_powerpoint_16x9_2012-08</vt:lpstr>
      <vt:lpstr>  Dotkněte se inovací CZ.1.07/1.3.00/51.0024 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Lenka Málková</cp:lastModifiedBy>
  <cp:revision>21</cp:revision>
  <dcterms:created xsi:type="dcterms:W3CDTF">2014-10-07T08:27:59Z</dcterms:created>
  <dcterms:modified xsi:type="dcterms:W3CDTF">2015-05-18T14:17:27Z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0x0101009CE513F370EBC24DB3058E48E01F3A2B</vt:lpwstr>
  </property>
  <property fmtid="{D5CDD505-2E9C-101B-9397-08002B2CF9AE}" pid="3" name="IsMyDocuments">
    <vt:bool>true</vt:bool>
  </property>
</Properties>
</file>