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41" r:id="rId22"/>
    <p:sldId id="342" r:id="rId23"/>
    <p:sldId id="343" r:id="rId24"/>
    <p:sldId id="324" r:id="rId2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altLang="cs-CZ" sz="3600" b="1" dirty="0">
                <a:solidFill>
                  <a:schemeClr val="folHlink"/>
                </a:solidFill>
              </a:rPr>
              <a:t>Právní řád České republiky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Jiří Kučera</a:t>
            </a:r>
          </a:p>
          <a:p>
            <a:pPr algn="l"/>
            <a:r>
              <a:rPr lang="cs-CZ" dirty="0" smtClean="0"/>
              <a:t>Předmět: Výchova k občanství a ke zdraví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slouží jako příprava žáků na hodinu výchovy k občanství a ke zdraví.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Prezentace</a:t>
            </a: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XXXXXXX</a:t>
            </a:r>
          </a:p>
          <a:p>
            <a:r>
              <a:rPr lang="cs-CZ" sz="1800" dirty="0" smtClean="0"/>
              <a:t>Očekávání </a:t>
            </a:r>
            <a:r>
              <a:rPr lang="cs-CZ" sz="1800" dirty="0" smtClean="0"/>
              <a:t>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dirty="0"/>
              <a:t>Obsah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altLang="cs-CZ"/>
              <a:t>právní norma</a:t>
            </a:r>
          </a:p>
          <a:p>
            <a:pPr>
              <a:lnSpc>
                <a:spcPct val="90000"/>
              </a:lnSpc>
            </a:pPr>
            <a:r>
              <a:rPr lang="cs-CZ" altLang="cs-CZ"/>
              <a:t>právní řád</a:t>
            </a:r>
          </a:p>
          <a:p>
            <a:pPr>
              <a:lnSpc>
                <a:spcPct val="90000"/>
              </a:lnSpc>
            </a:pPr>
            <a:r>
              <a:rPr lang="cs-CZ" altLang="cs-CZ"/>
              <a:t>právní způsobilost</a:t>
            </a:r>
          </a:p>
          <a:p>
            <a:pPr>
              <a:lnSpc>
                <a:spcPct val="90000"/>
              </a:lnSpc>
            </a:pPr>
            <a:r>
              <a:rPr lang="cs-CZ" altLang="cs-CZ"/>
              <a:t>právní odvětví</a:t>
            </a:r>
          </a:p>
          <a:p>
            <a:pPr>
              <a:lnSpc>
                <a:spcPct val="90000"/>
              </a:lnSpc>
            </a:pPr>
            <a:r>
              <a:rPr lang="cs-CZ" altLang="cs-CZ"/>
              <a:t>orgány právní ochrany</a:t>
            </a:r>
          </a:p>
          <a:p>
            <a:pPr>
              <a:lnSpc>
                <a:spcPct val="90000"/>
              </a:lnSpc>
            </a:pPr>
            <a:r>
              <a:rPr lang="cs-CZ" altLang="cs-CZ"/>
              <a:t>protiprávní jednání</a:t>
            </a:r>
          </a:p>
          <a:p>
            <a:pPr>
              <a:lnSpc>
                <a:spcPct val="90000"/>
              </a:lnSpc>
            </a:pPr>
            <a:r>
              <a:rPr lang="cs-CZ" altLang="cs-CZ"/>
              <a:t>autorské právo</a:t>
            </a:r>
          </a:p>
        </p:txBody>
      </p:sp>
    </p:spTree>
    <p:extLst>
      <p:ext uri="{BB962C8B-B14F-4D97-AF65-F5344CB8AC3E}">
        <p14:creationId xmlns:p14="http://schemas.microsoft.com/office/powerpoint/2010/main" val="887411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Pojem práva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altLang="cs-CZ" sz="2800" dirty="0"/>
              <a:t>Právo je soubor pravidel, předpisů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/>
              <a:t>(právních norem) jimiž  stát upravuje  přípustné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/>
              <a:t>jednání a vzájemné vztahy svých občanů</a:t>
            </a:r>
          </a:p>
          <a:p>
            <a:pPr>
              <a:lnSpc>
                <a:spcPct val="90000"/>
              </a:lnSpc>
            </a:pPr>
            <a:r>
              <a:rPr lang="cs-CZ" altLang="cs-CZ" sz="2800" dirty="0"/>
              <a:t>Právo je minimum morálky</a:t>
            </a:r>
          </a:p>
          <a:p>
            <a:pPr>
              <a:lnSpc>
                <a:spcPct val="90000"/>
              </a:lnSpc>
            </a:pPr>
            <a:r>
              <a:rPr lang="cs-CZ" altLang="cs-CZ" sz="2800" dirty="0"/>
              <a:t>Morálka je soubor pravidel </a:t>
            </a:r>
            <a:r>
              <a:rPr lang="cs-CZ" altLang="cs-CZ" sz="2800" dirty="0" smtClean="0"/>
              <a:t> lidského </a:t>
            </a:r>
            <a:r>
              <a:rPr lang="cs-CZ" altLang="cs-CZ" sz="2800" dirty="0"/>
              <a:t>chování (morálních norem)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/>
              <a:t>v dané společnosti, soubor toho,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/>
              <a:t>co je správné, čím bychom se měli řídit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16528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rev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Rozdíl mezi právem a morálkou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cs-CZ" altLang="cs-CZ" sz="2800" dirty="0"/>
              <a:t>Právo a morálka mají společný účel – usměrňují a řídí chování lidí</a:t>
            </a:r>
          </a:p>
          <a:p>
            <a:pPr>
              <a:lnSpc>
                <a:spcPct val="90000"/>
              </a:lnSpc>
            </a:pPr>
            <a:r>
              <a:rPr lang="cs-CZ" altLang="cs-CZ" sz="2800" dirty="0"/>
              <a:t>Jsou zde však podstatné rozdíly: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>
                <a:solidFill>
                  <a:schemeClr val="folHlink"/>
                </a:solidFill>
              </a:rPr>
              <a:t>právní normy</a:t>
            </a:r>
            <a:r>
              <a:rPr lang="cs-CZ" altLang="cs-CZ" sz="2800" dirty="0"/>
              <a:t> – mají vždy písemnou formu, jsou závazné, vynutitelné, jejich porušení je právně postihnutelné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dirty="0">
                <a:solidFill>
                  <a:schemeClr val="folHlink"/>
                </a:solidFill>
              </a:rPr>
              <a:t>morální normy</a:t>
            </a:r>
            <a:r>
              <a:rPr lang="cs-CZ" altLang="cs-CZ" sz="2800" dirty="0"/>
              <a:t> – většinou nemají písemnou podobu, jejich dodržování je záležitostí svědomí každého člověka. Za nedodržení ho může postihnout např. ztráta přátel, špatná pověst, opovržení společností..  </a:t>
            </a:r>
          </a:p>
        </p:txBody>
      </p:sp>
    </p:spTree>
    <p:extLst>
      <p:ext uri="{BB962C8B-B14F-4D97-AF65-F5344CB8AC3E}">
        <p14:creationId xmlns:p14="http://schemas.microsoft.com/office/powerpoint/2010/main" val="5046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Právní vztahy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400" dirty="0"/>
              <a:t>Právní vztahy jsou společenské vztahy upravené právními předpisy (např. manželství, vlastnictví, půjčky…)</a:t>
            </a:r>
          </a:p>
          <a:p>
            <a:pPr>
              <a:lnSpc>
                <a:spcPct val="90000"/>
              </a:lnSpc>
            </a:pPr>
            <a:r>
              <a:rPr lang="cs-CZ" altLang="cs-CZ" sz="2400" dirty="0"/>
              <a:t>u každého právního vztahu vymezujeme: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dirty="0"/>
              <a:t>        </a:t>
            </a:r>
          </a:p>
        </p:txBody>
      </p:sp>
      <p:grpSp>
        <p:nvGrpSpPr>
          <p:cNvPr id="8" name="Organization Chart 2"/>
          <p:cNvGrpSpPr>
            <a:grpSpLocks/>
          </p:cNvGrpSpPr>
          <p:nvPr/>
        </p:nvGrpSpPr>
        <p:grpSpPr bwMode="auto">
          <a:xfrm>
            <a:off x="-1260648" y="3075806"/>
            <a:ext cx="10009188" cy="2951162"/>
            <a:chOff x="272" y="2545"/>
            <a:chExt cx="3384" cy="1152"/>
          </a:xfrm>
        </p:grpSpPr>
        <p:cxnSp>
          <p:nvCxnSpPr>
            <p:cNvPr id="1028" name="_s1028"/>
            <p:cNvCxnSpPr>
              <a:cxnSpLocks noChangeShapeType="1"/>
              <a:stCxn id="14" idx="0"/>
              <a:endCxn id="10" idx="2"/>
            </p:cNvCxnSpPr>
            <p:nvPr/>
          </p:nvCxnSpPr>
          <p:spPr bwMode="auto">
            <a:xfrm rot="5400000" flipH="1">
              <a:off x="1388" y="3085"/>
              <a:ext cx="144" cy="504"/>
            </a:xfrm>
            <a:prstGeom prst="bentConnector3">
              <a:avLst>
                <a:gd name="adj1" fmla="val 34782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9" name="_s1029"/>
            <p:cNvCxnSpPr>
              <a:cxnSpLocks noChangeShapeType="1"/>
              <a:stCxn id="13" idx="0"/>
              <a:endCxn id="10" idx="2"/>
            </p:cNvCxnSpPr>
            <p:nvPr/>
          </p:nvCxnSpPr>
          <p:spPr bwMode="auto">
            <a:xfrm rot="16200000">
              <a:off x="884" y="3085"/>
              <a:ext cx="144" cy="504"/>
            </a:xfrm>
            <a:prstGeom prst="bentConnector3">
              <a:avLst>
                <a:gd name="adj1" fmla="val 34782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30" name="_s1030"/>
            <p:cNvCxnSpPr>
              <a:cxnSpLocks noChangeShapeType="1"/>
              <a:stCxn id="12" idx="0"/>
              <a:endCxn id="9" idx="2"/>
            </p:cNvCxnSpPr>
            <p:nvPr/>
          </p:nvCxnSpPr>
          <p:spPr bwMode="auto">
            <a:xfrm rot="5400000" flipH="1">
              <a:off x="2648" y="2401"/>
              <a:ext cx="144" cy="1008"/>
            </a:xfrm>
            <a:prstGeom prst="bentConnector3">
              <a:avLst>
                <a:gd name="adj1" fmla="val 34782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31" name="_s1031"/>
            <p:cNvCxnSpPr>
              <a:cxnSpLocks noChangeShapeType="1"/>
              <a:stCxn id="11" idx="0"/>
              <a:endCxn id="9" idx="2"/>
            </p:cNvCxnSpPr>
            <p:nvPr/>
          </p:nvCxnSpPr>
          <p:spPr bwMode="auto">
            <a:xfrm rot="16200000">
              <a:off x="2145" y="2904"/>
              <a:ext cx="144" cy="1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32" name="_s1032"/>
            <p:cNvCxnSpPr>
              <a:cxnSpLocks noChangeShapeType="1"/>
              <a:stCxn id="10" idx="0"/>
              <a:endCxn id="9" idx="2"/>
            </p:cNvCxnSpPr>
            <p:nvPr/>
          </p:nvCxnSpPr>
          <p:spPr bwMode="auto">
            <a:xfrm rot="16200000">
              <a:off x="1640" y="2401"/>
              <a:ext cx="144" cy="1008"/>
            </a:xfrm>
            <a:prstGeom prst="bentConnector3">
              <a:avLst>
                <a:gd name="adj1" fmla="val 34782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_s1033"/>
            <p:cNvSpPr>
              <a:spLocks noChangeArrowheads="1"/>
            </p:cNvSpPr>
            <p:nvPr/>
          </p:nvSpPr>
          <p:spPr bwMode="auto">
            <a:xfrm>
              <a:off x="1784" y="2545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sz="1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</a:rPr>
                <a:t>právní vztah</a:t>
              </a:r>
            </a:p>
          </p:txBody>
        </p:sp>
        <p:sp>
          <p:nvSpPr>
            <p:cNvPr id="10" name="_s1034"/>
            <p:cNvSpPr>
              <a:spLocks noChangeArrowheads="1"/>
            </p:cNvSpPr>
            <p:nvPr/>
          </p:nvSpPr>
          <p:spPr bwMode="auto">
            <a:xfrm>
              <a:off x="776" y="2977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sz="1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</a:rPr>
                <a:t>      účastníci</a:t>
              </a:r>
            </a:p>
          </p:txBody>
        </p:sp>
        <p:sp>
          <p:nvSpPr>
            <p:cNvPr id="11" name="_s1035"/>
            <p:cNvSpPr>
              <a:spLocks noChangeArrowheads="1"/>
            </p:cNvSpPr>
            <p:nvPr/>
          </p:nvSpPr>
          <p:spPr bwMode="auto">
            <a:xfrm>
              <a:off x="1784" y="2977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sz="1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</a:rPr>
                <a:t>obsah právního vztahu</a:t>
              </a:r>
            </a:p>
          </p:txBody>
        </p:sp>
        <p:sp>
          <p:nvSpPr>
            <p:cNvPr id="12" name="_s1036"/>
            <p:cNvSpPr>
              <a:spLocks noChangeArrowheads="1"/>
            </p:cNvSpPr>
            <p:nvPr/>
          </p:nvSpPr>
          <p:spPr bwMode="auto">
            <a:xfrm>
              <a:off x="2792" y="2977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sz="1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</a:rPr>
                <a:t>předmět</a:t>
              </a:r>
            </a:p>
          </p:txBody>
        </p:sp>
        <p:sp>
          <p:nvSpPr>
            <p:cNvPr id="13" name="_s1037"/>
            <p:cNvSpPr>
              <a:spLocks noChangeArrowheads="1"/>
            </p:cNvSpPr>
            <p:nvPr/>
          </p:nvSpPr>
          <p:spPr bwMode="auto">
            <a:xfrm>
              <a:off x="272" y="3409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sz="1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</a:rPr>
                <a:t>fyzické osoby</a:t>
              </a:r>
            </a:p>
          </p:txBody>
        </p:sp>
        <p:sp>
          <p:nvSpPr>
            <p:cNvPr id="14" name="_s1038"/>
            <p:cNvSpPr>
              <a:spLocks noChangeArrowheads="1"/>
            </p:cNvSpPr>
            <p:nvPr/>
          </p:nvSpPr>
          <p:spPr bwMode="auto">
            <a:xfrm>
              <a:off x="1280" y="3409"/>
              <a:ext cx="864" cy="287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altLang="cs-CZ" sz="1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</a:rPr>
                <a:t>právnické osoby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8764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-.5"/>
                                          </p:val>
                                        </p:tav>
                                        <p:tav tm="50000">
                                          <p:val>
                                            <p:strVal val="#ppt_w-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-.5"/>
                                          </p:val>
                                        </p:tav>
                                        <p:tav tm="100000">
                                          <p:val>
                                            <p:strVal val="ppt_w-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0">
                                          <p:val>
                                            <p:strVal val="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 build="p"/>
      <p:bldP spid="6" grpI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Právní vztahy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altLang="cs-CZ" dirty="0"/>
              <a:t>účastníci – osoby (subjekty) mezi nimiž právní vztah existuje</a:t>
            </a:r>
          </a:p>
          <a:p>
            <a:r>
              <a:rPr lang="cs-CZ" altLang="cs-CZ" dirty="0"/>
              <a:t>fyzické osoby – lidé</a:t>
            </a:r>
          </a:p>
          <a:p>
            <a:r>
              <a:rPr lang="cs-CZ" altLang="cs-CZ" dirty="0"/>
              <a:t>právnické osoby – firmy, podniky, instituce..</a:t>
            </a:r>
          </a:p>
          <a:p>
            <a:r>
              <a:rPr lang="cs-CZ" altLang="cs-CZ" dirty="0"/>
              <a:t>obsah právního vztahu – vzájemná práva a povinnosti účastníků</a:t>
            </a:r>
          </a:p>
          <a:p>
            <a:r>
              <a:rPr lang="cs-CZ" altLang="cs-CZ" dirty="0"/>
              <a:t>předmět – účel, k němuž právní vztah směřuje </a:t>
            </a:r>
          </a:p>
        </p:txBody>
      </p:sp>
    </p:spTree>
    <p:extLst>
      <p:ext uri="{BB962C8B-B14F-4D97-AF65-F5344CB8AC3E}">
        <p14:creationId xmlns:p14="http://schemas.microsoft.com/office/powerpoint/2010/main" val="422526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Právní řád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sz="2800" dirty="0"/>
              <a:t>Právní řád – soubor všech předpisů, jimiž stát závazně upravuje a usměrňuje chování obyvatelstva, různých organizací..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573" y="2180518"/>
            <a:ext cx="4155644" cy="3263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375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rev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Právní předpisy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právní předpis – např. zákon, vyhláška, nařízení</a:t>
            </a:r>
          </a:p>
          <a:p>
            <a:r>
              <a:rPr lang="cs-CZ" altLang="cs-CZ" dirty="0"/>
              <a:t>právní norma – je jednotlivé pravidlo </a:t>
            </a:r>
          </a:p>
          <a:p>
            <a:pPr>
              <a:buFont typeface="Wingdings" pitchFamily="2" charset="2"/>
              <a:buNone/>
            </a:pPr>
            <a:r>
              <a:rPr lang="cs-CZ" altLang="cs-CZ" dirty="0"/>
              <a:t>     z obsahu právního předpisu</a:t>
            </a:r>
          </a:p>
          <a:p>
            <a:r>
              <a:rPr lang="cs-CZ" altLang="cs-CZ" dirty="0"/>
              <a:t>právní předpisy jsou uveřejňovány ve Sbírce zákonů – jsou číslovány, vždy je uveden název předpisu, datum vyhlášení, název orgánu, který předpis vydává</a:t>
            </a:r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05130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 dirty="0"/>
              <a:t>Platnost a  účinnost právních předpisů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platnost – předpis řádně prošel legislativním procesem, je platný ode dne vyhlášení</a:t>
            </a:r>
          </a:p>
          <a:p>
            <a:r>
              <a:rPr lang="cs-CZ" altLang="cs-CZ" dirty="0"/>
              <a:t>účinnost – povinnost se předpisem řídit</a:t>
            </a:r>
          </a:p>
          <a:p>
            <a:pPr>
              <a:buFont typeface="Wingdings" pitchFamily="2" charset="2"/>
              <a:buNone/>
            </a:pPr>
            <a:r>
              <a:rPr lang="cs-CZ" altLang="cs-CZ" dirty="0"/>
              <a:t>     (od kdy) – může být shodná s datem vyhlášení, často je datum účinnosti pozdější, aby zde byla dostatečná  doba pro nastudování nového předpisu</a:t>
            </a:r>
          </a:p>
          <a:p>
            <a:pPr>
              <a:buFont typeface="Wingdings" pitchFamily="2" charset="2"/>
              <a:buNone/>
            </a:pP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55719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rev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Právní způsobilost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000" dirty="0"/>
              <a:t> </a:t>
            </a:r>
            <a:r>
              <a:rPr lang="cs-CZ" altLang="cs-CZ" sz="2400" b="1" dirty="0">
                <a:solidFill>
                  <a:schemeClr val="folHlink"/>
                </a:solidFill>
              </a:rPr>
              <a:t>způsobilost k právům a povinnostem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altLang="cs-CZ" sz="2400" dirty="0"/>
              <a:t>vzniká narozením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dirty="0"/>
              <a:t>(má ji i počaté dítě, narodí-li se živé)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altLang="cs-CZ" sz="2400" dirty="0"/>
              <a:t>zaniká smrtí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altLang="cs-CZ" sz="2400" dirty="0"/>
              <a:t>nelze se jí vzdát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400" i="1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dirty="0"/>
              <a:t>např. – vlastnické právo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5508104" y="1275606"/>
            <a:ext cx="3312046" cy="561662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chemeClr val="folHlink"/>
                </a:solidFill>
              </a:rPr>
              <a:t>způsobilost k právním úkonům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altLang="cs-CZ" sz="2400" dirty="0" smtClean="0"/>
              <a:t>vzniká </a:t>
            </a:r>
            <a:r>
              <a:rPr lang="cs-CZ" altLang="cs-CZ" sz="2400" b="1" dirty="0" smtClean="0">
                <a:solidFill>
                  <a:schemeClr val="folHlink"/>
                </a:solidFill>
              </a:rPr>
              <a:t>zletilostí</a:t>
            </a:r>
            <a:r>
              <a:rPr lang="cs-CZ" altLang="cs-CZ" sz="2400" dirty="0" smtClean="0"/>
              <a:t> (18 let) nebo výjimečně při uzavírání manželství s dívkou  mezi 16 – 18 lety – může jí soud zplnoletit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altLang="cs-CZ" sz="2400" dirty="0" smtClean="0"/>
              <a:t>u nesvéprávných osob může být tato způsobilost omezena – převedena na opatrovníka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altLang="cs-CZ" sz="2400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400" dirty="0" smtClean="0"/>
              <a:t>např. uzavírání smluv, manželství…</a:t>
            </a: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val="260144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Právní odvětví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000" b="1" dirty="0"/>
              <a:t>Právní předpisy jsou podle svého obsahu rozděleny do právních odvětví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altLang="cs-CZ" sz="2000" b="1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000" b="1" dirty="0"/>
              <a:t>Vytváření jednotlivých právních odvětví předchází rozdělení veškerého práva na právo veřejné a soukromé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altLang="cs-CZ" sz="2000" b="1" dirty="0"/>
          </a:p>
          <a:p>
            <a:pPr>
              <a:lnSpc>
                <a:spcPct val="80000"/>
              </a:lnSpc>
            </a:pPr>
            <a:r>
              <a:rPr lang="cs-CZ" altLang="cs-CZ" sz="2000" b="1" dirty="0"/>
              <a:t>Veřejné právo – uplatňuje se tam, kde se uplatňuje veřejná moc</a:t>
            </a:r>
          </a:p>
          <a:p>
            <a:pPr lvl="1">
              <a:lnSpc>
                <a:spcPct val="80000"/>
              </a:lnSpc>
            </a:pPr>
            <a:r>
              <a:rPr lang="cs-CZ" altLang="cs-CZ" sz="2000" b="1" dirty="0"/>
              <a:t>veřejná moc vystupuje vůči soukromým osobám s příkazy, zákazy a donucováním</a:t>
            </a:r>
          </a:p>
          <a:p>
            <a:pPr lvl="1">
              <a:lnSpc>
                <a:spcPct val="80000"/>
              </a:lnSpc>
            </a:pPr>
            <a:r>
              <a:rPr lang="cs-CZ" altLang="cs-CZ" sz="2000" b="1" dirty="0"/>
              <a:t>je to  oblast práva, v níž jsou vztahy založeny na nerovnosti zúčastněných subjektů 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endParaRPr lang="cs-CZ" altLang="cs-CZ" sz="2000" b="1" dirty="0"/>
          </a:p>
          <a:p>
            <a:pPr>
              <a:lnSpc>
                <a:spcPct val="80000"/>
              </a:lnSpc>
            </a:pPr>
            <a:r>
              <a:rPr lang="cs-CZ" altLang="cs-CZ" sz="2000" b="1" dirty="0"/>
              <a:t>Soukromé právo – oblast práva, kde subjekty vystupují v rovném postavení, kde žádný ze subjektů nemůže o právech a povinnostech druhého subjektu rozhodovat autoritativně (smlouva, dohoda)</a:t>
            </a:r>
          </a:p>
        </p:txBody>
      </p:sp>
    </p:spTree>
    <p:extLst>
      <p:ext uri="{BB962C8B-B14F-4D97-AF65-F5344CB8AC3E}">
        <p14:creationId xmlns:p14="http://schemas.microsoft.com/office/powerpoint/2010/main" val="369369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Veřejnoprávní odvětví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altLang="cs-CZ" sz="2800" dirty="0">
                <a:solidFill>
                  <a:schemeClr val="folHlink"/>
                </a:solidFill>
              </a:rPr>
              <a:t>Trestní právo</a:t>
            </a:r>
            <a:r>
              <a:rPr lang="cs-CZ" altLang="cs-CZ" sz="2800" dirty="0"/>
              <a:t> – vymezuje co jsou trestné činy a jaké tresty se za ně ukládají</a:t>
            </a:r>
          </a:p>
          <a:p>
            <a:r>
              <a:rPr lang="cs-CZ" altLang="cs-CZ" sz="2800" dirty="0">
                <a:solidFill>
                  <a:schemeClr val="folHlink"/>
                </a:solidFill>
              </a:rPr>
              <a:t>Správní právo</a:t>
            </a:r>
            <a:r>
              <a:rPr lang="cs-CZ" altLang="cs-CZ" sz="2800" dirty="0"/>
              <a:t> – souhrn právních norem o veřejné správě a územní samosprávě</a:t>
            </a:r>
          </a:p>
          <a:p>
            <a:r>
              <a:rPr lang="cs-CZ" altLang="cs-CZ" sz="2800" dirty="0">
                <a:solidFill>
                  <a:schemeClr val="folHlink"/>
                </a:solidFill>
              </a:rPr>
              <a:t>Finanční právo</a:t>
            </a:r>
            <a:r>
              <a:rPr lang="cs-CZ" altLang="cs-CZ" sz="2800" dirty="0"/>
              <a:t> – právní normy upravující finanční činnost státu (státní rozpočet, daně, cla..)</a:t>
            </a:r>
          </a:p>
          <a:p>
            <a:r>
              <a:rPr lang="cs-CZ" altLang="cs-CZ" sz="2800" dirty="0">
                <a:solidFill>
                  <a:schemeClr val="folHlink"/>
                </a:solidFill>
              </a:rPr>
              <a:t>Živnostenské právo</a:t>
            </a:r>
            <a:r>
              <a:rPr lang="cs-CZ" altLang="cs-CZ" sz="2800" dirty="0"/>
              <a:t> – upravuje živnostenské podnikání a podmínky oprávnění k němu</a:t>
            </a:r>
          </a:p>
          <a:p>
            <a:r>
              <a:rPr lang="cs-CZ" altLang="cs-CZ" sz="2800" dirty="0">
                <a:solidFill>
                  <a:schemeClr val="folHlink"/>
                </a:solidFill>
              </a:rPr>
              <a:t>Ústavní právo</a:t>
            </a:r>
            <a:r>
              <a:rPr lang="cs-CZ" altLang="cs-CZ" sz="2800" dirty="0"/>
              <a:t> – právní vztahy ve státě </a:t>
            </a:r>
          </a:p>
          <a:p>
            <a:endParaRPr lang="cs-CZ" altLang="cs-CZ" sz="2800" dirty="0"/>
          </a:p>
        </p:txBody>
      </p:sp>
    </p:spTree>
    <p:extLst>
      <p:ext uri="{BB962C8B-B14F-4D97-AF65-F5344CB8AC3E}">
        <p14:creationId xmlns:p14="http://schemas.microsoft.com/office/powerpoint/2010/main" val="70515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Soukromoprávní odvětví: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altLang="cs-CZ" b="1" dirty="0">
                <a:solidFill>
                  <a:schemeClr val="accent2"/>
                </a:solidFill>
              </a:rPr>
              <a:t>Občanské právo</a:t>
            </a:r>
            <a:r>
              <a:rPr lang="cs-CZ" altLang="cs-CZ" b="1" dirty="0"/>
              <a:t> – předpisy upravující majetkoprávní vztahy, ochranu osobnosti</a:t>
            </a:r>
          </a:p>
          <a:p>
            <a:r>
              <a:rPr lang="cs-CZ" altLang="cs-CZ" b="1" dirty="0">
                <a:solidFill>
                  <a:schemeClr val="accent2"/>
                </a:solidFill>
              </a:rPr>
              <a:t>Rodinné právo</a:t>
            </a:r>
            <a:r>
              <a:rPr lang="cs-CZ" altLang="cs-CZ" b="1" dirty="0"/>
              <a:t> – vztahy mezi manžely, mezi rodiči a dětmi</a:t>
            </a:r>
          </a:p>
          <a:p>
            <a:r>
              <a:rPr lang="cs-CZ" altLang="cs-CZ" b="1" dirty="0">
                <a:solidFill>
                  <a:schemeClr val="accent2"/>
                </a:solidFill>
              </a:rPr>
              <a:t>Pracovní právo</a:t>
            </a:r>
            <a:r>
              <a:rPr lang="cs-CZ" altLang="cs-CZ" b="1" dirty="0"/>
              <a:t> – vztahy mezi zaměstnanci a zaměstnavateli</a:t>
            </a:r>
          </a:p>
          <a:p>
            <a:r>
              <a:rPr lang="cs-CZ" altLang="cs-CZ" b="1" dirty="0">
                <a:solidFill>
                  <a:schemeClr val="accent2"/>
                </a:solidFill>
              </a:rPr>
              <a:t>Obchodní právo</a:t>
            </a:r>
            <a:r>
              <a:rPr lang="cs-CZ" altLang="cs-CZ" b="1" dirty="0"/>
              <a:t> – týká se podnikání (</a:t>
            </a:r>
            <a:r>
              <a:rPr lang="cs-CZ" altLang="cs-CZ" b="1" dirty="0" err="1"/>
              <a:t>podsoučást</a:t>
            </a:r>
            <a:r>
              <a:rPr lang="cs-CZ" altLang="cs-CZ" b="1" dirty="0"/>
              <a:t> občanského práva)</a:t>
            </a:r>
          </a:p>
        </p:txBody>
      </p:sp>
    </p:spTree>
    <p:extLst>
      <p:ext uri="{BB962C8B-B14F-4D97-AF65-F5344CB8AC3E}">
        <p14:creationId xmlns:p14="http://schemas.microsoft.com/office/powerpoint/2010/main" val="374203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Orgány právní ochrany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altLang="cs-CZ" sz="3600" b="1" dirty="0"/>
              <a:t>policie – </a:t>
            </a:r>
            <a:r>
              <a:rPr lang="cs-CZ" altLang="cs-CZ" sz="2400" b="1" dirty="0"/>
              <a:t>ozbrojený sbor, který má na starosti pořádek a bezpečnost na území celého státu</a:t>
            </a:r>
          </a:p>
          <a:p>
            <a:pPr>
              <a:lnSpc>
                <a:spcPct val="90000"/>
              </a:lnSpc>
            </a:pPr>
            <a:r>
              <a:rPr lang="cs-CZ" altLang="cs-CZ" sz="3600" b="1" dirty="0"/>
              <a:t>státní zastupitelství – </a:t>
            </a:r>
            <a:r>
              <a:rPr lang="cs-CZ" altLang="cs-CZ" sz="2400" b="1" dirty="0"/>
              <a:t>soustava úřadů, které zastupují stát v daných případech, u soudu jménem státu podávají žaloby (okresní, krajská, vrchní a nejvyšší státní zastupitelství)</a:t>
            </a:r>
          </a:p>
          <a:p>
            <a:pPr>
              <a:lnSpc>
                <a:spcPct val="90000"/>
              </a:lnSpc>
            </a:pPr>
            <a:r>
              <a:rPr lang="cs-CZ" altLang="cs-CZ" sz="3600" b="1" dirty="0"/>
              <a:t>soudy – </a:t>
            </a:r>
            <a:r>
              <a:rPr lang="cs-CZ" altLang="cs-CZ" sz="2400" b="1" dirty="0"/>
              <a:t>soudci jsou nezávislí, povinni se řídit pouze právním řádem, soustava soudů – okresní soudy, krajské soudy, vrchní soudy (Praha, Olomouc), nejvyšší soud (Brno</a:t>
            </a:r>
            <a:r>
              <a:rPr lang="cs-CZ" altLang="cs-CZ" sz="36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7771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              Soudy rozhodují: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b="1" dirty="0">
                <a:solidFill>
                  <a:schemeClr val="folHlink"/>
                </a:solidFill>
              </a:rPr>
              <a:t>v občanskoprávním řízení</a:t>
            </a:r>
            <a:r>
              <a:rPr lang="cs-CZ" altLang="cs-CZ" dirty="0"/>
              <a:t>:</a:t>
            </a:r>
          </a:p>
          <a:p>
            <a:r>
              <a:rPr lang="cs-CZ" altLang="cs-CZ" dirty="0"/>
              <a:t>o osobním stavu (osvojení, rozvod…)</a:t>
            </a:r>
          </a:p>
          <a:p>
            <a:r>
              <a:rPr lang="cs-CZ" altLang="cs-CZ" dirty="0"/>
              <a:t>o určení jestli právní vztah je nebo není (vlastnictví věci)</a:t>
            </a:r>
          </a:p>
          <a:p>
            <a:r>
              <a:rPr lang="cs-CZ" altLang="cs-CZ" dirty="0"/>
              <a:t>o splnění povinnosti ze zákona</a:t>
            </a:r>
          </a:p>
        </p:txBody>
      </p:sp>
    </p:spTree>
    <p:extLst>
      <p:ext uri="{BB962C8B-B14F-4D97-AF65-F5344CB8AC3E}">
        <p14:creationId xmlns:p14="http://schemas.microsoft.com/office/powerpoint/2010/main" val="143787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              Soudy rozhodují: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b="1" dirty="0">
                <a:solidFill>
                  <a:schemeClr val="folHlink"/>
                </a:solidFill>
              </a:rPr>
              <a:t>v  trestním řízení:</a:t>
            </a:r>
          </a:p>
          <a:p>
            <a:r>
              <a:rPr lang="cs-CZ" altLang="cs-CZ" dirty="0"/>
              <a:t>zda byl spáchán trestný čin</a:t>
            </a:r>
          </a:p>
          <a:p>
            <a:r>
              <a:rPr lang="cs-CZ" altLang="cs-CZ" dirty="0"/>
              <a:t>o vině nebo nevině obžalovaného</a:t>
            </a:r>
          </a:p>
          <a:p>
            <a:r>
              <a:rPr lang="cs-CZ" altLang="cs-CZ" dirty="0"/>
              <a:t>o trestu za spáchaný trestný čin</a:t>
            </a:r>
          </a:p>
        </p:txBody>
      </p:sp>
    </p:spTree>
    <p:extLst>
      <p:ext uri="{BB962C8B-B14F-4D97-AF65-F5344CB8AC3E}">
        <p14:creationId xmlns:p14="http://schemas.microsoft.com/office/powerpoint/2010/main" val="245661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Přestupky a trestné činy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80000"/>
              </a:lnSpc>
            </a:pPr>
            <a:r>
              <a:rPr lang="cs-CZ" altLang="cs-CZ" sz="2000" dirty="0"/>
              <a:t>Přestupky jsou součástí odvětví správního práva – upravuje postih fyzických osob za spáchání přestupku a postup správních orgánů při projednávání přestupků</a:t>
            </a:r>
          </a:p>
          <a:p>
            <a:pPr>
              <a:lnSpc>
                <a:spcPct val="80000"/>
              </a:lnSpc>
            </a:pPr>
            <a:r>
              <a:rPr lang="cs-CZ" altLang="cs-CZ" sz="2400" b="1" dirty="0"/>
              <a:t>Přestupek – společensky negativní a nežádoucí jednání, které nelze zahrnout pod pojem trestný čin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000" dirty="0"/>
              <a:t>Rozlišujeme přestupky proti: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pořádku ve státní správě (překročení rychlosti, nepřihlášení dítěte ke školní docházce..)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pořádku v územní samosprávě (zákaz táboření, nepovolená skládka..)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veřejnému pořádku (rušení nočního klidu, vandalství..)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000" dirty="0"/>
              <a:t>Postihy (sankce za přestupky: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napomenutí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pokuta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zákaz činnosti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altLang="cs-CZ" sz="2000" dirty="0"/>
              <a:t>propadnutí věci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altLang="cs-CZ" sz="2000" dirty="0"/>
          </a:p>
        </p:txBody>
      </p:sp>
    </p:spTree>
    <p:extLst>
      <p:ext uri="{BB962C8B-B14F-4D97-AF65-F5344CB8AC3E}">
        <p14:creationId xmlns:p14="http://schemas.microsoft.com/office/powerpoint/2010/main" val="16714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 rev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Autorské právo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altLang="cs-CZ" sz="2800" dirty="0"/>
              <a:t>Autorské právo je součástí tzv. duševního vlastnictví</a:t>
            </a:r>
          </a:p>
          <a:p>
            <a:pPr>
              <a:lnSpc>
                <a:spcPct val="80000"/>
              </a:lnSpc>
            </a:pPr>
            <a:r>
              <a:rPr lang="cs-CZ" altLang="cs-CZ" sz="2800" dirty="0"/>
              <a:t>Autorské právo je odvětví práva, které popisuje nároky tvůrců (spisovatelů, hudebníků, filmařů, programátorů..) na ochranu před nespravedlivým využíváním jejich tvorby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800" dirty="0"/>
              <a:t>      Patří sem právo autora  rozhodnout o zveřejnění díla, zásah do díla jen se souhlasem autora, dílo nesmí být užíváno způsobem snižujícím jeho hodnotu,  právo autora  rozhodovat o užívání jeho díla (majetková autorská práva trvají po dobu života autora a 70 let po jeho smrti) </a:t>
            </a:r>
          </a:p>
        </p:txBody>
      </p:sp>
    </p:spTree>
    <p:extLst>
      <p:ext uri="{BB962C8B-B14F-4D97-AF65-F5344CB8AC3E}">
        <p14:creationId xmlns:p14="http://schemas.microsoft.com/office/powerpoint/2010/main" val="235896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970</Words>
  <Application>Microsoft Office PowerPoint</Application>
  <PresentationFormat>Předvádění na obrazovce (16:9)</PresentationFormat>
  <Paragraphs>135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boxed_powerpoint_16x9_2012-08</vt:lpstr>
      <vt:lpstr>  Dotkněte se inovací CZ.1.07/1.3.00/51.0024  </vt:lpstr>
      <vt:lpstr>Prezentace aplikace PowerPoint</vt:lpstr>
      <vt:lpstr>Metodický pokyn</vt:lpstr>
      <vt:lpstr>Obsah</vt:lpstr>
      <vt:lpstr>Pojem práva</vt:lpstr>
      <vt:lpstr>Rozdíl mezi právem a morálkou</vt:lpstr>
      <vt:lpstr>Právní vztahy</vt:lpstr>
      <vt:lpstr>Právní vztahy</vt:lpstr>
      <vt:lpstr>Právní řád</vt:lpstr>
      <vt:lpstr>Právní předpisy</vt:lpstr>
      <vt:lpstr>Platnost a  účinnost právních předpisů</vt:lpstr>
      <vt:lpstr>Právní způsobilost</vt:lpstr>
      <vt:lpstr>Právní odvětví</vt:lpstr>
      <vt:lpstr>Veřejnoprávní odvětví</vt:lpstr>
      <vt:lpstr>Soukromoprávní odvětví:</vt:lpstr>
      <vt:lpstr>Orgány právní ochrany</vt:lpstr>
      <vt:lpstr>              Soudy rozhodují:</vt:lpstr>
      <vt:lpstr>              Soudy rozhodují:</vt:lpstr>
      <vt:lpstr>Přestupky a trestné činy</vt:lpstr>
      <vt:lpstr>Autorské právo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Jiří Kučera</cp:lastModifiedBy>
  <cp:revision>19</cp:revision>
  <dcterms:created xsi:type="dcterms:W3CDTF">2014-10-07T08:27:59Z</dcterms:created>
  <dcterms:modified xsi:type="dcterms:W3CDTF">2015-05-18T14:17:30Z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