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85" r:id="rId2"/>
    <p:sldMasterId id="2147483697" r:id="rId3"/>
  </p:sldMasterIdLst>
  <p:notesMasterIdLst>
    <p:notesMasterId r:id="rId16"/>
  </p:notesMasterIdLst>
  <p:handoutMasterIdLst>
    <p:handoutMasterId r:id="rId17"/>
  </p:handoutMasterIdLst>
  <p:sldIdLst>
    <p:sldId id="272" r:id="rId4"/>
    <p:sldId id="288" r:id="rId5"/>
    <p:sldId id="287" r:id="rId6"/>
    <p:sldId id="290" r:id="rId7"/>
    <p:sldId id="291" r:id="rId8"/>
    <p:sldId id="292" r:id="rId9"/>
    <p:sldId id="293" r:id="rId10"/>
    <p:sldId id="283" r:id="rId11"/>
    <p:sldId id="284" r:id="rId12"/>
    <p:sldId id="285" r:id="rId13"/>
    <p:sldId id="294" r:id="rId14"/>
    <p:sldId id="28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E1FF"/>
    <a:srgbClr val="3472BC"/>
    <a:srgbClr val="291CD4"/>
    <a:srgbClr val="0CCA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624" y="78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17. 5. 2015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17. 5. 2015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4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9158594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2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57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60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91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97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78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1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717039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047946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5923" y="3307356"/>
            <a:ext cx="9489573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5923" y="4777380"/>
            <a:ext cx="9489573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3308581"/>
            <a:ext cx="9489571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4777381"/>
            <a:ext cx="948957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675725"/>
            <a:ext cx="949744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5924" y="1809750"/>
            <a:ext cx="4628369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708" y="1809749"/>
            <a:ext cx="4625656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7192" y="1812927"/>
            <a:ext cx="419709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5924" y="2389190"/>
            <a:ext cx="4628369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56088" y="1812927"/>
            <a:ext cx="418998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7" y="2389190"/>
            <a:ext cx="462836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3" y="446088"/>
            <a:ext cx="3547533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6873" y="446088"/>
            <a:ext cx="5706492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5923" y="1631950"/>
            <a:ext cx="3547533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1387058"/>
            <a:ext cx="4641849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5924" y="2500312"/>
            <a:ext cx="4641849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17" name="Group 16"/>
          <p:cNvGrpSpPr/>
          <p:nvPr/>
        </p:nvGrpSpPr>
        <p:grpSpPr>
          <a:xfrm>
            <a:off x="6291682" y="993076"/>
            <a:ext cx="2462851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6502400" y="1600200"/>
            <a:ext cx="4572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45924" y="1807361"/>
            <a:ext cx="949744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79415" y="675723"/>
            <a:ext cx="1963949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45923" y="675724"/>
            <a:ext cx="7290076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418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4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12" y="-16"/>
            <a:ext cx="12336461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5923" y="675725"/>
            <a:ext cx="9500151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1807361"/>
            <a:ext cx="9500149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3125" y="595181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74594" y="5951811"/>
            <a:ext cx="7008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3545" y="5951811"/>
            <a:ext cx="81104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4.png"/><Relationship Id="rId7" Type="http://schemas.openxmlformats.org/officeDocument/2006/relationships/slide" Target="slide6.xml"/><Relationship Id="rId2" Type="http://schemas.openxmlformats.org/officeDocument/2006/relationships/hyperlink" Target="https://www.youtube.com/watch?v=XdTIJVRSE0E" TargetMode="External"/><Relationship Id="rId1" Type="http://schemas.openxmlformats.org/officeDocument/2006/relationships/slideLayout" Target="../slideLayouts/slideLayout18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6" Type="http://schemas.openxmlformats.org/officeDocument/2006/relationships/slide" Target="slide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slide" Target="slide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tulip%C3%A1n-kv%C4%9Btina-makro-pru%C5%BEina-611613/" TargetMode="External"/><Relationship Id="rId3" Type="http://schemas.openxmlformats.org/officeDocument/2006/relationships/hyperlink" Target="http://pixabay.com/cs/sn%C4%9B%C5%BEenka-kv%C4%9Btiny-pru%C5%BEina-523667/" TargetMode="External"/><Relationship Id="rId7" Type="http://schemas.openxmlformats.org/officeDocument/2006/relationships/hyperlink" Target="http://pixabay.com/cs/narcis-%C5%BElut%C3%A1-pru%C5%BEina-kv%C4%9Btina-670670/" TargetMode="External"/><Relationship Id="rId2" Type="http://schemas.openxmlformats.org/officeDocument/2006/relationships/hyperlink" Target="http://pixabay.com/cs/slunce-po%C4%8Das%C3%AD-p%C5%99edpov%C4%9B%C4%8F-po%C4%8Das%C3%AD-157126/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pixabay.com/cs/viola-silvestris-fialky-jaro-711412/" TargetMode="External"/><Relationship Id="rId5" Type="http://schemas.openxmlformats.org/officeDocument/2006/relationships/hyperlink" Target="http://pixabay.com/cs/sn%C4%9Bhov%C3%A1-vlo%C4%8Dka-jarn%C3%AD-kv%C4%9Btiny-kv%C4%9Btina-3804/" TargetMode="External"/><Relationship Id="rId4" Type="http://schemas.openxmlformats.org/officeDocument/2006/relationships/hyperlink" Target="http://pixabay.com/cs/auricula-kv%C4%9Btiny-%C5%BElut%C3%A1-505904/" TargetMode="External"/><Relationship Id="rId9" Type="http://schemas.openxmlformats.org/officeDocument/2006/relationships/hyperlink" Target="http://pixabay.com/cs/sedmikr%C3%A1ska-kv%C4%9Bt-chudobka-kv%C4%9Btina-327888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1369" y="657898"/>
            <a:ext cx="10363200" cy="1829761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JARNÍ KVĚTINY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3593" y="388342"/>
            <a:ext cx="7549882" cy="41897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Co se skrývá za mráčky?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8" name="Picture 4" descr="Slunce, Počasí, Předpověď Počasí, Slunný, Sluneční Svi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6" y="1151529"/>
            <a:ext cx="3969971" cy="396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rak 4">
            <a:hlinkClick r:id="rId4" action="ppaction://hlinksldjump"/>
          </p:cNvPr>
          <p:cNvSpPr/>
          <p:nvPr/>
        </p:nvSpPr>
        <p:spPr>
          <a:xfrm>
            <a:off x="2641199" y="1200275"/>
            <a:ext cx="2973990" cy="2068190"/>
          </a:xfrm>
          <a:prstGeom prst="cloud">
            <a:avLst/>
          </a:prstGeom>
          <a:solidFill>
            <a:srgbClr val="0CCA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>
            <a:hlinkClick r:id="rId5" action="ppaction://hlinksldjump"/>
          </p:cNvPr>
          <p:cNvSpPr/>
          <p:nvPr/>
        </p:nvSpPr>
        <p:spPr>
          <a:xfrm>
            <a:off x="4746401" y="974780"/>
            <a:ext cx="3036746" cy="2271712"/>
          </a:xfrm>
          <a:prstGeom prst="cloud">
            <a:avLst/>
          </a:prstGeom>
          <a:solidFill>
            <a:srgbClr val="291CD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>
            <a:hlinkClick r:id="rId6" action="ppaction://hlinksldjump"/>
          </p:cNvPr>
          <p:cNvSpPr/>
          <p:nvPr/>
        </p:nvSpPr>
        <p:spPr>
          <a:xfrm>
            <a:off x="2102124" y="2803831"/>
            <a:ext cx="3696037" cy="2305222"/>
          </a:xfrm>
          <a:prstGeom prst="cloud">
            <a:avLst/>
          </a:prstGeom>
          <a:solidFill>
            <a:srgbClr val="3472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>
            <a:hlinkClick r:id="rId7" action="ppaction://hlinksldjump"/>
          </p:cNvPr>
          <p:cNvSpPr/>
          <p:nvPr/>
        </p:nvSpPr>
        <p:spPr>
          <a:xfrm>
            <a:off x="4269564" y="3335651"/>
            <a:ext cx="3239649" cy="2527001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>
            <a:hlinkClick r:id="rId8" action="ppaction://hlinksldjump"/>
          </p:cNvPr>
          <p:cNvSpPr/>
          <p:nvPr/>
        </p:nvSpPr>
        <p:spPr>
          <a:xfrm>
            <a:off x="5357378" y="2022718"/>
            <a:ext cx="3358994" cy="2527001"/>
          </a:xfrm>
          <a:prstGeom prst="cloud">
            <a:avLst/>
          </a:prstGeom>
          <a:solidFill>
            <a:srgbClr val="8BE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03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9603" y="517229"/>
            <a:ext cx="4847613" cy="897043"/>
          </a:xfrm>
        </p:spPr>
        <p:txBody>
          <a:bodyPr/>
          <a:lstStyle/>
          <a:p>
            <a:r>
              <a:rPr lang="cs-CZ" dirty="0" smtClean="0">
                <a:latin typeface="Arial Rounded MT Bold" panose="020F0704030504030204" pitchFamily="34" charset="0"/>
              </a:rPr>
              <a:t>SNĚŽENKY</a:t>
            </a:r>
            <a:endParaRPr lang="cs-CZ" dirty="0">
              <a:latin typeface="Arial Rounded MT Bold" panose="020F0704030504030204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419" y="3377484"/>
            <a:ext cx="3047999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145" y="666482"/>
            <a:ext cx="2927797" cy="2195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927" y="1575584"/>
            <a:ext cx="2309612" cy="173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281" y="1598122"/>
            <a:ext cx="2679509" cy="177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421" y="3515937"/>
            <a:ext cx="2661904" cy="197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ětiúhelník 4">
            <a:hlinkClick r:id="rId7" action="ppaction://hlinksldjump"/>
          </p:cNvPr>
          <p:cNvSpPr/>
          <p:nvPr/>
        </p:nvSpPr>
        <p:spPr>
          <a:xfrm>
            <a:off x="10566472" y="4592290"/>
            <a:ext cx="947240" cy="423728"/>
          </a:xfrm>
          <a:prstGeom prst="homePlat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05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2838599" cy="1036092"/>
          </a:xfrm>
        </p:spPr>
        <p:txBody>
          <a:bodyPr/>
          <a:lstStyle/>
          <a:p>
            <a:r>
              <a:rPr lang="cs-CZ" dirty="0" smtClean="0">
                <a:latin typeface="Arial Rounded MT Bold" panose="020F0704030504030204" pitchFamily="34" charset="0"/>
              </a:rPr>
              <a:t>PETRKLÍČ</a:t>
            </a:r>
            <a:endParaRPr lang="cs-CZ" dirty="0">
              <a:latin typeface="Arial Rounded MT Bold" panose="020F0704030504030204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918" y="3163471"/>
            <a:ext cx="3047999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209" y="1736903"/>
            <a:ext cx="2927797" cy="2195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622" y="3642731"/>
            <a:ext cx="2309612" cy="173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209" y="610306"/>
            <a:ext cx="2679509" cy="177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08" y="1401852"/>
            <a:ext cx="2661904" cy="197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ětiúhelník 4">
            <a:hlinkClick r:id="rId7" action="ppaction://hlinksldjump"/>
          </p:cNvPr>
          <p:cNvSpPr/>
          <p:nvPr/>
        </p:nvSpPr>
        <p:spPr>
          <a:xfrm>
            <a:off x="10566472" y="4592290"/>
            <a:ext cx="947240" cy="423728"/>
          </a:xfrm>
          <a:prstGeom prst="homePlat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15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0108" y="757646"/>
            <a:ext cx="2374593" cy="81092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 Rounded MT Bold" panose="020F0704030504030204" pitchFamily="34" charset="0"/>
              </a:rPr>
              <a:t>NARCIS</a:t>
            </a:r>
            <a:endParaRPr lang="cs-CZ" dirty="0">
              <a:latin typeface="Arial Rounded MT Bold" panose="020F0704030504030204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602" y="3822151"/>
            <a:ext cx="2335552" cy="175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39" y="3079021"/>
            <a:ext cx="2309612" cy="173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209" y="610306"/>
            <a:ext cx="2679509" cy="177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509" y="2352002"/>
            <a:ext cx="2661904" cy="197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ětiúhelník 4">
            <a:hlinkClick r:id="rId6" action="ppaction://hlinksldjump"/>
          </p:cNvPr>
          <p:cNvSpPr/>
          <p:nvPr/>
        </p:nvSpPr>
        <p:spPr>
          <a:xfrm>
            <a:off x="10566472" y="4592290"/>
            <a:ext cx="947240" cy="423728"/>
          </a:xfrm>
          <a:prstGeom prst="homePlat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88" y="1584086"/>
            <a:ext cx="3176182" cy="211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442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9001" y="780233"/>
            <a:ext cx="2433650" cy="866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latin typeface="Arial Rounded MT Bold" panose="020F0704030504030204" pitchFamily="34" charset="0"/>
              </a:rPr>
              <a:t>TULIPÁN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908" y="780233"/>
            <a:ext cx="2309612" cy="173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284" y="3024792"/>
            <a:ext cx="2679509" cy="177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934" y="536810"/>
            <a:ext cx="2661904" cy="197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ětiúhelník 4">
            <a:hlinkClick r:id="rId5" action="ppaction://hlinksldjump"/>
          </p:cNvPr>
          <p:cNvSpPr/>
          <p:nvPr/>
        </p:nvSpPr>
        <p:spPr>
          <a:xfrm>
            <a:off x="10566472" y="4592290"/>
            <a:ext cx="947240" cy="423728"/>
          </a:xfrm>
          <a:prstGeom prst="homePlat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2990" y="2583514"/>
            <a:ext cx="3176182" cy="211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52" y="2877108"/>
            <a:ext cx="2766305" cy="2074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233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2935" y="512064"/>
            <a:ext cx="2825536" cy="7445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 Rounded MT Bold" panose="020F0704030504030204" pitchFamily="34" charset="0"/>
              </a:rPr>
              <a:t>BLEDULE</a:t>
            </a:r>
            <a:endParaRPr lang="cs-CZ" dirty="0">
              <a:latin typeface="Arial Rounded MT Bold" panose="020F0704030504030204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908" y="780233"/>
            <a:ext cx="2309612" cy="173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334" y="3702609"/>
            <a:ext cx="2679509" cy="177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ětiúhelník 4">
            <a:hlinkClick r:id="rId4" action="ppaction://hlinksldjump"/>
          </p:cNvPr>
          <p:cNvSpPr/>
          <p:nvPr/>
        </p:nvSpPr>
        <p:spPr>
          <a:xfrm>
            <a:off x="10566472" y="4592290"/>
            <a:ext cx="947240" cy="423728"/>
          </a:xfrm>
          <a:prstGeom prst="homePlat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58736" y="1884215"/>
            <a:ext cx="3176182" cy="211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37" y="1353196"/>
            <a:ext cx="2766305" cy="2074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312" y="3094851"/>
            <a:ext cx="3048000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877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s dotykovou obrazovkou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Připojení </a:t>
            </a:r>
            <a:r>
              <a:rPr lang="cs-CZ" smtClean="0">
                <a:latin typeface="Arial" pitchFamily="34" charset="0"/>
                <a:cs typeface="Arial" pitchFamily="34" charset="0"/>
              </a:rPr>
              <a:t>k internetu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4" y="274638"/>
            <a:ext cx="109728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1867438"/>
            <a:ext cx="10781608" cy="3383436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Kliknutím na mráček na snímku č. 2 se objeví další snímek, na kterém mají děti za úkol najít jmenovanou květinu. Po splnění úkolu a kliknutí na šipku se vrátí zpět. Postupně se na snímku č. 2 odkrývá obrázek sluníčka.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Obrázek sluníčka skrývá odkaz na písničku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o sluníčku.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4545" y="680693"/>
            <a:ext cx="6664736" cy="924475"/>
          </a:xfrm>
        </p:spPr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114450" y="1758167"/>
            <a:ext cx="9205208" cy="4528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000" dirty="0">
                <a:latin typeface="Arial" pitchFamily="34" charset="0"/>
                <a:cs typeface="Arial" pitchFamily="34" charset="0"/>
                <a:hlinkClick r:id="rId2"/>
              </a:rPr>
              <a:t>http://pixabay.com/cs/slunce-po%C4%8Das%C3%AD-p%C5%99edpov%C4%9B%C4%8F-po%C4%8Das%C3%AD-157126</a:t>
            </a:r>
            <a:r>
              <a:rPr lang="cs-CZ" sz="1000" dirty="0" smtClean="0">
                <a:latin typeface="Arial" pitchFamily="34" charset="0"/>
                <a:cs typeface="Arial" pitchFamily="34" charset="0"/>
                <a:hlinkClick r:id="rId2"/>
              </a:rPr>
              <a:t>/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000" dirty="0">
                <a:latin typeface="Arial" pitchFamily="34" charset="0"/>
                <a:cs typeface="Arial" pitchFamily="34" charset="0"/>
                <a:hlinkClick r:id="rId3"/>
              </a:rPr>
              <a:t>http://pixabay.com/cs/sn%C4%9B%C5%BEenka-kv%C4%9Btiny-pru%C5%BEina-523667</a:t>
            </a:r>
            <a:r>
              <a:rPr lang="cs-CZ" sz="1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000" dirty="0">
                <a:latin typeface="Arial" pitchFamily="34" charset="0"/>
                <a:cs typeface="Arial" pitchFamily="34" charset="0"/>
                <a:hlinkClick r:id="rId4"/>
              </a:rPr>
              <a:t>http://pixabay.com/cs/auricula-kv%C4%9Btiny-%C5%BElut%C3%A1-505904</a:t>
            </a:r>
            <a:r>
              <a:rPr lang="cs-CZ" sz="1000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000" dirty="0">
                <a:latin typeface="Arial" pitchFamily="34" charset="0"/>
                <a:cs typeface="Arial" pitchFamily="34" charset="0"/>
                <a:hlinkClick r:id="rId5"/>
              </a:rPr>
              <a:t>http://pixabay.com/cs/sn%C4%9Bhov%C3%A1-vlo%C4%8Dka-jarn%C3%AD-kv%C4%9Btiny-kv%C4%9Btina-3804</a:t>
            </a:r>
            <a:r>
              <a:rPr lang="cs-CZ" sz="1000" dirty="0" smtClean="0">
                <a:latin typeface="Arial" pitchFamily="34" charset="0"/>
                <a:cs typeface="Arial" pitchFamily="34" charset="0"/>
                <a:hlinkClick r:id="rId5"/>
              </a:rPr>
              <a:t>/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000" dirty="0">
                <a:latin typeface="Arial" pitchFamily="34" charset="0"/>
                <a:cs typeface="Arial" pitchFamily="34" charset="0"/>
                <a:hlinkClick r:id="rId6"/>
              </a:rPr>
              <a:t>http://pixabay.com/cs/viola-silvestris-fialky-jaro-711412</a:t>
            </a:r>
            <a:r>
              <a:rPr lang="cs-CZ" sz="1000" dirty="0" smtClean="0">
                <a:latin typeface="Arial" pitchFamily="34" charset="0"/>
                <a:cs typeface="Arial" pitchFamily="34" charset="0"/>
                <a:hlinkClick r:id="rId6"/>
              </a:rPr>
              <a:t>/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000" dirty="0">
                <a:latin typeface="Arial" pitchFamily="34" charset="0"/>
                <a:cs typeface="Arial" pitchFamily="34" charset="0"/>
                <a:hlinkClick r:id="rId7"/>
              </a:rPr>
              <a:t>http://pixabay.com/cs/narcis-%C5%BElut%C3%A1-pru%C5%BEina-kv%C4%9Btina-670670</a:t>
            </a:r>
            <a:r>
              <a:rPr lang="cs-CZ" sz="1000" dirty="0" smtClean="0">
                <a:latin typeface="Arial" pitchFamily="34" charset="0"/>
                <a:cs typeface="Arial" pitchFamily="34" charset="0"/>
                <a:hlinkClick r:id="rId7"/>
              </a:rPr>
              <a:t>/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000" dirty="0">
                <a:latin typeface="Arial" pitchFamily="34" charset="0"/>
                <a:cs typeface="Arial" pitchFamily="34" charset="0"/>
                <a:hlinkClick r:id="rId8"/>
              </a:rPr>
              <a:t>http://pixabay.com/cs/tulip%C3%A1n-kv%C4%9Btina-makro-pru%C5%BEina-611613</a:t>
            </a:r>
            <a:r>
              <a:rPr lang="cs-CZ" sz="1000" dirty="0" smtClean="0">
                <a:latin typeface="Arial" pitchFamily="34" charset="0"/>
                <a:cs typeface="Arial" pitchFamily="34" charset="0"/>
                <a:hlinkClick r:id="rId8"/>
              </a:rPr>
              <a:t>/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000" dirty="0">
                <a:latin typeface="Arial" pitchFamily="34" charset="0"/>
                <a:cs typeface="Arial" pitchFamily="34" charset="0"/>
                <a:hlinkClick r:id="rId9"/>
              </a:rPr>
              <a:t>http://pixabay.com/cs/sedmikr%C3%A1ska-kv%C4%9Bt-chudobka-kv%C4%9Btina-327888</a:t>
            </a:r>
            <a:r>
              <a:rPr lang="cs-CZ" sz="1000" dirty="0" smtClean="0">
                <a:latin typeface="Arial" pitchFamily="34" charset="0"/>
                <a:cs typeface="Arial" pitchFamily="34" charset="0"/>
                <a:hlinkClick r:id="rId9"/>
              </a:rPr>
              <a:t>/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12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Prvky polytechnické výchovy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Uplatňovat postřeh</a:t>
            </a:r>
          </a:p>
          <a:p>
            <a:r>
              <a:rPr lang="cs-CZ" dirty="0" smtClean="0"/>
              <a:t>Zacházet s předměty digitální technologie, využívat nejzákladnější funkce počítače</a:t>
            </a:r>
          </a:p>
          <a:p>
            <a:endParaRPr lang="cs-CZ" dirty="0"/>
          </a:p>
          <a:p>
            <a:r>
              <a:rPr lang="cs-CZ" dirty="0" smtClean="0"/>
              <a:t>Vzdělávací oblast: Dítě a svět</a:t>
            </a:r>
          </a:p>
          <a:p>
            <a:r>
              <a:rPr lang="cs-CZ" dirty="0" smtClean="0"/>
              <a:t>Téma: Jarní květiny</a:t>
            </a:r>
          </a:p>
          <a:p>
            <a:r>
              <a:rPr lang="cs-CZ" dirty="0" smtClean="0"/>
              <a:t>Konkretizované výstupy: Dítě má poznatky o živé přírodě</a:t>
            </a:r>
          </a:p>
          <a:p>
            <a:r>
              <a:rPr lang="cs-CZ" dirty="0" smtClean="0"/>
              <a:t>Cíle: Dítě se učí základním  principům v přírodě, upevní si kladný vztah k ní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169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754382" y="6316936"/>
            <a:ext cx="7008532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3" y="947711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503116" y="160794"/>
            <a:ext cx="5511065" cy="961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376</Words>
  <Application>Microsoft Office PowerPoint</Application>
  <PresentationFormat>Širokoúhlá obrazovka</PresentationFormat>
  <Paragraphs>65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24" baseType="lpstr">
      <vt:lpstr>Arial</vt:lpstr>
      <vt:lpstr>Arial Rounded MT Bold</vt:lpstr>
      <vt:lpstr>Calibri</vt:lpstr>
      <vt:lpstr>Century Gothic</vt:lpstr>
      <vt:lpstr>Century Schoolbook</vt:lpstr>
      <vt:lpstr>Courier New</vt:lpstr>
      <vt:lpstr>Times New Roman</vt:lpstr>
      <vt:lpstr>Trebuchet MS</vt:lpstr>
      <vt:lpstr>Verdana</vt:lpstr>
      <vt:lpstr>Wingdings 2</vt:lpstr>
      <vt:lpstr>HDOfficeLightV0</vt:lpstr>
      <vt:lpstr>Spring</vt:lpstr>
      <vt:lpstr>JARNÍ KVĚTINY</vt:lpstr>
      <vt:lpstr>Co se skrývá za mráčky?</vt:lpstr>
      <vt:lpstr>SNĚŽENKY</vt:lpstr>
      <vt:lpstr>PETRKLÍČ</vt:lpstr>
      <vt:lpstr>NARCIS</vt:lpstr>
      <vt:lpstr> TULIPÁN </vt:lpstr>
      <vt:lpstr>BLEDULE</vt:lpstr>
      <vt:lpstr>Použitý materiál</vt:lpstr>
      <vt:lpstr>Metodický postup </vt:lpstr>
      <vt:lpstr>Použité zdroje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2015-05-17T18:56:32Z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