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85" r:id="rId2"/>
    <p:sldMasterId id="2147483721" r:id="rId3"/>
  </p:sldMasterIdLst>
  <p:notesMasterIdLst>
    <p:notesMasterId r:id="rId16"/>
  </p:notesMasterIdLst>
  <p:handoutMasterIdLst>
    <p:handoutMasterId r:id="rId17"/>
  </p:handoutMasterIdLst>
  <p:sldIdLst>
    <p:sldId id="272" r:id="rId4"/>
    <p:sldId id="273" r:id="rId5"/>
    <p:sldId id="288" r:id="rId6"/>
    <p:sldId id="290" r:id="rId7"/>
    <p:sldId id="289" r:id="rId8"/>
    <p:sldId id="291" r:id="rId9"/>
    <p:sldId id="292" r:id="rId10"/>
    <p:sldId id="283" r:id="rId11"/>
    <p:sldId id="284" r:id="rId12"/>
    <p:sldId id="285" r:id="rId13"/>
    <p:sldId id="287" r:id="rId14"/>
    <p:sldId id="28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>
        <p:scale>
          <a:sx n="82" d="100"/>
          <a:sy n="82" d="100"/>
        </p:scale>
        <p:origin x="-84" y="-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2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4530"/>
            <a:ext cx="9144000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44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9158594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12423"/>
            <a:ext cx="10515600" cy="2851208"/>
          </a:xfrm>
        </p:spPr>
        <p:txBody>
          <a:bodyPr anchor="b">
            <a:normAutofit/>
          </a:bodyPr>
          <a:lstStyle>
            <a:lvl1pPr>
              <a:defRPr sz="6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52633"/>
            <a:ext cx="105156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2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5127" y="1828800"/>
            <a:ext cx="5181600" cy="435133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8800"/>
            <a:ext cx="5181600" cy="435133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573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681850"/>
            <a:ext cx="5156200" cy="825699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27" y="2507550"/>
            <a:ext cx="5156200" cy="3680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851"/>
            <a:ext cx="5181601" cy="825698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7550"/>
            <a:ext cx="5181601" cy="3680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6600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91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979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197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399"/>
            <a:ext cx="3931920" cy="3810001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83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400"/>
            <a:ext cx="3931920" cy="38100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316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17039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0362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0362"/>
            <a:ext cx="7734300" cy="58118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047946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167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579244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766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1563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53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6145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783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332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41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378108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29388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5127" y="365760"/>
            <a:ext cx="10515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828800"/>
            <a:ext cx="105156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75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418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 2" pitchFamily="18" charset="2"/>
        <a:buChar char="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38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898"/>
            <a:ext cx="10363200" cy="1829761"/>
          </a:xfrm>
        </p:spPr>
        <p:txBody>
          <a:bodyPr>
            <a:norm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54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mezi ostatní nepatří</a:t>
            </a:r>
            <a:endParaRPr lang="cs-CZ" sz="54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39915" y="310987"/>
            <a:ext cx="9560543" cy="189130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Najdi, </a:t>
            </a:r>
            <a:br>
              <a:rPr lang="cs-CZ" sz="4000" b="1" dirty="0" smtClean="0"/>
            </a:br>
            <a:r>
              <a:rPr lang="cs-CZ" sz="4000" b="1" dirty="0" smtClean="0"/>
              <a:t>co nepatří mezi ostatní obrázky a vysvětli proč? Ostatní obrázky pojmenuj.</a:t>
            </a:r>
            <a:endParaRPr lang="cs-CZ" sz="40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050" name="Picture 2" descr="Pomoc, Otázka, Informace, Info, Nej&amp;ccaron;ast&amp;ecaron;jší Dotaz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119" y="2389950"/>
            <a:ext cx="2575433" cy="276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074" name="Picture 2" descr="P&amp;ecaron;kný Jablka, Zelená, Jíst Zdrav&amp;ecaron;, Zdravé Potravi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10" y="3130295"/>
            <a:ext cx="3053936" cy="2042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anán, Ovoce, &amp;Zcaron;lutá, &amp;Ccaron;erstvé, Zdravá, Potravin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10" y="1120934"/>
            <a:ext cx="2172336" cy="123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Meloun, &amp;Ccaron;ervená, St&amp;rcaron;ih, Nakrájený, Osiva, &amp;Ccaron;erná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447" y="3200035"/>
            <a:ext cx="2879003" cy="1902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rozny, Rostlin, Rozinka, Víno, Ovoce, Milé, Bobul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596" y="1736995"/>
            <a:ext cx="2353838" cy="258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itron, Citrus, Ovoce, Potraviny, Plátek, Vitamín C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3687" y="1438656"/>
            <a:ext cx="1961884" cy="206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Pep&amp;rcaron;, &amp;Ccaron;ervený Pep&amp;rcaron;, Jíst, Horké, &amp;Ccaron;ervená, Paprik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887" y="741281"/>
            <a:ext cx="1699199" cy="2353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8444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08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098" name="Picture 2" descr="&amp;Zcaron;idle, D&amp;rcaron;ev&amp;ecaron;né, Nábytek, Hn&amp;ecaron;dá, &amp;Zcaron;lutá, Sezení, Pohodl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646" y="233553"/>
            <a:ext cx="2112137" cy="2545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oupací K&amp;uring;&amp;ncaron;, Rocker, D&amp;ecaron;ti, Hrát, Zábava, Kon&amp;ecaron;, D&amp;rcaron;ev&amp;ecaron;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5735" y="3261518"/>
            <a:ext cx="2622767" cy="2016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Tu&amp;zcaron;ka, Zelená, Psací Pot&amp;rcaron;eby, Školní Pot&amp;rcaron;eb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600" y="3561383"/>
            <a:ext cx="1710847" cy="2113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k&amp;rcaron;í&amp;ncaron;, Komoda, Nábytek, D&amp;rcaron;evo, D&amp;rcaron;ev&amp;ecaron;né, Skladování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7549" y="256032"/>
            <a:ext cx="3500636" cy="3637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Koš, Nádoba Na Odpadky, Odpadky, Recyklovat, M&amp;uring;&amp;zcaron;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356" y="2392272"/>
            <a:ext cx="1191032" cy="233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9643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410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122" name="Picture 2" descr="Slunce, Po&amp;ccaron;así, P&amp;rcaron;edpov&amp;ecaron;&amp;dcaron; Po&amp;ccaron;así, Slunný, Slune&amp;ccaron;ní Svi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703" y="622110"/>
            <a:ext cx="2087753" cy="2087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itron, Citrus, Ovoce, Potraviny, Plátek, Vitamín C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952" y="3182430"/>
            <a:ext cx="2051176" cy="215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ýr, Potraviny, &amp;Zcaron;lutá, Sýr Eidam, Pláte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3456" y="2996890"/>
            <a:ext cx="1269859" cy="1868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Pastel Barevné Pastelky, Barevný Pastel, Tu&amp;zcaron;ka, &amp;Zcaron;lutá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392" y="2463779"/>
            <a:ext cx="2270632" cy="202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Pomeran&amp;ccaron;e, Ovoce, Orang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108" y="662243"/>
            <a:ext cx="1532516" cy="204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3771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51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6146" name="Picture 2" descr="Puk, Hokej, Spo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642" y="2583160"/>
            <a:ext cx="1222121" cy="81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elma, Hokej, Maska, Branká&amp;rcaron;, Ochrana, Obal, Pol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375" y="885847"/>
            <a:ext cx="1453769" cy="210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okej, Cíl, &amp;Ccaron;istý, Sportovn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578" y="616930"/>
            <a:ext cx="2258441" cy="247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okejka, Hokej, Ledu, Sport, H&amp;uring;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702" y="1643794"/>
            <a:ext cx="2580457" cy="2694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Brusle, Lední Hokej, Zimní Sporty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6151" y="3398544"/>
            <a:ext cx="2112137" cy="2260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Voda, Bazén, Plavání, Plavat, Skok, Plavecký Bazén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578" y="3499626"/>
            <a:ext cx="3560064" cy="1780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448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61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7170" name="Picture 2" descr="Tri&amp;ccaron;ko, Košile, Modrá, Oble&amp;ccaron;e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136" y="2426526"/>
            <a:ext cx="1929256" cy="210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Pono&amp;zcaron;ky, Hadice, Sportovní Pono&amp;zcaron;ky, Obuv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755" y="1294257"/>
            <a:ext cx="2380361" cy="185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Bruslit, Inline, Brusle, Bruslení, Sport, Fitness, Boo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039" y="3150195"/>
            <a:ext cx="2087753" cy="206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Ví&amp;ccaron;ko, Baseball, Klobouk, Ochrana, &amp;Ccaron;epice, Oble&amp;ccaron;ení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291" y="707262"/>
            <a:ext cx="2479737" cy="1514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Prom Šaty, Šaty, Ples, Sukn&amp;ecaron;, R&amp;uring;&amp;zcaron;ový, Oble&amp;ccaron;ení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116" y="1680853"/>
            <a:ext cx="2644340" cy="2849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Šortky, Beach, Oble&amp;ccaron;ení, Léto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0512" y="3918949"/>
            <a:ext cx="1923746" cy="165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Kravatový, Kravata, Tkanina, Tyrkysová, Podnikatel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0545" y="1680853"/>
            <a:ext cx="911840" cy="182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8232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71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8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8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KUMUČ – pastelky, papíry.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840992"/>
            <a:ext cx="10781608" cy="3409881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hledají předmět, který do skupiny nepatří. Mají vysvětlit, proč tam nepatří a pojmenovat ostatní věci.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Obrázky jsou z různých oblastí. Děti si opakují barvy, sporty, oblečení, ovoce, zeleninu, materiály – dřevo, kov. 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práci s prezentací můžeme navázat práci s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KUMUČem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Děti malují řady předmětů.</a:t>
            </a: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01168" lvl="1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3200" dirty="0">
                <a:latin typeface="Arial" pitchFamily="34" charset="0"/>
                <a:cs typeface="Arial" pitchFamily="34" charset="0"/>
              </a:rPr>
              <a:t>http://pixabay.com/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Prvky polytechnické výchovy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28600">
              <a:spcBef>
                <a:spcPts val="1800"/>
              </a:spcBef>
              <a:spcAft>
                <a:spcPts val="0"/>
              </a:spcAft>
              <a:buClrTx/>
              <a:buSzPct val="80000"/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Century Gothic"/>
              </a:rPr>
              <a:t>Jazyk a řeč  - Vyjadřovat samostatně a smysluplně myšlenky, nápady, pocity, ve vhodně zformulovaných větách</a:t>
            </a:r>
          </a:p>
          <a:p>
            <a:pPr marL="274320" lvl="0" indent="-228600">
              <a:spcBef>
                <a:spcPts val="1800"/>
              </a:spcBef>
              <a:spcAft>
                <a:spcPts val="0"/>
              </a:spcAft>
              <a:buClrTx/>
              <a:buSzPct val="80000"/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Century Gothic"/>
              </a:rPr>
              <a:t>Vyvinout volní úsilí, soustředit se na činnost a její </a:t>
            </a:r>
            <a:r>
              <a:rPr lang="cs-CZ" dirty="0" smtClean="0">
                <a:solidFill>
                  <a:prstClr val="black"/>
                </a:solidFill>
                <a:latin typeface="Century Gothic"/>
              </a:rPr>
              <a:t>dokončení</a:t>
            </a:r>
          </a:p>
          <a:p>
            <a:pPr marL="274320" lvl="0" indent="-228600">
              <a:spcBef>
                <a:spcPts val="1800"/>
              </a:spcBef>
              <a:spcAft>
                <a:spcPts val="0"/>
              </a:spcAft>
              <a:buClrTx/>
              <a:buSzPct val="80000"/>
              <a:buFont typeface="Arial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  <a:latin typeface="Century Gothic"/>
              </a:rPr>
              <a:t>Konkretizované výstupy: Mít poznatky z nejrůznějších oblastí života, poznávání toho, s čím se v životě setkává</a:t>
            </a:r>
            <a:endParaRPr lang="cs-CZ" dirty="0">
              <a:solidFill>
                <a:prstClr val="black"/>
              </a:solidFill>
              <a:latin typeface="Century Gothic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2442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DOfficeLightV0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Retrospektiva">
  <a:themeElements>
    <a:clrScheme name="Retrospektiva">
      <a:dk1>
        <a:srgbClr val="000000"/>
      </a:dk1>
      <a:lt1>
        <a:srgbClr val="FFFFFF"/>
      </a:lt1>
      <a:dk2>
        <a:srgbClr val="46464A"/>
      </a:dk2>
      <a:lt2>
        <a:srgbClr val="D1D9E1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Retrospektiva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k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Retrospect" id="{5F128B03-DCCA-4EEB-AB3B-CF2899314A46}" vid="{BAB94BD4-5D6D-4148-AB57-A4CCF1FD4E0C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TM02900769[[fn=Retrospektiva]]</Template>
  <TotalTime>0</TotalTime>
  <Words>344</Words>
  <Application>Microsoft Office PowerPoint</Application>
  <PresentationFormat>Vlastní</PresentationFormat>
  <Paragraphs>49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HDOfficeLightV0</vt:lpstr>
      <vt:lpstr>Retrospektiva</vt:lpstr>
      <vt:lpstr>Co mezi ostatní nepatří</vt:lpstr>
      <vt:lpstr>Najdi,  co nepatří mezi ostatní obrázky a vysvětli proč? Ostatní obrázky pojmenuj.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materiál</vt:lpstr>
      <vt:lpstr>Metodický postup </vt:lpstr>
      <vt:lpstr>Použité zdroje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2015-05-18T17:11:06Z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