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6" r:id="rId4"/>
    <p:sldId id="285" r:id="rId5"/>
    <p:sldId id="287" r:id="rId6"/>
    <p:sldId id="288" r:id="rId7"/>
    <p:sldId id="289" r:id="rId8"/>
    <p:sldId id="290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microsoft.com/office/2007/relationships/hdphoto" Target="../media/hdphoto2.wdp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microsoft.com/office/2007/relationships/hdphoto" Target="../media/hdphoto2.wdp"/><Relationship Id="rId7" Type="http://schemas.openxmlformats.org/officeDocument/2006/relationships/image" Target="../media/image21.png"/><Relationship Id="rId12" Type="http://schemas.openxmlformats.org/officeDocument/2006/relationships/image" Target="../media/image1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15.png"/><Relationship Id="rId5" Type="http://schemas.openxmlformats.org/officeDocument/2006/relationships/image" Target="../media/image19.png"/><Relationship Id="rId10" Type="http://schemas.openxmlformats.org/officeDocument/2006/relationships/image" Target="../media/image13.png"/><Relationship Id="rId4" Type="http://schemas.openxmlformats.org/officeDocument/2006/relationships/image" Target="../media/image18.png"/><Relationship Id="rId9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29.png"/><Relationship Id="rId3" Type="http://schemas.microsoft.com/office/2007/relationships/hdphoto" Target="../media/hdphoto3.wdp"/><Relationship Id="rId7" Type="http://schemas.openxmlformats.org/officeDocument/2006/relationships/image" Target="../media/image25.png"/><Relationship Id="rId12" Type="http://schemas.openxmlformats.org/officeDocument/2006/relationships/image" Target="../media/image2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10.png"/><Relationship Id="rId5" Type="http://schemas.openxmlformats.org/officeDocument/2006/relationships/image" Target="../media/image17.png"/><Relationship Id="rId10" Type="http://schemas.openxmlformats.org/officeDocument/2006/relationships/image" Target="../media/image27.png"/><Relationship Id="rId4" Type="http://schemas.openxmlformats.org/officeDocument/2006/relationships/image" Target="../media/image23.png"/><Relationship Id="rId9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9.png"/><Relationship Id="rId3" Type="http://schemas.microsoft.com/office/2007/relationships/hdphoto" Target="../media/hdphoto4.wdp"/><Relationship Id="rId7" Type="http://schemas.openxmlformats.org/officeDocument/2006/relationships/image" Target="../media/image15.png"/><Relationship Id="rId12" Type="http://schemas.openxmlformats.org/officeDocument/2006/relationships/image" Target="../media/image3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11" Type="http://schemas.openxmlformats.org/officeDocument/2006/relationships/image" Target="../media/image11.png"/><Relationship Id="rId5" Type="http://schemas.openxmlformats.org/officeDocument/2006/relationships/image" Target="../media/image29.png"/><Relationship Id="rId10" Type="http://schemas.openxmlformats.org/officeDocument/2006/relationships/image" Target="../media/image19.png"/><Relationship Id="rId4" Type="http://schemas.openxmlformats.org/officeDocument/2006/relationships/image" Target="../media/image28.png"/><Relationship Id="rId9" Type="http://schemas.openxmlformats.org/officeDocument/2006/relationships/image" Target="../media/image3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Poznej znaky ročních období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vnímání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967" b="99236" l="3009" r="98567">
                        <a14:backgroundMark x1="31089" y1="7354" x2="43266" y2="108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052" y="2198287"/>
            <a:ext cx="2754086" cy="41311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90138" y="2006453"/>
            <a:ext cx="3009863" cy="45147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6000" y="2093626"/>
            <a:ext cx="2743200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31198" y="2198287"/>
            <a:ext cx="2673426" cy="4010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35875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509760" cy="1088136"/>
          </a:xfrm>
        </p:spPr>
        <p:txBody>
          <a:bodyPr/>
          <a:lstStyle/>
          <a:p>
            <a:r>
              <a:rPr lang="cs-CZ" dirty="0" smtClean="0"/>
              <a:t>Seřaď stromy od jara do zimy.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967" b="99236" l="3009" r="98567">
                        <a14:backgroundMark x1="31089" y1="7354" x2="43266" y2="108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8172" y="1180081"/>
            <a:ext cx="2754086" cy="41311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82137" y="2198287"/>
            <a:ext cx="3009863" cy="451479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57676" y="2743200"/>
            <a:ext cx="2743200" cy="41148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0904" y="1690688"/>
            <a:ext cx="2673426" cy="40101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73079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1.85185E-6 L -0.52148 0.065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32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1.11111E-6 L 0.75104 -0.0141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52" y="-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0 L 0.25639 -0.2268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94" y="-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-0.48125 -0.12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62" y="-6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8641"/>
            <a:ext cx="3738093" cy="1325563"/>
          </a:xfrm>
        </p:spPr>
        <p:txBody>
          <a:bodyPr/>
          <a:lstStyle/>
          <a:p>
            <a:r>
              <a:rPr lang="cs-CZ" dirty="0" smtClean="0"/>
              <a:t>Co patří k jaru?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5397" y="1690688"/>
            <a:ext cx="2755631" cy="41273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684362" y="4441656"/>
            <a:ext cx="1466850" cy="18288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07" y="3965406"/>
            <a:ext cx="1733550" cy="23050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871262" y="265386"/>
            <a:ext cx="1914525" cy="23050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462712" y="2241965"/>
            <a:ext cx="1743075" cy="17145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765581" y="499626"/>
            <a:ext cx="2476500" cy="13049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Zástupný symbol pro obsah 13"/>
          <p:cNvPicPr>
            <a:picLocks noGrp="1" noChangeAspect="1"/>
          </p:cNvPicPr>
          <p:nvPr>
            <p:ph idx="1"/>
          </p:nvPr>
        </p:nvPicPr>
        <p:blipFill>
          <a:blip r:embed="rId8" cstate="print"/>
          <a:stretch>
            <a:fillRect/>
          </a:stretch>
        </p:blipFill>
        <p:spPr>
          <a:xfrm>
            <a:off x="4312863" y="2241965"/>
            <a:ext cx="1285875" cy="13430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7674068" y="435112"/>
            <a:ext cx="1857375" cy="16954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815137" y="4507742"/>
            <a:ext cx="1390650" cy="132397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8880862" y="2829679"/>
            <a:ext cx="1123950" cy="12382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610960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748" y="137087"/>
            <a:ext cx="3424461" cy="1088136"/>
          </a:xfrm>
        </p:spPr>
        <p:txBody>
          <a:bodyPr/>
          <a:lstStyle/>
          <a:p>
            <a:r>
              <a:rPr lang="cs-CZ" dirty="0" smtClean="0"/>
              <a:t>Co patří k létu?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846" b="100000" l="4723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8200" y="1985366"/>
            <a:ext cx="3009863" cy="451479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020300" y="2526221"/>
            <a:ext cx="1333500" cy="16764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067356" y="2078491"/>
            <a:ext cx="1600200" cy="17145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94196" y="4484233"/>
            <a:ext cx="1571625" cy="14954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694196" y="535441"/>
            <a:ext cx="1409700" cy="13906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57044" y="4484233"/>
            <a:ext cx="1390650" cy="132397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9" cstate="print"/>
          <a:stretch>
            <a:fillRect/>
          </a:stretch>
        </p:blipFill>
        <p:spPr>
          <a:xfrm>
            <a:off x="7242081" y="2175838"/>
            <a:ext cx="1990725" cy="20669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4765581" y="499626"/>
            <a:ext cx="2476500" cy="13049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9758362" y="231051"/>
            <a:ext cx="1857375" cy="16954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734644" y="4436042"/>
            <a:ext cx="1743075" cy="17145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239251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patří k podzimu?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5209" b="100000" l="2452" r="97366">
                        <a14:backgroundMark x1="64214" y1="61296" x2="94732" y2="70563"/>
                        <a14:backgroundMark x1="26703" y1="51363" x2="14986" y2="64204"/>
                        <a14:backgroundMark x1="93006" y1="46154" x2="99818" y2="48274"/>
                        <a14:backgroundMark x1="14714" y1="44579" x2="9809" y2="41793"/>
                        <a14:backgroundMark x1="29337" y1="32829" x2="24432" y2="34464"/>
                        <a14:backgroundMark x1="73479" y1="37068" x2="73297" y2="39673"/>
                        <a14:backgroundMark x1="83742" y1="38219" x2="83015" y2="39673"/>
                        <a14:backgroundMark x1="64214" y1="37250" x2="64214" y2="37250"/>
                        <a14:backgroundMark x1="64214" y1="37250" x2="64214" y2="372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981" y="1823243"/>
            <a:ext cx="3233133" cy="48497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209994" y="4424363"/>
            <a:ext cx="1914525" cy="17526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30818" y="408781"/>
            <a:ext cx="1123950" cy="12382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661424" y="283341"/>
            <a:ext cx="1704975" cy="16764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676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71333" y="4424363"/>
            <a:ext cx="1847850" cy="170497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47012" y="2228793"/>
            <a:ext cx="2028825" cy="20193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10" cstate="print"/>
          <a:stretch>
            <a:fillRect/>
          </a:stretch>
        </p:blipFill>
        <p:spPr>
          <a:xfrm>
            <a:off x="6507461" y="4404464"/>
            <a:ext cx="2238375" cy="22479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4185633" y="1943043"/>
            <a:ext cx="1733550" cy="230505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9843671" y="2515990"/>
            <a:ext cx="1247775" cy="1257300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9959303" y="579636"/>
            <a:ext cx="1647825" cy="1762125"/>
          </a:xfrm>
          <a:prstGeom prst="rect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336889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Obdélník 15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9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9466" y="142440"/>
            <a:ext cx="3566226" cy="1088136"/>
          </a:xfrm>
        </p:spPr>
        <p:txBody>
          <a:bodyPr/>
          <a:lstStyle/>
          <a:p>
            <a:r>
              <a:rPr lang="cs-CZ" dirty="0" smtClean="0"/>
              <a:t>Co patří k zimě?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74" b="100000" l="1090" r="99273">
                        <a14:foregroundMark x1="10808" y1="13992" x2="12988" y2="9752"/>
                        <a14:foregroundMark x1="37148" y1="17383" x2="36876" y2="10721"/>
                        <a14:foregroundMark x1="43778" y1="25500" x2="43506" y2="21623"/>
                        <a14:foregroundMark x1="53043" y1="20472" x2="53769" y2="18534"/>
                        <a14:foregroundMark x1="62761" y1="6663" x2="66667" y2="5694"/>
                        <a14:foregroundMark x1="53951" y1="35615" x2="56948" y2="33677"/>
                        <a14:foregroundMark x1="67847" y1="36281" x2="70845" y2="34646"/>
                        <a14:foregroundMark x1="60309" y1="50273" x2="63942" y2="48274"/>
                        <a14:foregroundMark x1="80291" y1="74621" x2="81744" y2="71532"/>
                        <a14:foregroundMark x1="89373" y1="65233" x2="91099" y2="62447"/>
                        <a14:foregroundMark x1="31517" y1="65839" x2="30609" y2="63719"/>
                        <a14:foregroundMark x1="21526" y1="59176" x2="20073" y2="56572"/>
                        <a14:foregroundMark x1="32970" y1="55421" x2="32970" y2="52029"/>
                        <a14:foregroundMark x1="30609" y1="67959" x2="31517" y2="66021"/>
                        <a14:foregroundMark x1="34514" y1="67474" x2="32516" y2="65233"/>
                        <a14:foregroundMark x1="3270" y1="51847" x2="3270" y2="48758"/>
                        <a14:foregroundMark x1="8629" y1="38704" x2="13533" y2="36402"/>
                        <a14:foregroundMark x1="8174" y1="39491" x2="13533" y2="36887"/>
                        <a14:foregroundMark x1="26431" y1="31072" x2="28610" y2="26348"/>
                        <a14:foregroundMark x1="8901" y1="24228" x2="14714" y2="25015"/>
                        <a14:foregroundMark x1="3724" y1="89945" x2="28610" y2="861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6453" y="1847255"/>
            <a:ext cx="2804810" cy="4207215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775261" y="5106732"/>
            <a:ext cx="1247775" cy="125730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32716" y="2730614"/>
            <a:ext cx="1647825" cy="1762125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8602738" y="2926825"/>
            <a:ext cx="1647825" cy="154305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41384" y="3075711"/>
            <a:ext cx="1857375" cy="169545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602738" y="205731"/>
            <a:ext cx="1571625" cy="1895475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Zástupný symbol pro obsah 12"/>
          <p:cNvPicPr>
            <a:picLocks noGrp="1" noChangeAspect="1"/>
          </p:cNvPicPr>
          <p:nvPr>
            <p:ph idx="1"/>
          </p:nvPr>
        </p:nvPicPr>
        <p:blipFill>
          <a:blip r:embed="rId9" cstate="print"/>
          <a:stretch>
            <a:fillRect/>
          </a:stretch>
        </p:blipFill>
        <p:spPr>
          <a:xfrm>
            <a:off x="10418159" y="1571741"/>
            <a:ext cx="1333500" cy="1476375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350264" y="182974"/>
            <a:ext cx="1600200" cy="171450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10004731" y="4284253"/>
            <a:ext cx="1914525" cy="230505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5302514" y="5049583"/>
            <a:ext cx="1847850" cy="1704975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4522031" y="776288"/>
            <a:ext cx="1466850" cy="1828800"/>
          </a:xfrm>
          <a:prstGeom prst="rect">
            <a:avLst/>
          </a:prstGeom>
          <a:ln w="28575">
            <a:solidFill>
              <a:schemeClr val="accent4">
                <a:lumMod val="60000"/>
                <a:lumOff val="40000"/>
              </a:schemeClr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099208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Přiřazování znaků k jednotlivým ročním </a:t>
            </a:r>
            <a:r>
              <a:rPr lang="cs-CZ" dirty="0" smtClean="0"/>
              <a:t>obdobím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Charakterizování změn v přírodě souvisejících se změnou ročního období</a:t>
            </a:r>
          </a:p>
          <a:p>
            <a:r>
              <a:rPr lang="cs-CZ" dirty="0"/>
              <a:t>Vnímání změn počasí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se seznamujeme s typickými znaky u </a:t>
            </a:r>
            <a:r>
              <a:rPr lang="cs-CZ" dirty="0" smtClean="0"/>
              <a:t>stromů </a:t>
            </a:r>
            <a:r>
              <a:rPr lang="cs-CZ" dirty="0" smtClean="0"/>
              <a:t>dle jednotlivých ročních období.</a:t>
            </a:r>
          </a:p>
          <a:p>
            <a:r>
              <a:rPr lang="cs-CZ" dirty="0" smtClean="0"/>
              <a:t>Na snímku č. 3 mají děti za úkol klikáním přiřadit stromy dle ročních období. </a:t>
            </a:r>
          </a:p>
          <a:p>
            <a:r>
              <a:rPr lang="cs-CZ" dirty="0" smtClean="0"/>
              <a:t>Snímek 4 – 6 je interaktivní test, kdy děti kliknutím vybírají správné obrázky, které jsou pro dané roční období typické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Zajímat se, co se v okolí děje, všímat si dění změn ve svém okolí (např. v přírodě), proměny komentovat, přizpůsobit oblečení – rozlišení pocitu chladu a tepla, chování</a:t>
            </a:r>
          </a:p>
          <a:p>
            <a:r>
              <a:rPr lang="cs-CZ" dirty="0"/>
              <a:t>Vnímat, že je zajímavé dozvídat se nové věci</a:t>
            </a:r>
            <a:r>
              <a:rPr lang="cs-CZ"/>
              <a:t>, </a:t>
            </a:r>
            <a:r>
              <a:rPr lang="cs-CZ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258</Words>
  <Application>Microsoft Office PowerPoint</Application>
  <PresentationFormat>Vlastní</PresentationFormat>
  <Paragraphs>55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Poznej znaky ročních období</vt:lpstr>
      <vt:lpstr>Snímek 2</vt:lpstr>
      <vt:lpstr>Seřaď stromy od jara do zimy.</vt:lpstr>
      <vt:lpstr>Co patří k jaru?</vt:lpstr>
      <vt:lpstr>Co patří k létu?</vt:lpstr>
      <vt:lpstr>Co patří k podzimu?</vt:lpstr>
      <vt:lpstr>Co patří k zimě?</vt:lpstr>
      <vt:lpstr>Použité odkazy</vt:lpstr>
      <vt:lpstr>Metodický pokyn Integrovaný blok:  Příroda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2015-05-19T12:33:40Z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