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85" r:id="rId2"/>
    <p:sldId id="286" r:id="rId3"/>
    <p:sldId id="258" r:id="rId4"/>
    <p:sldId id="259" r:id="rId5"/>
    <p:sldId id="256" r:id="rId6"/>
    <p:sldId id="260" r:id="rId7"/>
    <p:sldId id="261" r:id="rId8"/>
    <p:sldId id="283" r:id="rId9"/>
    <p:sldId id="284" r:id="rId10"/>
    <p:sldId id="262" r:id="rId11"/>
    <p:sldId id="263" r:id="rId12"/>
    <p:sldId id="267" r:id="rId13"/>
    <p:sldId id="265" r:id="rId14"/>
    <p:sldId id="266" r:id="rId15"/>
    <p:sldId id="268" r:id="rId16"/>
    <p:sldId id="269" r:id="rId17"/>
    <p:sldId id="270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7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09742595-97CF-4F95-BFF6-88E280930AC0}" type="datetimeFigureOut">
              <a:rPr lang="cs-CZ"/>
              <a:pPr>
                <a:defRPr/>
              </a:pPr>
              <a:t>19.5.2015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8D4C68E3-9852-47D0-B620-3EDCCB1AC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rope_location_ISL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p_of_Iceland.sv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celand_Reykjav%C3%ADk_position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llirardalur10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ykjav%C3%ADk_s%C3%A9%C3%B0_%C3%BAr_Hallgr%C3%ADmskirkju_2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ykjav%C3%ADk_Harbour02.jp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celand_Grimsvoetn_1972-B.jpg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atnaj%C3%B6kull.jpe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%C3%9Eingvallavatn.JPG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rokkur.jpg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kla_hraun.jpg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celandic-Sheep-20030608.JPG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vartifossSummer.jpg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http://commons.wikimedia.org/wiki/File:Europe_location_ISL.png</a:t>
            </a: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1F6CDB2-9FBE-49F3-851E-71FB010DF5B6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http://commons.wikimedia.org/wiki/File:Map_of_Iceland.svg</a:t>
            </a:r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927AC8B-0F33-46EB-8F1E-E9F6A56EF7B7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http://commons.wikimedia.org/wiki/File:Iceland_Reykjav%C3%ADk_position.png</a:t>
            </a: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F201328-158B-4AAB-9AD3-50E8D088DAC8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>
                <a:hlinkClick r:id="rId3"/>
              </a:rPr>
              <a:t>http://commons.wikimedia.org/wiki/File:Ellirardalur10.JPG</a:t>
            </a:r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669A925-4B55-43C6-8460-D68439BA3DF5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http://commons.wikimedia.org/wiki/File:Reykjav%C3%ADk_s%C3%A9%C3%B0_%C3%BAr_Hallgr%C3%ADmskirkju_2.JPG</a:t>
            </a: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82C4E64-34E6-4908-A180-29887848AC12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http://commons.wikimedia.org/wiki/File:Reykjav%C3%ADk_Harbour02.jpg</a:t>
            </a:r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7068B05-DD7D-4ED4-B132-B6E343077852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http://commons.wikimedia.org/wiki/File:Iceland_Grimsvoetn_1972-B.jpg</a:t>
            </a:r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B1DF346-5F40-4371-88C7-2778591E7996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http://commons.wikimedia.org/wiki/File:Vatnaj%C3%B6kull.jpeg</a:t>
            </a:r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59138D5-AF4C-4727-B4EC-8EC35CC45941}" type="slidenum">
              <a:rPr lang="cs-CZ" smtClean="0"/>
              <a:pPr/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http://commons.wikimedia.org/wiki/File:%C3%9Eingvallavatn.JPG</a:t>
            </a:r>
            <a:endParaRPr 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DEBE8A0-BBA5-4F96-BD47-39BCFD9614CA}" type="slidenum">
              <a:rPr lang="cs-CZ" smtClean="0"/>
              <a:pPr/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http://commons.wikimedia.org/wiki/File:Strokkur.jpg</a:t>
            </a:r>
            <a:endParaRPr 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4B29F9C-B184-40DF-AB90-9AE363988BE7}" type="slidenum">
              <a:rPr lang="cs-CZ" smtClean="0"/>
              <a:pPr/>
              <a:t>21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http://commons.wikimedia.org/wiki/File:Hekla_hraun.jpg</a:t>
            </a:r>
            <a:endParaRPr 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57FEC4E-DDDC-4CCE-840E-CDE66AE736C8}" type="slidenum">
              <a:rPr lang="cs-CZ" smtClean="0"/>
              <a:pPr/>
              <a:t>22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http://commons.wikimedia.org/wiki/File:Icelandic-Sheep-20030608.JPG</a:t>
            </a:r>
            <a:endParaRPr 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CCCB03A-D238-4AEE-88DA-CFDA385E5788}" type="slidenum">
              <a:rPr lang="cs-CZ" smtClean="0"/>
              <a:pPr/>
              <a:t>23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hlinkClick r:id="rId3"/>
              </a:rPr>
              <a:t>http://commons.wikimedia.org/wiki/File:SvartifossSummer.jpg</a:t>
            </a:r>
            <a:endParaRPr 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4CC46B5-2220-4A8C-99C0-A318156D482E}" type="slidenum">
              <a:rPr lang="cs-CZ" smtClean="0"/>
              <a:pPr/>
              <a:t>25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783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7834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08F47-27F5-4732-AEB5-2A9BB0E56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100C73-CA14-4C6A-B0CD-68BFBD77F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5B0F5D-2CF7-48B4-945D-8D863DFF1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13F4BC-8B25-4F1B-AC99-F2BDAC85B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A6C76E-740A-4C0C-AD0D-0942D2B93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27F417-FE1F-47E1-A561-2CD9BBDC5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6EC87-F483-4989-BF76-36150FA06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D930DC-E0BC-4B5F-9A4B-C77B6B276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E1CC6-9FB4-4BCA-90CE-328CB4090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40D8C7-BE1E-410F-9198-A6D2ADBA0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87D2F6-57CD-43B2-B948-5DA5D76FB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57101-7779-4C0B-9467-FB603E7F3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76803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4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5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6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7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8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09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810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68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68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E1121D9A-9682-4A6A-9558-ACFCCD487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6814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6815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1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250" y="2276475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Mgr. Miloš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Kluiber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VY_32_INOVACE_298_Island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10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101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0350"/>
            <a:ext cx="57531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0350"/>
            <a:ext cx="5753100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250" y="2276475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Interaktivní forma výuky, podpora při výkladu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11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85750"/>
            <a:ext cx="8385175" cy="1643063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7200" b="0" dirty="0" smtClean="0">
                <a:solidFill>
                  <a:srgbClr val="C00000"/>
                </a:solidFill>
              </a:rPr>
              <a:t>I S L A N D</a:t>
            </a:r>
          </a:p>
        </p:txBody>
      </p:sp>
      <p:sp>
        <p:nvSpPr>
          <p:cNvPr id="40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>
                <a:latin typeface="Arial Black" pitchFamily="34" charset="0"/>
              </a:rPr>
              <a:t>	</a:t>
            </a:r>
            <a:endParaRPr lang="cs-CZ" dirty="0" smtClean="0">
              <a:latin typeface="Arial Black" pitchFamily="34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3403600"/>
            <a:ext cx="3359150" cy="241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63" y="3429000"/>
            <a:ext cx="2286000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Rectangle 10"/>
          <p:cNvSpPr>
            <a:spLocks noGrp="1" noRot="1" noChangeArrowheads="1"/>
          </p:cNvSpPr>
          <p:nvPr>
            <p:ph type="body" idx="1"/>
          </p:nvPr>
        </p:nvSpPr>
        <p:spPr>
          <a:xfrm>
            <a:off x="611188" y="476250"/>
            <a:ext cx="8229600" cy="18335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Island je stát na stejnojmenném ostrově</a:t>
            </a:r>
            <a:br>
              <a:rPr lang="cs-CZ" dirty="0" smtClean="0"/>
            </a:br>
            <a:r>
              <a:rPr lang="cs-CZ" dirty="0" smtClean="0"/>
              <a:t>v severní části Atlantského oceánu. </a:t>
            </a:r>
          </a:p>
        </p:txBody>
      </p:sp>
      <p:pic>
        <p:nvPicPr>
          <p:cNvPr id="6147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205038"/>
            <a:ext cx="5903913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50000">
              <a:schemeClr val="accent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8913"/>
            <a:ext cx="7772400" cy="3124200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smtClean="0">
                <a:latin typeface="Goudy Stout" pitchFamily="18" charset="0"/>
              </a:rPr>
              <a:t>Island</a:t>
            </a:r>
          </a:p>
        </p:txBody>
      </p:sp>
      <p:pic>
        <p:nvPicPr>
          <p:cNvPr id="717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38" y="1500188"/>
            <a:ext cx="7015162" cy="500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928688"/>
            <a:ext cx="7272337" cy="464343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Hlavní město</a:t>
            </a:r>
            <a:r>
              <a:rPr lang="cs-CZ" sz="2800" dirty="0" smtClean="0"/>
              <a:t>: Reykjavík</a:t>
            </a:r>
          </a:p>
          <a:p>
            <a:pPr eaLnBrk="1" hangingPunct="1">
              <a:defRPr/>
            </a:pPr>
            <a:r>
              <a:rPr lang="cs-CZ" sz="2800" b="1" dirty="0" smtClean="0"/>
              <a:t>Rozloha</a:t>
            </a:r>
            <a:r>
              <a:rPr lang="cs-CZ" sz="2800" dirty="0" smtClean="0"/>
              <a:t>: 103 125 km² </a:t>
            </a:r>
          </a:p>
          <a:p>
            <a:pPr eaLnBrk="1" hangingPunct="1">
              <a:defRPr/>
            </a:pPr>
            <a:r>
              <a:rPr lang="cs-CZ" sz="2800" b="1" dirty="0" smtClean="0"/>
              <a:t>Nejvyšší bod</a:t>
            </a:r>
            <a:r>
              <a:rPr lang="cs-CZ" sz="2800" dirty="0" smtClean="0"/>
              <a:t>: </a:t>
            </a:r>
            <a:r>
              <a:rPr lang="cs-CZ" sz="2800" dirty="0" err="1" smtClean="0"/>
              <a:t>Hvannadalshnjúkur</a:t>
            </a:r>
            <a:r>
              <a:rPr lang="cs-CZ" sz="2800" dirty="0" smtClean="0"/>
              <a:t> </a:t>
            </a:r>
          </a:p>
          <a:p>
            <a:pPr eaLnBrk="1" hangingPunct="1">
              <a:defRPr/>
            </a:pPr>
            <a:r>
              <a:rPr lang="cs-CZ" sz="2800" b="1" dirty="0" smtClean="0"/>
              <a:t>Počet obyvatel</a:t>
            </a:r>
            <a:r>
              <a:rPr lang="cs-CZ" sz="2800" dirty="0" smtClean="0"/>
              <a:t>: 320 000</a:t>
            </a:r>
          </a:p>
          <a:p>
            <a:pPr eaLnBrk="1" hangingPunct="1">
              <a:defRPr/>
            </a:pPr>
            <a:r>
              <a:rPr lang="cs-CZ" sz="2800" b="1" dirty="0" smtClean="0"/>
              <a:t>Hustota zalidnění</a:t>
            </a:r>
            <a:r>
              <a:rPr lang="cs-CZ" sz="2800" dirty="0" smtClean="0"/>
              <a:t>: 3,1 ob. / km² </a:t>
            </a:r>
          </a:p>
          <a:p>
            <a:pPr eaLnBrk="1" hangingPunct="1">
              <a:defRPr/>
            </a:pPr>
            <a:r>
              <a:rPr lang="cs-CZ" sz="2800" b="1" dirty="0" smtClean="0"/>
              <a:t>Jazyk</a:t>
            </a:r>
            <a:r>
              <a:rPr lang="cs-CZ" sz="2800" dirty="0" smtClean="0"/>
              <a:t>: islandština</a:t>
            </a:r>
          </a:p>
          <a:p>
            <a:pPr eaLnBrk="1" hangingPunct="1">
              <a:defRPr/>
            </a:pPr>
            <a:r>
              <a:rPr lang="cs-CZ" sz="2800" b="1" dirty="0" smtClean="0"/>
              <a:t>Národnostní složení: </a:t>
            </a:r>
            <a:r>
              <a:rPr lang="cs-CZ" sz="2800" dirty="0" smtClean="0"/>
              <a:t>islandské</a:t>
            </a:r>
          </a:p>
          <a:p>
            <a:pPr eaLnBrk="1" hangingPunct="1">
              <a:defRPr/>
            </a:pPr>
            <a:r>
              <a:rPr lang="cs-CZ" sz="2800" b="1" dirty="0" smtClean="0"/>
              <a:t>Náboženství: </a:t>
            </a:r>
            <a:r>
              <a:rPr lang="cs-CZ" sz="2800" dirty="0" smtClean="0"/>
              <a:t>protestantské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785813"/>
            <a:ext cx="8229600" cy="3795712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Státní zřízení: </a:t>
            </a:r>
            <a:r>
              <a:rPr lang="cs-CZ" dirty="0" smtClean="0"/>
              <a:t>republika</a:t>
            </a:r>
          </a:p>
          <a:p>
            <a:pPr eaLnBrk="1" hangingPunct="1">
              <a:defRPr/>
            </a:pPr>
            <a:r>
              <a:rPr lang="cs-CZ" b="1" dirty="0" smtClean="0"/>
              <a:t>Vznik: </a:t>
            </a:r>
            <a:br>
              <a:rPr lang="cs-CZ" b="1" dirty="0" smtClean="0"/>
            </a:br>
            <a:r>
              <a:rPr lang="cs-CZ" dirty="0" smtClean="0"/>
              <a:t>1. prosince 1918 (nezávislostí na Dánsku.)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9219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3716338"/>
            <a:ext cx="309721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Obyvatelstvo</a:t>
            </a:r>
          </a:p>
        </p:txBody>
      </p:sp>
      <p:sp>
        <p:nvSpPr>
          <p:cNvPr id="409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Na Islandu žilo v dne 1. října 2007 312 851 obyvatel. Hustota zalidnění je 3,03 obyvatel na km². </a:t>
            </a:r>
            <a:br>
              <a:rPr lang="cs-CZ" dirty="0" smtClean="0"/>
            </a:br>
            <a:r>
              <a:rPr lang="cs-CZ" dirty="0" smtClean="0"/>
              <a:t>60 % obyvatel Islandu žije v aglomeraci Reykjavíku. </a:t>
            </a:r>
            <a:br>
              <a:rPr lang="cs-CZ" dirty="0" smtClean="0"/>
            </a:br>
            <a:r>
              <a:rPr lang="cs-CZ" dirty="0" smtClean="0"/>
              <a:t>92 % obyvatel žije ve městech, zbylých 8 % na vesnicích. 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+mn-lt"/>
              </a:rPr>
              <a:t>	Náboženství</a:t>
            </a:r>
          </a:p>
        </p:txBody>
      </p:sp>
      <p:sp>
        <p:nvSpPr>
          <p:cNvPr id="419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Státní církví je Evangelická Luteránská církev.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evangelističtí luteráni 87,1 %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protestanté 4,1 %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ostatní luteráni 3,5 %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římští katolíci 1,7 %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Ásatrú 0,3 %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ostatní 3,3 %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Reykjavík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27088" y="1412875"/>
            <a:ext cx="8007350" cy="4191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Reykjavík je hlavní a největší město ostrovního státu Island. Leží při pobřeží zálivu Faxaflói v Atlantském oceánu na jihozápadě země poblíž Evropy. Město je nejseverněji položeným hlavním městem světa a v rámci Evropy nejzápadnějším.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88" y="4429125"/>
            <a:ext cx="3000375" cy="223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2276475"/>
            <a:ext cx="8291512" cy="43195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Reykjavík se nachází při jihozápadním pobřeží Islandu na začátku poloostrova </a:t>
            </a:r>
            <a:r>
              <a:rPr lang="cs-CZ" dirty="0" err="1" smtClean="0"/>
              <a:t>Reykjanes</a:t>
            </a:r>
            <a:r>
              <a:rPr lang="cs-CZ" dirty="0" smtClean="0"/>
              <a:t> a obklopený mnoha dalšími poloostrovy, ostrovy, zálivy a průlivy. Islandem z jihozápadu k severovýchodu vede tektonická deska, která způsobuje ve městě občasné zemětřesení a sopečné činnosti.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3318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Geografie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357188"/>
            <a:ext cx="8229600" cy="57642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Největší řekou protékající Reykjavíkem je Elliðaá, která sice není splavná pro lodě, ale zato je zde mnoho lososů.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pic>
        <p:nvPicPr>
          <p:cNvPr id="14339" name="Picture 4" descr="File:Ellirardalur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500" y="1928813"/>
            <a:ext cx="6262688" cy="469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Podnebí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773238"/>
            <a:ext cx="8229600" cy="489585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Průměrné zimní teploty vzduchu se přibližně rovnají teplotám v Česku. Je to proto, že větší část Islandu se nachází pod vlivem oceánského klimatu s teplým Golfským proudem.</a:t>
            </a:r>
          </a:p>
          <a:p>
            <a:pPr eaLnBrk="1" hangingPunct="1">
              <a:defRPr/>
            </a:pPr>
            <a:r>
              <a:rPr lang="cs-CZ" smtClean="0"/>
              <a:t>Naopak léta bývají velmi chladná, teploty dosahují přibližně stejných hodnot jako na hřebenech českých hor.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Reykjavík sice nepatří mezi mimořádně deštivá města, přesto je zde průměrně 210 dnů v roce deštivých. Na jaře je největší pravděpodobnost výskytu slunce.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Reykjavík v zimě</a:t>
            </a:r>
          </a:p>
        </p:txBody>
      </p:sp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8475" y="3571875"/>
            <a:ext cx="5575300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b="0" dirty="0" smtClean="0">
                <a:latin typeface="+mn-lt"/>
              </a:rPr>
              <a:t>	Hospodářství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	Ve městě má hlavní zastoupení průmysl spojený s rybolovem, což se projevuje v množství konzerváren ryb. Další významné podniky se specializují na textilní a strojírenský průmysl, doplněný množstvím loděnic, či tiskáren. Okolí města se specializuje na výrobu umělých hnojiv a cementu. Reykjavíkem prochází okolo 70 % obchodu ostrova. Letiště hlavního města je situováno do blízkého města </a:t>
            </a:r>
            <a:r>
              <a:rPr lang="cs-CZ" sz="2800" dirty="0" err="1" smtClean="0"/>
              <a:t>Keflavík</a:t>
            </a:r>
            <a:r>
              <a:rPr lang="cs-CZ" sz="2800" dirty="0" smtClean="0"/>
              <a:t>. 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Za zmínku stojí ještě skutečnost, že město Reykjavík má většinu bytových jednotek vytápěných vodou z blízkých horkých vřídel (využití geotermální energie) </a:t>
            </a:r>
          </a:p>
          <a:p>
            <a:pPr eaLnBrk="1" hangingPunct="1">
              <a:defRPr/>
            </a:pPr>
            <a:r>
              <a:rPr lang="cs-CZ" smtClean="0"/>
              <a:t>Ve městě je možno se setkat i s vytápěnými chodníky.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3357563"/>
            <a:ext cx="4608513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468313" y="4292600"/>
            <a:ext cx="38163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Přístav v Reykjavíku -&gt;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Doprava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Island patří v počtu aut na obyvatele mezi nejvyšší na světě, i přesto jsou dopravní zácpy výjimkami.</a:t>
            </a:r>
          </a:p>
          <a:p>
            <a:pPr eaLnBrk="1" hangingPunct="1">
              <a:defRPr/>
            </a:pPr>
            <a:r>
              <a:rPr lang="cs-CZ" smtClean="0"/>
              <a:t>Reykjavík má dva přístavy, starší přístav nedaleko centra slouží hlavně k rybaření a druhý přístav Sundahöfn, který se nachází ve východní části je největším nákladním přístavem v zemi. 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	Ledovce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1052513"/>
            <a:ext cx="8218487" cy="4205287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Prakticky celý ostrov nese stopy po činnosti ledovců, jako jsou velká ledovcová údolí s čedičovými vrstvami vyhlazenými při pohybu ledové hmoty, nebo naopak rozbrázděnými úlomky materiálu, který uvízl na bázi ledovců. </a:t>
            </a:r>
          </a:p>
          <a:p>
            <a:pPr eaLnBrk="1" hangingPunct="1">
              <a:defRPr/>
            </a:pPr>
            <a:r>
              <a:rPr lang="cs-CZ" smtClean="0"/>
              <a:t>Celkem ledovce pokrývají 11 % rozlohy Islandu. </a:t>
            </a: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4652963"/>
            <a:ext cx="4175125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0" y="260350"/>
            <a:ext cx="5076825" cy="659765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/>
              <a:t>Největší ledovcová oblast ostrova a celé Evropy, Vatnajökull na jihozápadě, představuje zhruba 8 % rozlohy Islandu. Ačkoliv Vatnajökull vypadá jako jednoduchá ledovcová čapka, skládá se z několika nezávislých ledových těles umístěných na podledovcových sopečných vrcholech. Sopky překryté ledovou hmotou jsou v řadě případů aktivní. </a:t>
            </a:r>
          </a:p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2565400"/>
            <a:ext cx="3887787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Rectangle 6"/>
          <p:cNvSpPr>
            <a:spLocks noChangeArrowheads="1"/>
          </p:cNvSpPr>
          <p:nvPr/>
        </p:nvSpPr>
        <p:spPr bwMode="auto">
          <a:xfrm>
            <a:off x="5643563" y="1714500"/>
            <a:ext cx="31305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Ledovec Vatnajökull </a:t>
            </a:r>
            <a:br>
              <a:rPr lang="cs-CZ" sz="2400"/>
            </a:br>
            <a:r>
              <a:rPr lang="cs-CZ" sz="2400"/>
              <a:t>z družice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latin typeface="Engravers MT" pitchFamily="18" charset="0"/>
              </a:rPr>
              <a:t>	Řeky a jezera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125538"/>
            <a:ext cx="4978400" cy="59753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2,67 % povrchu státu tvoří voda. Vodní toky se vyznačují množstvím vodopádů. 		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836613"/>
            <a:ext cx="3132138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79388" y="3573463"/>
            <a:ext cx="8748712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Typickým rysem krajiny je také množství jezer vytvořených činností ledovců (</a:t>
            </a:r>
            <a:r>
              <a:rPr lang="cs-CZ" sz="3200" dirty="0" err="1"/>
              <a:t>Lagarfljót</a:t>
            </a:r>
            <a:r>
              <a:rPr lang="cs-CZ" sz="3200" dirty="0"/>
              <a:t>) nebo vzniklých v důsledku tektonických poklesů (</a:t>
            </a:r>
            <a:r>
              <a:rPr lang="cs-CZ" sz="3200" dirty="0" err="1"/>
              <a:t>Thingvallavatn</a:t>
            </a:r>
            <a:r>
              <a:rPr lang="cs-CZ" sz="3200" dirty="0"/>
              <a:t>). Řada jezer vznikla v kráterech sopek (maar </a:t>
            </a:r>
            <a:r>
              <a:rPr lang="cs-CZ" sz="3200" dirty="0" err="1"/>
              <a:t>Vítí</a:t>
            </a:r>
            <a:r>
              <a:rPr lang="cs-CZ" sz="3200" dirty="0"/>
              <a:t>), také jsou hrazena lávovými proudy </a:t>
            </a:r>
            <a:r>
              <a:rPr lang="cs-CZ" sz="3200" dirty="0" smtClean="0"/>
              <a:t>(</a:t>
            </a:r>
            <a:r>
              <a:rPr lang="cs-CZ" sz="3200" dirty="0" err="1" smtClean="0"/>
              <a:t>Mývatn</a:t>
            </a:r>
            <a:r>
              <a:rPr lang="cs-CZ" sz="3200" dirty="0"/>
              <a:t>) či ledovcovými morénami.</a:t>
            </a: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5715000" y="214313"/>
            <a:ext cx="314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Jezero Þingvallavatn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latin typeface="Engravers MT" pitchFamily="18" charset="0"/>
              </a:rPr>
              <a:t>	Termální prameny a gejzíry</a:t>
            </a:r>
            <a:r>
              <a:rPr lang="cs-CZ" sz="4000" b="0" dirty="0" smtClean="0">
                <a:latin typeface="Engravers MT" pitchFamily="18" charset="0"/>
              </a:rPr>
              <a:t/>
            </a:r>
            <a:br>
              <a:rPr lang="cs-CZ" sz="4000" b="0" dirty="0" smtClean="0">
                <a:latin typeface="Engravers MT" pitchFamily="18" charset="0"/>
              </a:rPr>
            </a:br>
            <a:endParaRPr lang="cs-CZ" sz="4000" dirty="0" smtClean="0"/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125538"/>
            <a:ext cx="5410200" cy="573246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/>
              <a:t>Se sopečnou činností úzce souvisí termální prameny a gejzíry. Typickým doprovodným znakem vulkanické činnosti je i přítomnost bahenních sopek. Nejznámější výskytu těchto úkazů je Námaskard u jezera Mývatn. Největší koncentrace gejzírů je v lokalitě Haukadalur. Hlavní atrakcí oblasti je Strokkur, pravidelně chrlící vodu až do výše 20 m. </a:t>
            </a:r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7550" y="1844675"/>
            <a:ext cx="3184525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6156325" y="1196975"/>
            <a:ext cx="25574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</a:rPr>
              <a:t>Gejzír Strokkur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Flóra</a:t>
            </a:r>
            <a:r>
              <a:rPr lang="cs-CZ" b="0" dirty="0" smtClean="0">
                <a:latin typeface="Engravers MT" pitchFamily="18" charset="0"/>
              </a:rPr>
              <a:t/>
            </a:r>
            <a:br>
              <a:rPr lang="cs-CZ" b="0" dirty="0" smtClean="0">
                <a:latin typeface="Engravers MT" pitchFamily="18" charset="0"/>
              </a:rPr>
            </a:br>
            <a:endParaRPr lang="cs-CZ" b="0" dirty="0" smtClean="0">
              <a:latin typeface="Engravers MT" pitchFamily="18" charset="0"/>
            </a:endParaRP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0" y="908050"/>
            <a:ext cx="5219700" cy="1878013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Jedinými stromy, s nimiž se zde v současnosti setkáme, jsou trpasličí vrby, zakrslé břízy typické pro tundrovou vegetaci a jalovec. </a:t>
            </a:r>
          </a:p>
        </p:txBody>
      </p:sp>
      <p:sp>
        <p:nvSpPr>
          <p:cNvPr id="32774" name="Rectangle 6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0" y="2786063"/>
            <a:ext cx="4038600" cy="1449387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Na Island jezdí lidé za krásnou přírodou </a:t>
            </a:r>
            <a:br>
              <a:rPr lang="cs-CZ" sz="2400" dirty="0" smtClean="0"/>
            </a:br>
            <a:r>
              <a:rPr lang="cs-CZ" sz="2400" dirty="0" smtClean="0"/>
              <a:t>( jezera, sopky, ledovce)</a:t>
            </a:r>
          </a:p>
        </p:txBody>
      </p:sp>
      <p:pic>
        <p:nvPicPr>
          <p:cNvPr id="24581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8" y="3000375"/>
            <a:ext cx="4922837" cy="352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Rectangle 10"/>
          <p:cNvSpPr>
            <a:spLocks noChangeArrowheads="1"/>
          </p:cNvSpPr>
          <p:nvPr/>
        </p:nvSpPr>
        <p:spPr bwMode="auto">
          <a:xfrm>
            <a:off x="6000750" y="2357438"/>
            <a:ext cx="1881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400"/>
              <a:t>sopka Hekla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Engravers MT" pitchFamily="18" charset="0"/>
              </a:rPr>
              <a:t>Fauna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981075"/>
            <a:ext cx="5148263" cy="40195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	Jednotvárná vegetace neposkytuje dostatek potravy zvěři, která je druhově velmi chudá. Žije tu polární liška, na krách sem občas zabloudí medvěd lední. Nejrozšířenější faunou ostrova jsou bezpochyby ptáci a také ovce. </a:t>
            </a:r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5" y="3643313"/>
            <a:ext cx="4284663" cy="300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5357813" y="3000375"/>
            <a:ext cx="29718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Islandská ovce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0" smtClean="0">
                <a:latin typeface="Engravers MT" pitchFamily="18" charset="0"/>
              </a:rPr>
              <a:t>Národní parky</a:t>
            </a:r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Island má čtyři národní parky. 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1643063" y="2714625"/>
            <a:ext cx="5976937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3200"/>
          </a:p>
          <a:p>
            <a:r>
              <a:rPr lang="cs-CZ" sz="3200"/>
              <a:t>Národní park Jökulsárgljúfur</a:t>
            </a:r>
          </a:p>
          <a:p>
            <a:r>
              <a:rPr lang="cs-CZ" sz="3200"/>
              <a:t>Národní park Skaftafell </a:t>
            </a:r>
          </a:p>
          <a:p>
            <a:r>
              <a:rPr lang="cs-CZ" sz="3200"/>
              <a:t>Národní park Snæfellsjökull </a:t>
            </a:r>
          </a:p>
          <a:p>
            <a:r>
              <a:rPr lang="cs-CZ" sz="3200"/>
              <a:t>Národní park Þingvellir</a:t>
            </a:r>
          </a:p>
          <a:p>
            <a:pPr algn="ctr" eaLnBrk="0" hangingPunct="0"/>
            <a:endParaRPr lang="cs-CZ" sz="320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tx1"/>
                </a:solidFill>
                <a:latin typeface="Engravers MT" pitchFamily="18" charset="0"/>
              </a:rPr>
              <a:t>Národní park Skaftafell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00200"/>
            <a:ext cx="5148263" cy="52578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Národní park Skaftafell se nachází na jihu Islandu mezi městy Kirkjubæjarklaustur a Höfn.</a:t>
            </a:r>
          </a:p>
          <a:p>
            <a:pPr eaLnBrk="1" hangingPunct="1">
              <a:defRPr/>
            </a:pPr>
            <a:r>
              <a:rPr lang="cs-CZ" smtClean="0"/>
              <a:t>Nachází se v něm například údolí Morsárdalur, hora Kristínartindar a ledovec Skaftafellsjökull </a:t>
            </a:r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2636838"/>
            <a:ext cx="4679950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813"/>
            <a:ext cx="82296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  <a:defRPr/>
            </a:pPr>
            <a:r>
              <a:rPr lang="cs-CZ" sz="3200" dirty="0">
                <a:latin typeface="Calibri" pitchFamily="34" charset="0"/>
              </a:rPr>
              <a:t>	</a:t>
            </a:r>
            <a:r>
              <a:rPr lang="cs-CZ" sz="2800" dirty="0">
                <a:latin typeface="+mn-lt"/>
              </a:rPr>
              <a:t>Zdroj: </a:t>
            </a:r>
            <a:r>
              <a:rPr lang="cs-CZ" sz="2800" dirty="0">
                <a:latin typeface="+mn-lt"/>
                <a:hlinkClick r:id="rId2"/>
              </a:rPr>
              <a:t>http://commons.wikimedia.org/wiki</a:t>
            </a:r>
            <a:r>
              <a:rPr lang="cs-CZ" sz="2800" dirty="0">
                <a:latin typeface="+mn-lt"/>
              </a:rPr>
              <a:t>,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konkrétní adresa uvedena v poznámce 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u </a:t>
            </a:r>
            <a:r>
              <a:rPr lang="cs-CZ" sz="2800" dirty="0" smtClean="0">
                <a:latin typeface="+mn-lt"/>
              </a:rPr>
              <a:t>obrázku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  <a:defRPr/>
            </a:pP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HÜBELOVÁ, Dana; CHALUPA, Petr. </a:t>
            </a:r>
            <a:r>
              <a:rPr lang="cs-CZ" sz="2800" i="1" dirty="0" smtClean="0">
                <a:latin typeface="+mn-lt"/>
              </a:rPr>
              <a:t>Evropa</a:t>
            </a:r>
            <a:r>
              <a:rPr lang="cs-CZ" sz="2800" dirty="0" smtClean="0">
                <a:latin typeface="+mn-lt"/>
              </a:rPr>
              <a:t>. Brno: Nová škola, 2009, ISBN 80-7289-101-4.</a:t>
            </a:r>
            <a:endParaRPr lang="cs-CZ" sz="2800" dirty="0">
              <a:latin typeface="+mn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547</TotalTime>
  <Words>609</Words>
  <Application>Microsoft Office PowerPoint</Application>
  <PresentationFormat>Předvádění na obrazovce (4:3)</PresentationFormat>
  <Paragraphs>150</Paragraphs>
  <Slides>26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4" baseType="lpstr">
      <vt:lpstr>Arial</vt:lpstr>
      <vt:lpstr>Arial Black</vt:lpstr>
      <vt:lpstr>Wingdings</vt:lpstr>
      <vt:lpstr>Calibri</vt:lpstr>
      <vt:lpstr>Times New Roman</vt:lpstr>
      <vt:lpstr>Goudy Stout</vt:lpstr>
      <vt:lpstr>Engravers MT</vt:lpstr>
      <vt:lpstr>Vrstvy skla</vt:lpstr>
      <vt:lpstr>Snímek 1</vt:lpstr>
      <vt:lpstr>Snímek 2</vt:lpstr>
      <vt:lpstr>I S L A N D</vt:lpstr>
      <vt:lpstr>Snímek 4</vt:lpstr>
      <vt:lpstr>Island</vt:lpstr>
      <vt:lpstr>Snímek 6</vt:lpstr>
      <vt:lpstr>Snímek 7</vt:lpstr>
      <vt:lpstr> Obyvatelstvo</vt:lpstr>
      <vt:lpstr> Náboženství</vt:lpstr>
      <vt:lpstr> Reykjavík</vt:lpstr>
      <vt:lpstr> Geografie</vt:lpstr>
      <vt:lpstr>Snímek 12</vt:lpstr>
      <vt:lpstr> Podnebí</vt:lpstr>
      <vt:lpstr>Snímek 14</vt:lpstr>
      <vt:lpstr> Hospodářství</vt:lpstr>
      <vt:lpstr>Snímek 16</vt:lpstr>
      <vt:lpstr> Doprava</vt:lpstr>
      <vt:lpstr> Ledovce</vt:lpstr>
      <vt:lpstr>Snímek 19</vt:lpstr>
      <vt:lpstr> Řeky a jezera</vt:lpstr>
      <vt:lpstr> Termální prameny a gejzíry </vt:lpstr>
      <vt:lpstr>Flóra </vt:lpstr>
      <vt:lpstr>Fauna</vt:lpstr>
      <vt:lpstr>Národní parky</vt:lpstr>
      <vt:lpstr>Národní park Skaftafell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Lukáš</dc:creator>
  <cp:lastModifiedBy>Dum</cp:lastModifiedBy>
  <cp:revision>13</cp:revision>
  <dcterms:created xsi:type="dcterms:W3CDTF">2010-04-11T11:01:13Z</dcterms:created>
  <dcterms:modified xsi:type="dcterms:W3CDTF">2015-05-19T13:01:27Z</dcterms:modified>
</cp:coreProperties>
</file>