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docProps/custom.xml" ContentType="application/vnd.openxmlformats-officedocument.custom-properties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4029" r:id="rId2"/>
    <p:sldMasterId id="2147484046" r:id="rId3"/>
  </p:sldMasterIdLst>
  <p:notesMasterIdLst>
    <p:notesMasterId r:id="rId15"/>
  </p:notesMasterIdLst>
  <p:handoutMasterIdLst>
    <p:handoutMasterId r:id="rId16"/>
  </p:handoutMasterIdLst>
  <p:sldIdLst>
    <p:sldId id="272" r:id="rId4"/>
    <p:sldId id="289" r:id="rId5"/>
    <p:sldId id="291" r:id="rId6"/>
    <p:sldId id="292" r:id="rId7"/>
    <p:sldId id="293" r:id="rId8"/>
    <p:sldId id="275" r:id="rId9"/>
    <p:sldId id="276" r:id="rId10"/>
    <p:sldId id="277" r:id="rId11"/>
    <p:sldId id="278" r:id="rId12"/>
    <p:sldId id="287" r:id="rId13"/>
    <p:sldId id="28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868" autoAdjust="0"/>
    <p:restoredTop sz="94660"/>
  </p:normalViewPr>
  <p:slideViewPr>
    <p:cSldViewPr snapToGrid="0">
      <p:cViewPr varScale="1">
        <p:scale>
          <a:sx n="75" d="100"/>
          <a:sy n="75" d="100"/>
        </p:scale>
        <p:origin x="-120" y="-67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2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20.5.2015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20.5.2015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5/20/2015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807408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769709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295099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834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12656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23636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989677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252794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33832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934526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204379059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2013210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183376600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564698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333670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270868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5/20/2015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471440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4911780"/>
      </p:ext>
    </p:extLst>
  </p:cSld>
  <p:clrMapOvr>
    <a:masterClrMapping/>
  </p:clrMapOvr>
  <p:hf hd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52569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886063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8577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556160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699297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597342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00995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209777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6868448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image" Target="../media/image2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36" name="Obrázek 35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785605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0" r:id="rId1"/>
    <p:sldLayoutId id="2147484031" r:id="rId2"/>
    <p:sldLayoutId id="2147484032" r:id="rId3"/>
    <p:sldLayoutId id="2147484033" r:id="rId4"/>
    <p:sldLayoutId id="2147484034" r:id="rId5"/>
    <p:sldLayoutId id="2147484035" r:id="rId6"/>
    <p:sldLayoutId id="2147484036" r:id="rId7"/>
    <p:sldLayoutId id="2147484037" r:id="rId8"/>
    <p:sldLayoutId id="2147484038" r:id="rId9"/>
    <p:sldLayoutId id="2147484039" r:id="rId10"/>
    <p:sldLayoutId id="2147484040" r:id="rId11"/>
    <p:sldLayoutId id="2147484041" r:id="rId12"/>
    <p:sldLayoutId id="2147484042" r:id="rId13"/>
    <p:sldLayoutId id="2147484043" r:id="rId14"/>
    <p:sldLayoutId id="2147484044" r:id="rId15"/>
    <p:sldLayoutId id="2147484045" r:id="rId16"/>
    <p:sldLayoutId id="2147483649" r:id="rId17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62954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7" r:id="rId1"/>
    <p:sldLayoutId id="2147484048" r:id="rId2"/>
    <p:sldLayoutId id="2147484049" r:id="rId3"/>
    <p:sldLayoutId id="2147484050" r:id="rId4"/>
    <p:sldLayoutId id="2147484051" r:id="rId5"/>
    <p:sldLayoutId id="2147484052" r:id="rId6"/>
    <p:sldLayoutId id="2147484053" r:id="rId7"/>
    <p:sldLayoutId id="2147484054" r:id="rId8"/>
    <p:sldLayoutId id="2147484055" r:id="rId9"/>
    <p:sldLayoutId id="2147484056" r:id="rId10"/>
    <p:sldLayoutId id="2147484057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6.png"/><Relationship Id="rId7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microsoft.com/office/2007/relationships/hdphoto" Target="../media/hdphoto1.wdp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6.png"/><Relationship Id="rId7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1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microsoft.com/office/2007/relationships/hdphoto" Target="../media/hdphoto1.wdp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01006" y="549977"/>
            <a:ext cx="7766936" cy="164630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dirty="0" smtClean="0"/>
              <a:t>Cesta k ovečkám</a:t>
            </a:r>
            <a:endParaRPr lang="cs-CZ" sz="28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dirty="0" smtClean="0"/>
              <a:t>Michaela Soukupová</a:t>
            </a:r>
            <a:endParaRPr lang="cs-CZ" cap="none" dirty="0"/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724135" y="4770166"/>
            <a:ext cx="6878256" cy="1592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678" t="68358" r="64303" b="16994"/>
          <a:stretch/>
        </p:blipFill>
        <p:spPr>
          <a:xfrm rot="16200000">
            <a:off x="-149266" y="419589"/>
            <a:ext cx="2397656" cy="155847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8485" b="97758" l="19850" r="5196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344" t="77747" r="45433"/>
          <a:stretch/>
        </p:blipFill>
        <p:spPr>
          <a:xfrm>
            <a:off x="9087654" y="5066640"/>
            <a:ext cx="1789091" cy="1472272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70322" y="2355564"/>
            <a:ext cx="11707029" cy="1005821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441287" y="2397656"/>
            <a:ext cx="850006" cy="2551287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368" t="53854" r="57190" b="34158"/>
          <a:stretch/>
        </p:blipFill>
        <p:spPr>
          <a:xfrm>
            <a:off x="10413104" y="3402642"/>
            <a:ext cx="721217" cy="811370"/>
          </a:xfrm>
          <a:prstGeom prst="rect">
            <a:avLst/>
          </a:prstGeom>
        </p:spPr>
      </p:pic>
      <p:sp>
        <p:nvSpPr>
          <p:cNvPr id="10" name="Veselý obličej 9"/>
          <p:cNvSpPr/>
          <p:nvPr/>
        </p:nvSpPr>
        <p:spPr>
          <a:xfrm>
            <a:off x="1828801" y="1645552"/>
            <a:ext cx="695458" cy="668755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56035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678" t="68358" r="64303" b="16994"/>
          <a:stretch/>
        </p:blipFill>
        <p:spPr>
          <a:xfrm rot="16200000">
            <a:off x="-37192" y="467626"/>
            <a:ext cx="1887153" cy="12266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8485" b="97758" l="19850" r="5196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344" t="77747" r="45433"/>
          <a:stretch/>
        </p:blipFill>
        <p:spPr>
          <a:xfrm>
            <a:off x="9087654" y="5066640"/>
            <a:ext cx="1789091" cy="1472272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70322" y="2073500"/>
            <a:ext cx="11771424" cy="1287886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441287" y="2397656"/>
            <a:ext cx="850006" cy="2551287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368" t="53854" r="57190" b="34158"/>
          <a:stretch/>
        </p:blipFill>
        <p:spPr>
          <a:xfrm>
            <a:off x="10413104" y="3402642"/>
            <a:ext cx="721217" cy="8113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2970" b="70970" l="8424" r="3644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95" t="51643" r="61977" b="28263"/>
          <a:stretch/>
        </p:blipFill>
        <p:spPr>
          <a:xfrm>
            <a:off x="3679561" y="256467"/>
            <a:ext cx="1320085" cy="11121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36" t="84132" r="65854" b="845"/>
          <a:stretch/>
        </p:blipFill>
        <p:spPr>
          <a:xfrm rot="15956587">
            <a:off x="5147496" y="297411"/>
            <a:ext cx="1455314" cy="103031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33" t="9202" r="49828" b="77840"/>
          <a:stretch/>
        </p:blipFill>
        <p:spPr>
          <a:xfrm>
            <a:off x="7060821" y="368246"/>
            <a:ext cx="1880316" cy="888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38845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678" t="68358" r="64303" b="16994"/>
          <a:stretch/>
        </p:blipFill>
        <p:spPr>
          <a:xfrm rot="16200000">
            <a:off x="-37192" y="467626"/>
            <a:ext cx="1887153" cy="12266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8485" b="97758" l="19850" r="5196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344" t="77747" r="45433"/>
          <a:stretch/>
        </p:blipFill>
        <p:spPr>
          <a:xfrm>
            <a:off x="9087654" y="5066640"/>
            <a:ext cx="1789091" cy="1472272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93059" y="2074827"/>
            <a:ext cx="11771424" cy="1287886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441287" y="2397656"/>
            <a:ext cx="850006" cy="2551287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368" t="53854" r="57190" b="34158"/>
          <a:stretch/>
        </p:blipFill>
        <p:spPr>
          <a:xfrm>
            <a:off x="10413104" y="3402642"/>
            <a:ext cx="721217" cy="8113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2970" b="70970" l="8424" r="3644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95" t="51643" r="61977" b="28263"/>
          <a:stretch/>
        </p:blipFill>
        <p:spPr>
          <a:xfrm>
            <a:off x="6333289" y="608534"/>
            <a:ext cx="1320085" cy="11121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36" t="84132" r="65854" b="845"/>
          <a:stretch/>
        </p:blipFill>
        <p:spPr>
          <a:xfrm rot="15956587">
            <a:off x="7624277" y="488502"/>
            <a:ext cx="1455314" cy="103031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33" t="9202" r="49828" b="77840"/>
          <a:stretch/>
        </p:blipFill>
        <p:spPr>
          <a:xfrm>
            <a:off x="10122971" y="2252922"/>
            <a:ext cx="1880316" cy="888643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7874357" y="2169210"/>
            <a:ext cx="1441361" cy="16742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874356" y="2444583"/>
            <a:ext cx="1441361" cy="16742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874355" y="2781072"/>
            <a:ext cx="1441361" cy="16742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874355" y="3100186"/>
            <a:ext cx="1441361" cy="16742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7395" t="56338" r="2265" b="35399"/>
          <a:stretch/>
        </p:blipFill>
        <p:spPr>
          <a:xfrm>
            <a:off x="9183709" y="1365178"/>
            <a:ext cx="515155" cy="566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952907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678" t="68358" r="64303" b="16994"/>
          <a:stretch/>
        </p:blipFill>
        <p:spPr>
          <a:xfrm rot="16200000">
            <a:off x="88001" y="1212631"/>
            <a:ext cx="4279957" cy="278197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8485" b="97758" l="19850" r="5196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344" t="77747" r="45433"/>
          <a:stretch/>
        </p:blipFill>
        <p:spPr>
          <a:xfrm>
            <a:off x="4999148" y="1820577"/>
            <a:ext cx="2908480" cy="23934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368" t="53854" r="57190" b="34158"/>
          <a:stretch/>
        </p:blipFill>
        <p:spPr>
          <a:xfrm>
            <a:off x="9492803" y="2136158"/>
            <a:ext cx="1364088" cy="1534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312722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Fotografie  a obrázky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t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ři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pracovní listy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úkolem. </a:t>
            </a: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Pracovní list k vystřižení obrázků.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dokáže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popsat dopravní situaci a ví, jak se chovat při </a:t>
            </a:r>
            <a:r>
              <a:rPr lang="cs-CZ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přecházení vozovky.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601912" y="6339008"/>
            <a:ext cx="7619999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76512" y="6326308"/>
            <a:ext cx="7619999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1040" y="1723410"/>
            <a:ext cx="9509760" cy="352481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2</a:t>
            </a:r>
            <a:r>
              <a:rPr lang="cs-CZ" dirty="0" smtClean="0"/>
              <a:t>. snímek – pomocí </a:t>
            </a:r>
            <a:r>
              <a:rPr lang="cs-CZ" dirty="0" err="1" smtClean="0"/>
              <a:t>smajlíka</a:t>
            </a:r>
            <a:r>
              <a:rPr lang="cs-CZ" dirty="0" smtClean="0"/>
              <a:t> děti popisují dopravní situaci při cestě k ovečkám</a:t>
            </a:r>
          </a:p>
          <a:p>
            <a:r>
              <a:rPr lang="cs-CZ" dirty="0"/>
              <a:t>3</a:t>
            </a:r>
            <a:r>
              <a:rPr lang="cs-CZ" dirty="0" smtClean="0"/>
              <a:t>. snímek – děti určují přesouváním obrázků, kam patří auto, kočárek, chodci</a:t>
            </a:r>
          </a:p>
          <a:p>
            <a:r>
              <a:rPr lang="cs-CZ" dirty="0" smtClean="0"/>
              <a:t>4. snímek  </a:t>
            </a:r>
            <a:r>
              <a:rPr lang="cs-CZ" dirty="0"/>
              <a:t>– děti </a:t>
            </a:r>
            <a:r>
              <a:rPr lang="cs-CZ" dirty="0" smtClean="0"/>
              <a:t>popisují dopravní situaci s přechodem pro chodce</a:t>
            </a:r>
            <a:endParaRPr lang="cs-CZ" dirty="0"/>
          </a:p>
          <a:p>
            <a:r>
              <a:rPr lang="cs-CZ" dirty="0" smtClean="0"/>
              <a:t>využití </a:t>
            </a:r>
            <a:r>
              <a:rPr lang="cs-CZ" dirty="0" err="1" smtClean="0"/>
              <a:t>KUMUČe</a:t>
            </a:r>
            <a:r>
              <a:rPr lang="cs-CZ" dirty="0" smtClean="0"/>
              <a:t> – 5. snímek je pracovní list k vystřižení obrázků, děti si na magnetickou tabulku nakreslí dopravní situaci, přichytí si obrázky magnetky a jeden magnetek použijí jako chodce a samostatně rozhodují, jak se budou na </a:t>
            </a:r>
            <a:r>
              <a:rPr lang="cs-CZ" smtClean="0"/>
              <a:t>silnici chovat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76512" y="6492875"/>
            <a:ext cx="7619999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63812" y="6339008"/>
            <a:ext cx="7619999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589212" y="6492875"/>
            <a:ext cx="7619999" cy="365125"/>
          </a:xfrm>
        </p:spPr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tébla">
  <a:themeElements>
    <a:clrScheme name="Zelená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Stébla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tébla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318</Words>
  <Application>Microsoft Office PowerPoint</Application>
  <PresentationFormat>Vlastní</PresentationFormat>
  <Paragraphs>57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Stébla</vt:lpstr>
      <vt:lpstr>Motiv Office</vt:lpstr>
      <vt:lpstr>Cesta k ovečkám</vt:lpstr>
      <vt:lpstr>Snímek 2</vt:lpstr>
      <vt:lpstr>Snímek 3</vt:lpstr>
      <vt:lpstr>Snímek 4</vt:lpstr>
      <vt:lpstr>Snímek 5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2015-05-20T09:09:42Z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