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theme/theme4.xml" ContentType="application/vnd.openxmlformats-officedocument.theme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017" r:id="rId2"/>
    <p:sldMasterId id="2147484029" r:id="rId3"/>
  </p:sldMasterIdLst>
  <p:notesMasterIdLst>
    <p:notesMasterId r:id="rId14"/>
  </p:notesMasterIdLst>
  <p:handoutMasterIdLst>
    <p:handoutMasterId r:id="rId15"/>
  </p:handoutMasterIdLst>
  <p:sldIdLst>
    <p:sldId id="272" r:id="rId4"/>
    <p:sldId id="289" r:id="rId5"/>
    <p:sldId id="290" r:id="rId6"/>
    <p:sldId id="291" r:id="rId7"/>
    <p:sldId id="275" r:id="rId8"/>
    <p:sldId id="276" r:id="rId9"/>
    <p:sldId id="277" r:id="rId10"/>
    <p:sldId id="278" r:id="rId11"/>
    <p:sldId id="287" r:id="rId12"/>
    <p:sldId id="28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868" autoAdjust="0"/>
    <p:restoredTop sz="94660"/>
  </p:normalViewPr>
  <p:slideViewPr>
    <p:cSldViewPr snapToGrid="0">
      <p:cViewPr varScale="1">
        <p:scale>
          <a:sx n="75" d="100"/>
          <a:sy n="75" d="100"/>
        </p:scale>
        <p:origin x="-120" y="-67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2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82969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27190907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948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79830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7039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67267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94002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00425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35557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0435031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4190924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807408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769709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295099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83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12656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36366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798967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252794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33832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934526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04379059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2013210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83376600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564698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333670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270868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gif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61754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8" r:id="rId1"/>
    <p:sldLayoutId id="2147484019" r:id="rId2"/>
    <p:sldLayoutId id="2147484020" r:id="rId3"/>
    <p:sldLayoutId id="2147484021" r:id="rId4"/>
    <p:sldLayoutId id="2147484022" r:id="rId5"/>
    <p:sldLayoutId id="2147484023" r:id="rId6"/>
    <p:sldLayoutId id="2147484024" r:id="rId7"/>
    <p:sldLayoutId id="2147484025" r:id="rId8"/>
    <p:sldLayoutId id="2147484026" r:id="rId9"/>
    <p:sldLayoutId id="2147484027" r:id="rId10"/>
    <p:sldLayoutId id="2147484028" r:id="rId11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36" name="Obrázek 35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785605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0" r:id="rId1"/>
    <p:sldLayoutId id="2147484031" r:id="rId2"/>
    <p:sldLayoutId id="2147484032" r:id="rId3"/>
    <p:sldLayoutId id="2147484033" r:id="rId4"/>
    <p:sldLayoutId id="2147484034" r:id="rId5"/>
    <p:sldLayoutId id="2147484035" r:id="rId6"/>
    <p:sldLayoutId id="2147484036" r:id="rId7"/>
    <p:sldLayoutId id="2147484037" r:id="rId8"/>
    <p:sldLayoutId id="2147484038" r:id="rId9"/>
    <p:sldLayoutId id="2147484039" r:id="rId10"/>
    <p:sldLayoutId id="2147484040" r:id="rId11"/>
    <p:sldLayoutId id="2147484041" r:id="rId12"/>
    <p:sldLayoutId id="2147484042" r:id="rId13"/>
    <p:sldLayoutId id="2147484043" r:id="rId14"/>
    <p:sldLayoutId id="2147484044" r:id="rId15"/>
    <p:sldLayoutId id="2147484045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/>
              <a:t>Co vznikne z vlny?</a:t>
            </a:r>
            <a:endParaRPr lang="cs-CZ" sz="28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dirty="0" smtClean="0"/>
              <a:t>Michaela Soukupová</a:t>
            </a:r>
            <a:endParaRPr lang="cs-CZ" cap="none" dirty="0"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406634" y="4719366"/>
            <a:ext cx="7319031" cy="16814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609" t="77328" r="47113" b="888"/>
          <a:stretch/>
        </p:blipFill>
        <p:spPr>
          <a:xfrm>
            <a:off x="817343" y="1146219"/>
            <a:ext cx="1558344" cy="149394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997" t="7700" r="47501" b="70516"/>
          <a:stretch/>
        </p:blipFill>
        <p:spPr>
          <a:xfrm>
            <a:off x="971396" y="3709116"/>
            <a:ext cx="1519708" cy="149394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153" t="54836" r="43366" b="24319"/>
          <a:stretch/>
        </p:blipFill>
        <p:spPr>
          <a:xfrm>
            <a:off x="3552248" y="721218"/>
            <a:ext cx="1867438" cy="142955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995" t="8075" b="70517"/>
          <a:stretch/>
        </p:blipFill>
        <p:spPr>
          <a:xfrm>
            <a:off x="6489423" y="798491"/>
            <a:ext cx="1993171" cy="14681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480" t="31174" r="49310" b="46854"/>
          <a:stretch/>
        </p:blipFill>
        <p:spPr>
          <a:xfrm>
            <a:off x="9659155" y="1513267"/>
            <a:ext cx="1455314" cy="150682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2581" t="78310" r="3557" b="281"/>
          <a:stretch/>
        </p:blipFill>
        <p:spPr>
          <a:xfrm>
            <a:off x="6590053" y="3253682"/>
            <a:ext cx="1687132" cy="14681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6457" t="31174" r="6659" b="47418"/>
          <a:stretch/>
        </p:blipFill>
        <p:spPr>
          <a:xfrm>
            <a:off x="3870984" y="3051153"/>
            <a:ext cx="1339404" cy="146819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0770" t="54836" b="23755"/>
          <a:stretch/>
        </p:blipFill>
        <p:spPr>
          <a:xfrm>
            <a:off x="9251942" y="3734872"/>
            <a:ext cx="1954534" cy="14681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496032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2" presetClass="exit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64761" y="2740037"/>
            <a:ext cx="3014250" cy="282615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492" t="9897" r="3384" b="17775"/>
          <a:stretch/>
        </p:blipFill>
        <p:spPr>
          <a:xfrm>
            <a:off x="544919" y="667735"/>
            <a:ext cx="3253934" cy="227018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908" t="24332" r="8493"/>
          <a:stretch/>
        </p:blipFill>
        <p:spPr>
          <a:xfrm>
            <a:off x="4573101" y="546378"/>
            <a:ext cx="2239250" cy="205515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07570" y="3101725"/>
            <a:ext cx="3338251" cy="229968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750" r="3484" b="13273"/>
          <a:stretch/>
        </p:blipFill>
        <p:spPr>
          <a:xfrm>
            <a:off x="4621176" y="2765512"/>
            <a:ext cx="2806493" cy="202571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66" t="21138" r="22034" b="13821"/>
          <a:stretch/>
        </p:blipFill>
        <p:spPr>
          <a:xfrm>
            <a:off x="7629123" y="737339"/>
            <a:ext cx="1756893" cy="16732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330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329" t="19155" r="14932" b="54930"/>
          <a:stretch/>
        </p:blipFill>
        <p:spPr>
          <a:xfrm>
            <a:off x="708336" y="437881"/>
            <a:ext cx="2743201" cy="25928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738" t="17652" r="53705" b="53615"/>
          <a:stretch/>
        </p:blipFill>
        <p:spPr>
          <a:xfrm>
            <a:off x="3670479" y="218941"/>
            <a:ext cx="2356834" cy="37957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5682" t="45446" r="13897" b="36526"/>
          <a:stretch/>
        </p:blipFill>
        <p:spPr>
          <a:xfrm>
            <a:off x="1184856" y="3760630"/>
            <a:ext cx="1596981" cy="1940637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70" t="46573" r="60168" b="31831"/>
          <a:stretch/>
        </p:blipFill>
        <p:spPr>
          <a:xfrm>
            <a:off x="6407240" y="319714"/>
            <a:ext cx="1918952" cy="2829223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091" t="48451" r="34577" b="34272"/>
          <a:stretch/>
        </p:blipFill>
        <p:spPr>
          <a:xfrm>
            <a:off x="9168144" y="2221436"/>
            <a:ext cx="2441620" cy="22921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478" t="67606" r="15448" b="15493"/>
          <a:stretch/>
        </p:blipFill>
        <p:spPr>
          <a:xfrm>
            <a:off x="6584858" y="3074909"/>
            <a:ext cx="2025741" cy="1879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2858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/>
              <a:t>Fotografie  a obrázky z archivu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čtyři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pracovní listy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 – určení pomůcek k pletení, jaké výrobky vzniknou z vlny a zdroj vlny.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89212" y="6288208"/>
            <a:ext cx="761999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614612" y="6339008"/>
            <a:ext cx="761999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01040" y="1723410"/>
            <a:ext cx="9509760" cy="35248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2</a:t>
            </a:r>
            <a:r>
              <a:rPr lang="cs-CZ" dirty="0" smtClean="0"/>
              <a:t>. snímek – děti vybírají ovečku jako zdroj vlny pomocí lišty pera</a:t>
            </a:r>
          </a:p>
          <a:p>
            <a:r>
              <a:rPr lang="cs-CZ" dirty="0"/>
              <a:t>3</a:t>
            </a:r>
            <a:r>
              <a:rPr lang="cs-CZ" dirty="0" smtClean="0"/>
              <a:t>. snímek – děti určují pomocí lišty pera, které pomůcky využijeme k výrobě pletenin</a:t>
            </a:r>
          </a:p>
          <a:p>
            <a:r>
              <a:rPr lang="cs-CZ" dirty="0" smtClean="0"/>
              <a:t>4. snímek  </a:t>
            </a:r>
            <a:r>
              <a:rPr lang="cs-CZ" dirty="0"/>
              <a:t>– děti určují pomocí lišty pera, které </a:t>
            </a:r>
            <a:r>
              <a:rPr lang="cs-CZ" dirty="0" smtClean="0"/>
              <a:t>výrobky jsou z vlny</a:t>
            </a:r>
            <a:endParaRPr lang="cs-CZ" dirty="0"/>
          </a:p>
          <a:p>
            <a:r>
              <a:rPr lang="cs-CZ" dirty="0" smtClean="0"/>
              <a:t>využití </a:t>
            </a:r>
            <a:r>
              <a:rPr lang="cs-CZ" dirty="0" err="1" smtClean="0"/>
              <a:t>KUMUČe</a:t>
            </a:r>
            <a:r>
              <a:rPr lang="cs-CZ" dirty="0" smtClean="0"/>
              <a:t> – 3. a 4. snímek je možné využít jako pracovní list, který děti vybarvují, mohou na magnetickou tabulku kreslit klubíčka – </a:t>
            </a:r>
            <a:r>
              <a:rPr lang="cs-CZ" dirty="0" err="1" smtClean="0"/>
              <a:t>grafomotorická</a:t>
            </a:r>
            <a:r>
              <a:rPr lang="cs-CZ" smtClean="0"/>
              <a:t> </a:t>
            </a:r>
            <a:r>
              <a:rPr lang="cs-CZ" dirty="0" smtClean="0"/>
              <a:t>cvičení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89212" y="6326308"/>
            <a:ext cx="761999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2589212" y="6300908"/>
            <a:ext cx="761999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538412" y="6339008"/>
            <a:ext cx="7619999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  <a:solidFill>
              <a:schemeClr val="bg1"/>
            </a:solid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  <a:solidFill>
              <a:schemeClr val="bg1"/>
            </a:solid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  <a:solidFill>
              <a:schemeClr val="bg1"/>
            </a:solid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  <a:solidFill>
              <a:schemeClr val="bg1"/>
            </a:solid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  <a:solidFill>
              <a:schemeClr val="bg1"/>
            </a:solid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  <a:solidFill>
              <a:schemeClr val="bg1"/>
            </a:solid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Stébla">
  <a:themeElements>
    <a:clrScheme name="Stébla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Stébla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tébla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4F34B87B-9C7A-41AE-A6CB-48536223DFFD}"/>
    </a:ext>
  </a:extLst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0</TotalTime>
  <Words>295</Words>
  <Application>Microsoft Office PowerPoint</Application>
  <PresentationFormat>Vlastní</PresentationFormat>
  <Paragraphs>54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Office</vt:lpstr>
      <vt:lpstr>Stébla</vt:lpstr>
      <vt:lpstr>Co vznikne z vlny?</vt:lpstr>
      <vt:lpstr>Snímek 2</vt:lpstr>
      <vt:lpstr>Snímek 3</vt:lpstr>
      <vt:lpstr>Snímek 4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2015-05-19T14:52:23Z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