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01" r:id="rId2"/>
    <p:sldMasterId id="2147483917" r:id="rId3"/>
  </p:sldMasterIdLst>
  <p:notesMasterIdLst>
    <p:notesMasterId r:id="rId16"/>
  </p:notesMasterIdLst>
  <p:handoutMasterIdLst>
    <p:handoutMasterId r:id="rId17"/>
  </p:handoutMasterIdLst>
  <p:sldIdLst>
    <p:sldId id="272" r:id="rId4"/>
    <p:sldId id="289" r:id="rId5"/>
    <p:sldId id="290" r:id="rId6"/>
    <p:sldId id="293" r:id="rId7"/>
    <p:sldId id="292" r:id="rId8"/>
    <p:sldId id="291" r:id="rId9"/>
    <p:sldId id="275" r:id="rId10"/>
    <p:sldId id="276" r:id="rId11"/>
    <p:sldId id="277" r:id="rId12"/>
    <p:sldId id="278" r:id="rId13"/>
    <p:sldId id="287" r:id="rId14"/>
    <p:sldId id="28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882" autoAdjust="0"/>
    <p:restoredTop sz="94660"/>
  </p:normalViewPr>
  <p:slideViewPr>
    <p:cSldViewPr snapToGrid="0">
      <p:cViewPr>
        <p:scale>
          <a:sx n="70" d="100"/>
          <a:sy n="70" d="100"/>
        </p:scale>
        <p:origin x="702" y="162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2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29. 1. 2015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29. 1. 2015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8951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1904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834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0665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954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7313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8095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9274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548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2534535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2641254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1863811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068014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5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528865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0301613"/>
      </p:ext>
    </p:extLst>
  </p:cSld>
  <p:clrMapOvr>
    <a:masterClrMapping/>
  </p:clrMapOvr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1F316-4C98-4780-98EE-DD3B8E0CF162}" type="datetimeFigureOut">
              <a:rPr lang="cs-CZ" smtClean="0"/>
              <a:t>29. 1. 2015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EC67A-AEE2-4129-B5E5-8581A5C6720B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2721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7402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491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4372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7877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8839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4528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8955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0874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4163596"/>
      </p:ext>
    </p:extLst>
  </p:cSld>
  <p:clrMapOvr>
    <a:masterClrMapping/>
  </p:clrMapOvr>
  <p:hf hd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5434353"/>
      </p:ext>
    </p:extLst>
  </p:cSld>
  <p:clrMapOvr>
    <a:masterClrMapping/>
  </p:clrMapOvr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gif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image" Target="../media/image2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944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2" r:id="rId1"/>
    <p:sldLayoutId id="2147483903" r:id="rId2"/>
    <p:sldLayoutId id="2147483904" r:id="rId3"/>
    <p:sldLayoutId id="2147483905" r:id="rId4"/>
    <p:sldLayoutId id="2147483906" r:id="rId5"/>
    <p:sldLayoutId id="2147483907" r:id="rId6"/>
    <p:sldLayoutId id="2147483908" r:id="rId7"/>
    <p:sldLayoutId id="2147483909" r:id="rId8"/>
    <p:sldLayoutId id="2147483910" r:id="rId9"/>
    <p:sldLayoutId id="2147483911" r:id="rId10"/>
    <p:sldLayoutId id="2147483912" r:id="rId11"/>
    <p:sldLayoutId id="2147483913" r:id="rId12"/>
    <p:sldLayoutId id="2147483914" r:id="rId13"/>
    <p:sldLayoutId id="2147483915" r:id="rId14"/>
    <p:sldLayoutId id="2147483916" r:id="rId15"/>
    <p:sldLayoutId id="2147483649" r:id="rId16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3840">
          <p15:clr>
            <a:srgbClr val="F26B43"/>
          </p15:clr>
        </p15:guide>
        <p15:guide id="2" orient="horz" pos="2160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14058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8" r:id="rId1"/>
    <p:sldLayoutId id="2147483919" r:id="rId2"/>
    <p:sldLayoutId id="2147483920" r:id="rId3"/>
    <p:sldLayoutId id="2147483921" r:id="rId4"/>
    <p:sldLayoutId id="2147483922" r:id="rId5"/>
    <p:sldLayoutId id="2147483923" r:id="rId6"/>
    <p:sldLayoutId id="2147483924" r:id="rId7"/>
    <p:sldLayoutId id="2147483925" r:id="rId8"/>
    <p:sldLayoutId id="2147483926" r:id="rId9"/>
    <p:sldLayoutId id="2147483927" r:id="rId10"/>
    <p:sldLayoutId id="214748392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01006" y="549977"/>
            <a:ext cx="7766936" cy="164630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dirty="0" smtClean="0"/>
              <a:t>Myslivci </a:t>
            </a:r>
            <a:r>
              <a:rPr lang="cs-CZ" sz="2800" dirty="0" smtClean="0"/>
              <a:t>II. </a:t>
            </a:r>
            <a:r>
              <a:rPr lang="cs-CZ" sz="2800" dirty="0" smtClean="0"/>
              <a:t>– Správné chování v lese</a:t>
            </a:r>
            <a:endParaRPr lang="cs-CZ" sz="28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dirty="0" smtClean="0"/>
              <a:t>Jana Adámková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5089248" y="309090"/>
            <a:ext cx="4752304" cy="4868215"/>
          </a:xfrm>
          <a:prstGeom prst="roundRect">
            <a:avLst/>
          </a:prstGeom>
          <a:noFill/>
          <a:ln w="76200"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19259" y="309090"/>
            <a:ext cx="4752304" cy="4868215"/>
          </a:xfrm>
          <a:prstGeom prst="round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009" t="51643" r="258" b="32206"/>
          <a:stretch/>
        </p:blipFill>
        <p:spPr>
          <a:xfrm rot="16200000">
            <a:off x="10472024" y="1503582"/>
            <a:ext cx="1581047" cy="11075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5" t="84882" r="64820" b="-93"/>
          <a:stretch/>
        </p:blipFill>
        <p:spPr>
          <a:xfrm rot="16200000">
            <a:off x="10130824" y="3661132"/>
            <a:ext cx="1714129" cy="104318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090" r="65079" b="66573"/>
          <a:stretch/>
        </p:blipFill>
        <p:spPr>
          <a:xfrm rot="5400000">
            <a:off x="10399044" y="3587643"/>
            <a:ext cx="1739886" cy="112046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956" t="34930" r="32250" b="49295"/>
          <a:stretch/>
        </p:blipFill>
        <p:spPr>
          <a:xfrm rot="16200000">
            <a:off x="10205942" y="1628645"/>
            <a:ext cx="1584101" cy="108182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14" r="31992" b="84038"/>
          <a:stretch/>
        </p:blipFill>
        <p:spPr>
          <a:xfrm rot="16200000">
            <a:off x="10314346" y="3635374"/>
            <a:ext cx="1584102" cy="109470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31" t="67606" r="31536" b="16807"/>
          <a:stretch/>
        </p:blipFill>
        <p:spPr>
          <a:xfrm rot="5400000">
            <a:off x="10472023" y="1522900"/>
            <a:ext cx="1581047" cy="1068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027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Spoj správné dvojice</a:t>
            </a:r>
            <a:endParaRPr lang="cs-CZ" sz="32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956" t="34930" r="32250" b="49295"/>
          <a:stretch/>
        </p:blipFill>
        <p:spPr>
          <a:xfrm rot="16200000">
            <a:off x="9667742" y="1736757"/>
            <a:ext cx="1584101" cy="108182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3" t="17090" r="65079" b="66573"/>
          <a:stretch/>
        </p:blipFill>
        <p:spPr>
          <a:xfrm rot="5400000">
            <a:off x="3824615" y="2664135"/>
            <a:ext cx="1548433" cy="112046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009" t="51643" r="258" b="32206"/>
          <a:stretch/>
        </p:blipFill>
        <p:spPr>
          <a:xfrm rot="16200000">
            <a:off x="1218589" y="1801772"/>
            <a:ext cx="1581047" cy="11075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5" t="84882" r="65405" b="-93"/>
          <a:stretch/>
        </p:blipFill>
        <p:spPr>
          <a:xfrm rot="16200000">
            <a:off x="1166614" y="4203790"/>
            <a:ext cx="1684995" cy="104318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14" r="31992" b="84038"/>
          <a:stretch/>
        </p:blipFill>
        <p:spPr>
          <a:xfrm rot="16200000">
            <a:off x="6658418" y="2647431"/>
            <a:ext cx="1584102" cy="109470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31" t="67606" r="31536" b="16807"/>
          <a:stretch/>
        </p:blipFill>
        <p:spPr>
          <a:xfrm rot="5400000">
            <a:off x="9826580" y="4242884"/>
            <a:ext cx="1581047" cy="1068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97723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251" t="33873" r="27903" b="51511"/>
          <a:stretch/>
        </p:blipFill>
        <p:spPr>
          <a:xfrm>
            <a:off x="1687285" y="2692392"/>
            <a:ext cx="1957799" cy="18892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93" t="49032" r="50302" b="33541"/>
          <a:stretch/>
        </p:blipFill>
        <p:spPr>
          <a:xfrm>
            <a:off x="4093545" y="426895"/>
            <a:ext cx="1908219" cy="226549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93" t="34168" r="50302" b="50820"/>
          <a:stretch/>
        </p:blipFill>
        <p:spPr>
          <a:xfrm>
            <a:off x="1687285" y="426895"/>
            <a:ext cx="1908219" cy="195153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93" t="66977" r="50302" b="17559"/>
          <a:stretch/>
        </p:blipFill>
        <p:spPr>
          <a:xfrm>
            <a:off x="7199290" y="426895"/>
            <a:ext cx="1908219" cy="201022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95" t="48312" r="28975" b="34170"/>
          <a:stretch/>
        </p:blipFill>
        <p:spPr>
          <a:xfrm>
            <a:off x="6181095" y="705983"/>
            <a:ext cx="1957798" cy="227737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249" t="66671" r="30555" b="17756"/>
          <a:stretch/>
        </p:blipFill>
        <p:spPr>
          <a:xfrm>
            <a:off x="9769489" y="3432325"/>
            <a:ext cx="2001802" cy="2024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198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01566" y="2632488"/>
            <a:ext cx="390741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Někdo tady strašně křičí,</a:t>
            </a:r>
          </a:p>
          <a:p>
            <a:r>
              <a:rPr lang="cs-CZ" sz="2800" b="1" dirty="0">
                <a:solidFill>
                  <a:srgbClr val="00B0F0"/>
                </a:solidFill>
              </a:rPr>
              <a:t>k</a:t>
            </a:r>
            <a:r>
              <a:rPr lang="cs-CZ" sz="2800" b="1" dirty="0" smtClean="0">
                <a:solidFill>
                  <a:srgbClr val="00B0F0"/>
                </a:solidFill>
              </a:rPr>
              <a:t>lid zvířátkům v lese ničí.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189376" y="4082986"/>
            <a:ext cx="36984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Proč je sova vyplašená?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95523" y="1209398"/>
            <a:ext cx="388850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Sovička se chystá spát,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O myškách si nechá zdát.</a:t>
            </a: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99" t="34826" r="27721" b="18009"/>
          <a:stretch/>
        </p:blipFill>
        <p:spPr>
          <a:xfrm>
            <a:off x="6768154" y="759333"/>
            <a:ext cx="2497539" cy="3746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5297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Pracovní list</a:t>
            </a:r>
            <a:endParaRPr lang="cs-CZ" sz="32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956" t="34930" r="32250" b="49295"/>
          <a:stretch/>
        </p:blipFill>
        <p:spPr>
          <a:xfrm rot="16200000">
            <a:off x="4545722" y="2517307"/>
            <a:ext cx="1584101" cy="108182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3" t="17090" r="65079" b="66573"/>
          <a:stretch/>
        </p:blipFill>
        <p:spPr>
          <a:xfrm rot="5400000">
            <a:off x="2504595" y="2391653"/>
            <a:ext cx="1548433" cy="112046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009" t="51643" r="258" b="32206"/>
          <a:stretch/>
        </p:blipFill>
        <p:spPr>
          <a:xfrm rot="16200000">
            <a:off x="431701" y="2486594"/>
            <a:ext cx="1581047" cy="11075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5" t="84882" r="65405" b="-93"/>
          <a:stretch/>
        </p:blipFill>
        <p:spPr>
          <a:xfrm rot="16200000">
            <a:off x="6388206" y="2570767"/>
            <a:ext cx="1684995" cy="1043187"/>
          </a:xfrm>
          <a:prstGeom prst="rect">
            <a:avLst/>
          </a:prstGeom>
        </p:spPr>
      </p:pic>
      <p:cxnSp>
        <p:nvCxnSpPr>
          <p:cNvPr id="10" name="Přímá spojnice 9"/>
          <p:cNvCxnSpPr/>
          <p:nvPr/>
        </p:nvCxnSpPr>
        <p:spPr>
          <a:xfrm flipV="1">
            <a:off x="0" y="1690688"/>
            <a:ext cx="12192000" cy="1252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0" y="4087853"/>
            <a:ext cx="12192000" cy="1252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348117" y="1753305"/>
            <a:ext cx="25758" cy="23971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0290609" y="1688971"/>
            <a:ext cx="25758" cy="23971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8114008" y="1753303"/>
            <a:ext cx="25758" cy="23971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332242" y="1753304"/>
            <a:ext cx="25758" cy="23971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223750" y="1798197"/>
            <a:ext cx="25758" cy="23971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14" r="31992" b="84038"/>
          <a:stretch/>
        </p:blipFill>
        <p:spPr>
          <a:xfrm rot="16200000">
            <a:off x="8285531" y="2278443"/>
            <a:ext cx="1584102" cy="109470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31" t="67606" r="31536" b="16807"/>
          <a:stretch/>
        </p:blipFill>
        <p:spPr>
          <a:xfrm rot="5400000">
            <a:off x="10628055" y="2321359"/>
            <a:ext cx="1581047" cy="1068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748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Fotografie  a obrázky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čtyři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pracovní listy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úkolem. </a:t>
            </a: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Součástí prezentace je pracovní list k vystřihnutí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kartiček.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dokáže samostatně splnit jednoduchý úkol –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dokáže vyhodnotit správné chování v lese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1040" y="1723410"/>
            <a:ext cx="9509760" cy="352481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2. snímek – </a:t>
            </a:r>
            <a:r>
              <a:rPr lang="cs-CZ" dirty="0" smtClean="0"/>
              <a:t>děti přesouvají správné a nesprávné obrázky do příslušného rámečku ( co patří a nepatří do lesa), zároveň děti pracují s magnetickými tabulkami, na tabulku si nakreslí 2 pole – zelené, červené a doplňují obrázky (využití </a:t>
            </a:r>
            <a:r>
              <a:rPr lang="cs-CZ" dirty="0" err="1" smtClean="0"/>
              <a:t>KUMUČe</a:t>
            </a:r>
            <a:r>
              <a:rPr lang="cs-CZ" dirty="0" smtClean="0"/>
              <a:t>)</a:t>
            </a:r>
            <a:endParaRPr lang="cs-CZ" dirty="0"/>
          </a:p>
          <a:p>
            <a:r>
              <a:rPr lang="cs-CZ" dirty="0" smtClean="0"/>
              <a:t>3. snímek </a:t>
            </a:r>
            <a:r>
              <a:rPr lang="cs-CZ" dirty="0" smtClean="0"/>
              <a:t>– děti spojují logické dvojice pomocí lišty pera, zároveň pracují s magnetickými tabulkami, spojují fixem obrázky připevněné magnety na magnetické tabulky (využití </a:t>
            </a:r>
            <a:r>
              <a:rPr lang="cs-CZ" dirty="0" err="1" smtClean="0"/>
              <a:t>KUMUČe</a:t>
            </a:r>
            <a:r>
              <a:rPr lang="cs-CZ" dirty="0" smtClean="0"/>
              <a:t>)</a:t>
            </a:r>
            <a:endParaRPr lang="cs-CZ" dirty="0" smtClean="0"/>
          </a:p>
          <a:p>
            <a:r>
              <a:rPr lang="cs-CZ" dirty="0"/>
              <a:t>4. snímek </a:t>
            </a:r>
            <a:r>
              <a:rPr lang="cs-CZ" dirty="0" smtClean="0"/>
              <a:t>– děti skládají obrázek</a:t>
            </a:r>
            <a:endParaRPr lang="cs-CZ" dirty="0" smtClean="0"/>
          </a:p>
          <a:p>
            <a:r>
              <a:rPr lang="cs-CZ" dirty="0"/>
              <a:t>5</a:t>
            </a:r>
            <a:r>
              <a:rPr lang="cs-CZ" dirty="0" smtClean="0"/>
              <a:t>. snímek – </a:t>
            </a:r>
            <a:r>
              <a:rPr lang="cs-CZ" dirty="0" smtClean="0"/>
              <a:t>po složení obrázku s dětmi paní učitelka přečte říkanku, možná další práce s textem</a:t>
            </a:r>
          </a:p>
          <a:p>
            <a:r>
              <a:rPr lang="cs-CZ" dirty="0" smtClean="0"/>
              <a:t>6. snímek – pracovní list pro použití ke snímku 2. a 3.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val="1706039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72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1">
  <a:themeElements>
    <a:clrScheme name="Zeleno-žlutá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otiv1" id="{9DBD879A-8741-43EC-9F76-BF0F18D03E8C}" vid="{63E7686E-2D23-4766-9058-08A79840CB56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401</Words>
  <Application>Microsoft Office PowerPoint</Application>
  <PresentationFormat>Širokoúhlá obrazovka</PresentationFormat>
  <Paragraphs>66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9" baseType="lpstr">
      <vt:lpstr>Arial</vt:lpstr>
      <vt:lpstr>Calibri</vt:lpstr>
      <vt:lpstr>Calibri Light</vt:lpstr>
      <vt:lpstr>Century Gothic</vt:lpstr>
      <vt:lpstr>Times New Roman</vt:lpstr>
      <vt:lpstr>Motiv1</vt:lpstr>
      <vt:lpstr>Motiv Office</vt:lpstr>
      <vt:lpstr>Myslivci II. – Správné chování v lese</vt:lpstr>
      <vt:lpstr>Prezentace aplikace PowerPoint</vt:lpstr>
      <vt:lpstr>Spoj správné dvojice</vt:lpstr>
      <vt:lpstr>Prezentace aplikace PowerPoint</vt:lpstr>
      <vt:lpstr>Prezentace aplikace PowerPoint</vt:lpstr>
      <vt:lpstr>Pracovní list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2015-01-29T10:44:55Z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