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01" r:id="rId2"/>
    <p:sldMasterId id="2147483917" r:id="rId3"/>
  </p:sldMasterIdLst>
  <p:notesMasterIdLst>
    <p:notesMasterId r:id="rId14"/>
  </p:notesMasterIdLst>
  <p:handoutMasterIdLst>
    <p:handoutMasterId r:id="rId15"/>
  </p:handoutMasterIdLst>
  <p:sldIdLst>
    <p:sldId id="272" r:id="rId4"/>
    <p:sldId id="290" r:id="rId5"/>
    <p:sldId id="291" r:id="rId6"/>
    <p:sldId id="292" r:id="rId7"/>
    <p:sldId id="275" r:id="rId8"/>
    <p:sldId id="276" r:id="rId9"/>
    <p:sldId id="277" r:id="rId10"/>
    <p:sldId id="278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82" autoAdjust="0"/>
    <p:restoredTop sz="94660"/>
  </p:normalViewPr>
  <p:slideViewPr>
    <p:cSldViewPr snapToGrid="0">
      <p:cViewPr varScale="1">
        <p:scale>
          <a:sx n="74" d="100"/>
          <a:sy n="74" d="100"/>
        </p:scale>
        <p:origin x="540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2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29. 1. 2015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29. 1. 2015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951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1904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834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066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954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7313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095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274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548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2534535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2641254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1863811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28865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301613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A9697-442D-4E88-99DC-1522581BCB05}" type="datetimeFigureOut">
              <a:rPr lang="cs-CZ" smtClean="0"/>
              <a:t>29. 1. 2015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1FC67-536E-4611-ABFE-0EAF53E19E01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851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7911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737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703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8520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9147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217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8805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717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0076593"/>
      </p:ext>
    </p:extLst>
  </p:cSld>
  <p:clrMapOvr>
    <a:masterClrMapping/>
  </p:clrMapOvr>
  <p:hf hd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637895"/>
      </p:ext>
    </p:extLst>
  </p:cSld>
  <p:clrMapOvr>
    <a:masterClrMapping/>
  </p:clrMapOvr>
  <p:hf hd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3928782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944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  <p:sldLayoutId id="2147483913" r:id="rId12"/>
    <p:sldLayoutId id="2147483915" r:id="rId13"/>
    <p:sldLayoutId id="2147483916" r:id="rId14"/>
    <p:sldLayoutId id="2147483649" r:id="rId1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9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8" r:id="rId1"/>
    <p:sldLayoutId id="2147483919" r:id="rId2"/>
    <p:sldLayoutId id="2147483920" r:id="rId3"/>
    <p:sldLayoutId id="2147483921" r:id="rId4"/>
    <p:sldLayoutId id="2147483922" r:id="rId5"/>
    <p:sldLayoutId id="2147483923" r:id="rId6"/>
    <p:sldLayoutId id="2147483924" r:id="rId7"/>
    <p:sldLayoutId id="2147483925" r:id="rId8"/>
    <p:sldLayoutId id="2147483926" r:id="rId9"/>
    <p:sldLayoutId id="2147483927" r:id="rId10"/>
    <p:sldLayoutId id="2147483928" r:id="rId11"/>
    <p:sldLayoutId id="214748392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Myslivci </a:t>
            </a:r>
            <a:r>
              <a:rPr lang="cs-CZ" sz="2800" dirty="0" smtClean="0"/>
              <a:t>IV. </a:t>
            </a:r>
            <a:r>
              <a:rPr lang="cs-CZ" sz="2800" dirty="0" smtClean="0"/>
              <a:t>– </a:t>
            </a:r>
            <a:r>
              <a:rPr lang="cs-CZ" sz="2800" dirty="0" smtClean="0"/>
              <a:t>Co potřebuje myslivec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Jana Adámková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3"/>
          </p:nvPr>
        </p:nvSpPr>
        <p:spPr>
          <a:xfrm>
            <a:off x="-871888" y="185666"/>
            <a:ext cx="5472608" cy="384043"/>
          </a:xfrm>
        </p:spPr>
        <p:txBody>
          <a:bodyPr>
            <a:noAutofit/>
          </a:bodyPr>
          <a:lstStyle/>
          <a:p>
            <a:r>
              <a:rPr lang="cs-CZ" sz="3200" dirty="0" smtClean="0"/>
              <a:t>Poznej myslivce</a:t>
            </a:r>
            <a:endParaRPr lang="cs-CZ" sz="32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4294967295"/>
          </p:nvPr>
        </p:nvSpPr>
        <p:spPr>
          <a:xfrm>
            <a:off x="0" y="6391275"/>
            <a:ext cx="7159625" cy="238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291" y="2894166"/>
            <a:ext cx="2658251" cy="251647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70"/>
          <a:stretch/>
        </p:blipFill>
        <p:spPr>
          <a:xfrm>
            <a:off x="3219997" y="569709"/>
            <a:ext cx="2761445" cy="25445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55" t="1225" r="24391" b="2391"/>
          <a:stretch/>
        </p:blipFill>
        <p:spPr>
          <a:xfrm>
            <a:off x="9773617" y="3364444"/>
            <a:ext cx="1318688" cy="25212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" t="-376" r="64559" b="83850"/>
          <a:stretch/>
        </p:blipFill>
        <p:spPr>
          <a:xfrm rot="5989588">
            <a:off x="6910423" y="1631460"/>
            <a:ext cx="2664592" cy="173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939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3"/>
          </p:nvPr>
        </p:nvSpPr>
        <p:spPr>
          <a:xfrm>
            <a:off x="-611290" y="197563"/>
            <a:ext cx="5472608" cy="384043"/>
          </a:xfrm>
        </p:spPr>
        <p:txBody>
          <a:bodyPr>
            <a:noAutofit/>
          </a:bodyPr>
          <a:lstStyle/>
          <a:p>
            <a:r>
              <a:rPr lang="cs-CZ" sz="3200" dirty="0" smtClean="0"/>
              <a:t>Co myslivec potřebuje….</a:t>
            </a:r>
            <a:endParaRPr lang="cs-CZ" sz="32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4294967295"/>
          </p:nvPr>
        </p:nvSpPr>
        <p:spPr>
          <a:xfrm>
            <a:off x="0" y="6391275"/>
            <a:ext cx="7159625" cy="238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" t="-376" r="64559" b="83850"/>
          <a:stretch/>
        </p:blipFill>
        <p:spPr>
          <a:xfrm rot="5989588">
            <a:off x="3932484" y="1417959"/>
            <a:ext cx="3560094" cy="232065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58" t="752" r="33543" b="83474"/>
          <a:stretch/>
        </p:blipFill>
        <p:spPr>
          <a:xfrm rot="16200000">
            <a:off x="872391" y="1325662"/>
            <a:ext cx="1397663" cy="110758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93" t="825" r="33283" b="84151"/>
          <a:stretch/>
        </p:blipFill>
        <p:spPr>
          <a:xfrm rot="16200000">
            <a:off x="7581906" y="484400"/>
            <a:ext cx="2057389" cy="17491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990" t="50704" r="31991" b="33709"/>
          <a:stretch/>
        </p:blipFill>
        <p:spPr>
          <a:xfrm>
            <a:off x="9672099" y="4110870"/>
            <a:ext cx="1862006" cy="12878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92" t="83631" r="66040" b="220"/>
          <a:stretch/>
        </p:blipFill>
        <p:spPr>
          <a:xfrm>
            <a:off x="7289424" y="3003287"/>
            <a:ext cx="1468192" cy="110758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81" t="375" r="66110" b="83099"/>
          <a:stretch/>
        </p:blipFill>
        <p:spPr>
          <a:xfrm rot="5400000">
            <a:off x="721864" y="4340300"/>
            <a:ext cx="1340638" cy="113333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14" t="33802" r="65335" b="50611"/>
          <a:stretch/>
        </p:blipFill>
        <p:spPr>
          <a:xfrm rot="16586437">
            <a:off x="2345405" y="2820429"/>
            <a:ext cx="1442432" cy="1068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7936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58" t="752" r="33543" b="83474"/>
          <a:stretch/>
        </p:blipFill>
        <p:spPr>
          <a:xfrm rot="16200000">
            <a:off x="1964016" y="2271938"/>
            <a:ext cx="1397663" cy="110758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" t="-376" r="64559" b="83850"/>
          <a:stretch/>
        </p:blipFill>
        <p:spPr>
          <a:xfrm rot="5989588">
            <a:off x="4315953" y="1946869"/>
            <a:ext cx="3560094" cy="23206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81" t="375" r="66110" b="83099"/>
          <a:stretch/>
        </p:blipFill>
        <p:spPr>
          <a:xfrm rot="5400000">
            <a:off x="8506950" y="2377102"/>
            <a:ext cx="1340638" cy="1133338"/>
          </a:xfrm>
          <a:prstGeom prst="rect">
            <a:avLst/>
          </a:prstGeom>
        </p:spPr>
      </p:pic>
      <p:sp>
        <p:nvSpPr>
          <p:cNvPr id="10" name="Zaoblený obdélník 9"/>
          <p:cNvSpPr/>
          <p:nvPr/>
        </p:nvSpPr>
        <p:spPr>
          <a:xfrm>
            <a:off x="358541" y="310719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/>
              <a:t>P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358541" y="727657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/>
              <a:t>M</a:t>
            </a:r>
            <a:endParaRPr lang="cs-CZ" sz="66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58541" y="189014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smtClean="0"/>
              <a:t>B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663120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ři pracovní listy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 – dokáže poznat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myslivce a co potřebuje ke své práci.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172341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snímek – děti poznávají </a:t>
            </a:r>
            <a:r>
              <a:rPr lang="cs-CZ" dirty="0" smtClean="0"/>
              <a:t>myslivce mezi ostatními profesemi</a:t>
            </a:r>
            <a:endParaRPr lang="cs-CZ" dirty="0" smtClean="0"/>
          </a:p>
          <a:p>
            <a:r>
              <a:rPr lang="cs-CZ" dirty="0" smtClean="0"/>
              <a:t>3. snímek – děti </a:t>
            </a:r>
            <a:r>
              <a:rPr lang="cs-CZ" dirty="0" smtClean="0"/>
              <a:t>určují</a:t>
            </a:r>
            <a:r>
              <a:rPr lang="cs-CZ" dirty="0" smtClean="0"/>
              <a:t> </a:t>
            </a:r>
            <a:r>
              <a:rPr lang="cs-CZ" dirty="0" smtClean="0"/>
              <a:t>pomocí lišty </a:t>
            </a:r>
            <a:r>
              <a:rPr lang="cs-CZ" dirty="0" smtClean="0"/>
              <a:t>pera, co myslivec potřebuje ke své práci, využití </a:t>
            </a:r>
            <a:r>
              <a:rPr lang="cs-CZ" dirty="0" err="1" smtClean="0"/>
              <a:t>KUMUČe</a:t>
            </a:r>
            <a:r>
              <a:rPr lang="cs-CZ" dirty="0" smtClean="0"/>
              <a:t> – děti vytleskávají obrázky na snímku, určují počet slabik a na magnetickou tabulku dávají magnetky v počtu slabik</a:t>
            </a:r>
            <a:endParaRPr lang="cs-CZ" dirty="0" smtClean="0"/>
          </a:p>
          <a:p>
            <a:r>
              <a:rPr lang="cs-CZ" dirty="0" smtClean="0"/>
              <a:t>4. </a:t>
            </a:r>
            <a:r>
              <a:rPr lang="cs-CZ" dirty="0" smtClean="0"/>
              <a:t>snímek </a:t>
            </a:r>
            <a:r>
              <a:rPr lang="cs-CZ" dirty="0" smtClean="0"/>
              <a:t>– děti přiřadí správnou hlásku na začátku slova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">
  <a:themeElements>
    <a:clrScheme name="Zeleno-žlutá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tiv1" id="{9DBD879A-8741-43EC-9F76-BF0F18D03E8C}" vid="{63E7686E-2D23-4766-9058-08A79840CB56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292</Words>
  <Application>Microsoft Office PowerPoint</Application>
  <PresentationFormat>Širokoúhlá obrazovka</PresentationFormat>
  <Paragraphs>57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Arial</vt:lpstr>
      <vt:lpstr>Calibri</vt:lpstr>
      <vt:lpstr>Calibri Light</vt:lpstr>
      <vt:lpstr>Century Gothic</vt:lpstr>
      <vt:lpstr>Times New Roman</vt:lpstr>
      <vt:lpstr>Motiv1</vt:lpstr>
      <vt:lpstr>Motiv Office</vt:lpstr>
      <vt:lpstr>Myslivci IV. – Co potřebuje myslivec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2015-01-29T12:33:34Z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