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123" r:id="rId2"/>
    <p:sldMasterId id="2147484141" r:id="rId3"/>
  </p:sldMasterIdLst>
  <p:notesMasterIdLst>
    <p:notesMasterId r:id="rId17"/>
  </p:notesMasterIdLst>
  <p:handoutMasterIdLst>
    <p:handoutMasterId r:id="rId18"/>
  </p:handoutMasterIdLst>
  <p:sldIdLst>
    <p:sldId id="272" r:id="rId4"/>
    <p:sldId id="289" r:id="rId5"/>
    <p:sldId id="290" r:id="rId6"/>
    <p:sldId id="291" r:id="rId7"/>
    <p:sldId id="295" r:id="rId8"/>
    <p:sldId id="292" r:id="rId9"/>
    <p:sldId id="293" r:id="rId10"/>
    <p:sldId id="275" r:id="rId11"/>
    <p:sldId id="276" r:id="rId12"/>
    <p:sldId id="277" r:id="rId13"/>
    <p:sldId id="278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94660"/>
  </p:normalViewPr>
  <p:slideViewPr>
    <p:cSldViewPr snapToGrid="0">
      <p:cViewPr varScale="1">
        <p:scale>
          <a:sx n="74" d="100"/>
          <a:sy n="74" d="100"/>
        </p:scale>
        <p:origin x="462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2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19. 5. 2015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19. 5. 2015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737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842013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00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861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059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8539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874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5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640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604099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89197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81567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262211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25082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11727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27387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95582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452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7074148"/>
      </p:ext>
    </p:extLst>
  </p:cSld>
  <p:clrMapOvr>
    <a:masterClrMapping/>
  </p:clrMapOvr>
  <p:hf hd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92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833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4465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4477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436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0932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122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72569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688501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gif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726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4" r:id="rId1"/>
    <p:sldLayoutId id="2147484125" r:id="rId2"/>
    <p:sldLayoutId id="2147484126" r:id="rId3"/>
    <p:sldLayoutId id="2147484127" r:id="rId4"/>
    <p:sldLayoutId id="2147484128" r:id="rId5"/>
    <p:sldLayoutId id="2147484129" r:id="rId6"/>
    <p:sldLayoutId id="2147484130" r:id="rId7"/>
    <p:sldLayoutId id="2147484131" r:id="rId8"/>
    <p:sldLayoutId id="2147484132" r:id="rId9"/>
    <p:sldLayoutId id="2147484133" r:id="rId10"/>
    <p:sldLayoutId id="2147484134" r:id="rId11"/>
    <p:sldLayoutId id="2147484135" r:id="rId12"/>
    <p:sldLayoutId id="2147484136" r:id="rId13"/>
    <p:sldLayoutId id="2147484137" r:id="rId14"/>
    <p:sldLayoutId id="2147484138" r:id="rId15"/>
    <p:sldLayoutId id="2147484139" r:id="rId16"/>
    <p:sldLayoutId id="2147484140" r:id="rId17"/>
    <p:sldLayoutId id="2147483649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369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2" r:id="rId1"/>
    <p:sldLayoutId id="2147484143" r:id="rId2"/>
    <p:sldLayoutId id="2147484144" r:id="rId3"/>
    <p:sldLayoutId id="2147484145" r:id="rId4"/>
    <p:sldLayoutId id="2147484146" r:id="rId5"/>
    <p:sldLayoutId id="2147484147" r:id="rId6"/>
    <p:sldLayoutId id="2147484148" r:id="rId7"/>
    <p:sldLayoutId id="2147484149" r:id="rId8"/>
    <p:sldLayoutId id="2147484150" r:id="rId9"/>
    <p:sldLayoutId id="2147484151" r:id="rId10"/>
    <p:sldLayoutId id="2147484152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9185" y="614368"/>
            <a:ext cx="8718757" cy="133034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Tunel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Vladimíra Svobodová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 rot="16200000">
            <a:off x="4412091" y="1262128"/>
            <a:ext cx="2086374" cy="2833353"/>
          </a:xfrm>
          <a:prstGeom prst="flowChartDelay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055" t="3944" r="2852" b="82347"/>
          <a:stretch/>
        </p:blipFill>
        <p:spPr>
          <a:xfrm>
            <a:off x="1374819" y="619629"/>
            <a:ext cx="2163652" cy="20319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5455" b="39394" l="79233" r="97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7831" t="25540" r="2524" b="60939"/>
          <a:stretch/>
        </p:blipFill>
        <p:spPr>
          <a:xfrm>
            <a:off x="1184855" y="3721991"/>
            <a:ext cx="1853485" cy="17559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6485" b="61394" l="77648" r="986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089" t="46010" r="1490" b="38403"/>
          <a:stretch/>
        </p:blipFill>
        <p:spPr>
          <a:xfrm>
            <a:off x="8985965" y="3384570"/>
            <a:ext cx="1992469" cy="209335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9758" b="82667" l="79233" r="982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418" t="69109" r="1489" b="16619"/>
          <a:stretch/>
        </p:blipFill>
        <p:spPr>
          <a:xfrm>
            <a:off x="7372085" y="759556"/>
            <a:ext cx="2112135" cy="2065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019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055" t="3944" r="2852" b="82347"/>
          <a:stretch/>
        </p:blipFill>
        <p:spPr>
          <a:xfrm>
            <a:off x="2211945" y="1443876"/>
            <a:ext cx="2987997" cy="28061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9758" b="82667" l="79233" r="982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418" t="69109" r="1489" b="16619"/>
          <a:stretch/>
        </p:blipFill>
        <p:spPr>
          <a:xfrm>
            <a:off x="5687097" y="1121904"/>
            <a:ext cx="3528604" cy="3450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39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177 -0.00371 L -0.13177 -0.00371 C -0.1599 -0.00811 -0.12865 -0.00371 -0.17722 -0.00764 C -0.18217 -0.00787 -0.18711 -0.00903 -0.19206 -0.00949 C -0.20013 -0.01019 -0.20821 -0.01065 -0.21628 -0.01135 L -0.23646 -0.0132 C -0.25235 -0.01736 -0.24922 -0.0169 -0.27552 -0.0169 L -0.4 -0.01505 C -0.40352 -0.01459 -0.40704 -0.01366 -0.41055 -0.0132 C -0.42474 -0.01158 -0.4319 -0.01181 -0.44545 -0.00949 C -0.44792 -0.00903 -0.45026 -0.00787 -0.45274 -0.00764 C -0.45951 -0.00672 -0.47292 -0.00579 -0.47292 -0.00579 " pathEditMode="relative" ptsTypes="AAAAAAAAAA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0.02268 L 2.29167E-6 0.02314 C 0.02825 0.00578 0.00872 0.01551 0.02903 0.00764 C 0.03203 0.00671 0.0345 0.00393 0.0375 0.00393 C 0.07929 0.00046 0.16302 -0.00348 0.16302 -0.00301 L 0.1944 -0.00695 C 0.2026 -0.00787 0.21107 -0.01065 0.2194 -0.01065 L 0.44531 -0.01459 C 0.55534 -0.02871 0.48294 -0.02199 0.66276 -0.01806 C 0.72617 -0.02153 0.72552 0.01504 0.72552 -0.025 " pathEditMode="relative" rAng="0" ptsTypes="AAAAAAAA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276" y="-2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5455" b="39394" l="79233" r="97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7831" t="25540" r="2524" b="60939"/>
          <a:stretch/>
        </p:blipFill>
        <p:spPr>
          <a:xfrm>
            <a:off x="2832279" y="1680605"/>
            <a:ext cx="2990045" cy="28326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6485" b="61394" l="77648" r="986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089" t="46010" r="1490" b="38403"/>
          <a:stretch/>
        </p:blipFill>
        <p:spPr>
          <a:xfrm>
            <a:off x="6602569" y="1680605"/>
            <a:ext cx="2696158" cy="2832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05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7.40741E-7 L 2.91667E-6 -7.40741E-7 C 0.00156 0.01389 0.00208 0.02801 0.00468 0.04167 C 0.0052 0.04445 0.00585 0.04699 0.00625 0.05 C 0.0069 0.05533 0.00703 0.06111 0.00781 0.06667 C 0.00937 0.07917 0.00911 0.0713 0.0125 0.08333 C 0.01419 0.08958 0.01471 0.09908 0.01562 0.10556 C 0.01601 0.10833 0.01666 0.11088 0.01718 0.11389 C 0.0177 0.11736 0.01822 0.1213 0.01875 0.125 C 0.01927 0.13611 0.01953 0.14722 0.02031 0.15833 C 0.02109 0.16945 0.02278 0.18033 0.02343 0.19167 C 0.02395 0.20185 0.02421 0.21204 0.025 0.22222 C 0.02552 0.23033 0.02682 0.23403 0.02812 0.24167 C 0.02864 0.24514 0.02903 0.24908 0.02968 0.25278 C 0.03007 0.25556 0.03085 0.2581 0.03125 0.26111 C 0.03489 0.29028 0.03072 0.26713 0.03437 0.28611 C 0.03489 0.32593 0.03528 0.36574 0.03593 0.40556 C 0.03632 0.43611 0.0375 0.46644 0.0375 0.49722 C 0.0375 0.5287 0.03684 0.56019 0.03593 0.59167 C 0.0358 0.59445 0.03463 0.59699 0.03437 0.6 C 0.03307 0.60903 0.03125 0.62778 0.03125 0.62778 C 0.03072 0.64074 0.03033 0.6537 0.02968 0.66667 C 0.02929 0.67222 0.02825 0.67755 0.02812 0.68333 C 0.02721 0.70533 0.02708 0.72778 0.02656 0.75 C 0.02669 0.75718 0.02799 0.80533 0.02968 0.81945 C 0.0302 0.825 0.03281 0.83611 0.03281 0.83611 C 0.03528 0.88125 0.03437 0.8544 0.03437 0.91667 " pathEditMode="relative" ptsTypes="AAAAAAAAAAAAAAAAAAAAAAAAA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5.18519E-6 L 3.33333E-6 5.18519E-6 C 0.00378 -0.06087 0.0026 -0.03333 3.33333E-6 -0.14421 C -0.00013 -0.14722 -0.00104 -0.14976 -0.00156 -0.15254 C -0.0026 -0.17569 -0.00508 -0.19884 -0.00469 -0.22222 C -0.00417 -0.253 -0.00378 -0.30578 -0.00156 -0.34166 C -0.0013 -0.34629 -0.00052 -0.35069 3.33333E-6 -0.35532 C 0.00052 -0.36087 0.00117 -0.36643 0.00156 -0.37222 C 0.00456 -0.41874 0.0013 -0.38726 0.00469 -0.41643 C 0.00417 -0.49699 0.00391 -0.57754 0.00313 -0.6581 C 0.00221 -0.73564 0.00169 -0.66435 3.33333E-6 -0.72199 C -0.00026 -0.73101 3.33333E-6 -0.7405 3.33333E-6 -0.74976 " pathEditMode="relative" ptsTypes="AAAAAAAAAA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Dokresli tunel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009933" y="4790364"/>
            <a:ext cx="3780431" cy="27296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6720384" y="4763068"/>
            <a:ext cx="3780431" cy="27296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0030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papírového tunelu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994" y="1493950"/>
            <a:ext cx="4584879" cy="343865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2107" y="1493949"/>
            <a:ext cx="4584879" cy="3438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5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Pohybové hry v tunelu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9921" y="1403798"/>
            <a:ext cx="4580586" cy="3435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389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O</a:t>
            </a:r>
            <a:r>
              <a:rPr lang="cs-CZ" dirty="0" smtClean="0"/>
              <a:t>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84310" y="2148384"/>
            <a:ext cx="10018713" cy="3124201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šest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chápe princip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funkci tunelu, dokáže správně určit dopravní prostředky, učí se vlevo – vpravo –nahoře - dole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845234" y="6365273"/>
            <a:ext cx="7084177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84311" y="1793542"/>
            <a:ext cx="10018713" cy="3124201"/>
          </a:xfrm>
        </p:spPr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81461" y="6347299"/>
            <a:ext cx="7084177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2244" y="1466564"/>
            <a:ext cx="9509760" cy="35248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 snímek – děti určují pomocí lišty pera správné dopravní prostředky</a:t>
            </a:r>
          </a:p>
          <a:p>
            <a:r>
              <a:rPr lang="cs-CZ" dirty="0"/>
              <a:t>3</a:t>
            </a:r>
            <a:r>
              <a:rPr lang="cs-CZ" dirty="0" smtClean="0"/>
              <a:t>. – 4. snímek – děti určují směry dopravy - vlevo – vpravo, nahoře – dole</a:t>
            </a:r>
          </a:p>
          <a:p>
            <a:r>
              <a:rPr lang="cs-CZ" dirty="0" smtClean="0"/>
              <a:t>5. snímek – </a:t>
            </a:r>
            <a:r>
              <a:rPr lang="cs-CZ" dirty="0" err="1" smtClean="0"/>
              <a:t>grafomotorické</a:t>
            </a:r>
            <a:r>
              <a:rPr lang="cs-CZ" dirty="0" smtClean="0"/>
              <a:t> cvičení – děti dokreslují tunel – zároveň pracují s </a:t>
            </a:r>
            <a:r>
              <a:rPr lang="cs-CZ" dirty="0" err="1" smtClean="0"/>
              <a:t>KUMUČem</a:t>
            </a:r>
            <a:endParaRPr lang="cs-CZ" dirty="0" smtClean="0"/>
          </a:p>
          <a:p>
            <a:r>
              <a:rPr lang="cs-CZ" dirty="0" smtClean="0"/>
              <a:t>6. snímek – výroba papírového tunelu (dopředu připravit na každý tunel – 2x A4 barevné papíry např. oranžový, šedý, černý fix, lepidlo)</a:t>
            </a:r>
          </a:p>
          <a:p>
            <a:r>
              <a:rPr lang="cs-CZ" dirty="0" smtClean="0"/>
              <a:t>7. snímek – pohybové hry v tunelu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776996" y="6285833"/>
            <a:ext cx="7084177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763348" y="6360947"/>
            <a:ext cx="7084177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16772" y="187921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695109" y="6259773"/>
            <a:ext cx="7084177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axa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ax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axa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350</Words>
  <Application>Microsoft Office PowerPoint</Application>
  <PresentationFormat>Širokoúhlá obrazovka</PresentationFormat>
  <Paragraphs>64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21" baseType="lpstr">
      <vt:lpstr>Arial</vt:lpstr>
      <vt:lpstr>Calibri</vt:lpstr>
      <vt:lpstr>Calibri Light</vt:lpstr>
      <vt:lpstr>Century Gothic</vt:lpstr>
      <vt:lpstr>Corbel</vt:lpstr>
      <vt:lpstr>Times New Roman</vt:lpstr>
      <vt:lpstr>Paralaxa</vt:lpstr>
      <vt:lpstr>Motiv Office</vt:lpstr>
      <vt:lpstr>Tunel</vt:lpstr>
      <vt:lpstr>Prezentace aplikace PowerPoint</vt:lpstr>
      <vt:lpstr>Prezentace aplikace PowerPoint</vt:lpstr>
      <vt:lpstr>Prezentace aplikace PowerPoint</vt:lpstr>
      <vt:lpstr>Dokresli tunel</vt:lpstr>
      <vt:lpstr>Výroba papírového tunelu</vt:lpstr>
      <vt:lpstr>Pohybové hry v tunelu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2015-05-19T14:18:11Z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