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24" r:id="rId2"/>
  </p:sldMasterIdLst>
  <p:notesMasterIdLst>
    <p:notesMasterId r:id="rId15"/>
  </p:notesMasterIdLst>
  <p:handoutMasterIdLst>
    <p:handoutMasterId r:id="rId16"/>
  </p:handoutMasterIdLst>
  <p:sldIdLst>
    <p:sldId id="272" r:id="rId3"/>
    <p:sldId id="295" r:id="rId4"/>
    <p:sldId id="298" r:id="rId5"/>
    <p:sldId id="297" r:id="rId6"/>
    <p:sldId id="299" r:id="rId7"/>
    <p:sldId id="294" r:id="rId8"/>
    <p:sldId id="275" r:id="rId9"/>
    <p:sldId id="276" r:id="rId10"/>
    <p:sldId id="277" r:id="rId11"/>
    <p:sldId id="278" r:id="rId12"/>
    <p:sldId id="287" r:id="rId13"/>
    <p:sldId id="288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-114" y="-582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19.5.2015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5/19/2015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93069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557618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730934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29183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69056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244153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425320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36864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390008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198496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512851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8080513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9962122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8094482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9628641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8392847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  <a:lumOff val="1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7777860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  <p:sldLayoutId id="2147483736" r:id="rId12"/>
    <p:sldLayoutId id="2147483737" r:id="rId13"/>
    <p:sldLayoutId id="2147483738" r:id="rId14"/>
    <p:sldLayoutId id="2147483739" r:id="rId15"/>
    <p:sldLayoutId id="2147483740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2.jpe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301006" y="549977"/>
            <a:ext cx="7766936" cy="1646302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sz="2800" dirty="0" smtClean="0">
                <a:solidFill>
                  <a:schemeClr val="tx1"/>
                </a:solidFill>
              </a:rPr>
              <a:t>Písecká elektrárna II. - zdroje světla – co dělat při vypnutí elektřiny</a:t>
            </a:r>
            <a:endParaRPr lang="cs-CZ" sz="2800" b="0" i="0" dirty="0">
              <a:solidFill>
                <a:schemeClr val="tx1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01006" y="2350822"/>
            <a:ext cx="7766936" cy="1096899"/>
          </a:xfrm>
        </p:spPr>
        <p:txBody>
          <a:bodyPr/>
          <a:lstStyle/>
          <a:p>
            <a:r>
              <a:rPr lang="cs-CZ" cap="none" dirty="0" smtClean="0"/>
              <a:t>Eva Kovářová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Písecká elektrárna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89365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04483" y="1270000"/>
            <a:ext cx="4643313" cy="348248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415431" y="1685511"/>
            <a:ext cx="3535281" cy="26514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58349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Lampy v Písku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65303" y="6281994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2622849" y="1689448"/>
            <a:ext cx="3859312" cy="289448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6125234" y="1660531"/>
            <a:ext cx="3828716" cy="2871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960088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nesvítí?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9674622" y="4356410"/>
            <a:ext cx="2307106" cy="1666036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727185" y="3661599"/>
            <a:ext cx="1920391" cy="1641061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59073" y="609600"/>
            <a:ext cx="1827591" cy="2294683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90663" y="1372241"/>
            <a:ext cx="1887338" cy="2333007"/>
          </a:xfrm>
          <a:prstGeom prst="rect">
            <a:avLst/>
          </a:prstGeom>
        </p:spPr>
      </p:pic>
      <p:pic>
        <p:nvPicPr>
          <p:cNvPr id="1026" name="Picture 2" descr="Flashligh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5893" y="1391217"/>
            <a:ext cx="2358849" cy="16774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vícen, Tamto, Sví&amp;ccaron;ky, Akce, Události, Dovolená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46248" y="3503320"/>
            <a:ext cx="1528697" cy="15263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05063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dělat, když nejde elektřina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77334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2050" name="Picture 2" descr="Svícen, Tamto, Sví&amp;ccaron;ky, Akce, Události, Dovolená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79705" y="1691350"/>
            <a:ext cx="3295963" cy="3290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Flashlight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98886" y="1930400"/>
            <a:ext cx="3955375" cy="2812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597790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344283" y="1673004"/>
            <a:ext cx="3700479" cy="2775359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na obrázku?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665302" y="633012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4380625" y="1075820"/>
            <a:ext cx="5188641" cy="119647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Zaoblený obdélník 11"/>
          <p:cNvSpPr/>
          <p:nvPr/>
        </p:nvSpPr>
        <p:spPr>
          <a:xfrm>
            <a:off x="4380625" y="1930400"/>
            <a:ext cx="5216030" cy="124714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Zaoblený obdélník 12"/>
          <p:cNvSpPr/>
          <p:nvPr/>
        </p:nvSpPr>
        <p:spPr>
          <a:xfrm>
            <a:off x="4380625" y="2860261"/>
            <a:ext cx="5216030" cy="126222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Zaoblený obdélník 13"/>
          <p:cNvSpPr/>
          <p:nvPr/>
        </p:nvSpPr>
        <p:spPr>
          <a:xfrm>
            <a:off x="4380625" y="3805206"/>
            <a:ext cx="5216030" cy="118711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4559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err="1" smtClean="0"/>
              <a:t>Fotagrafie</a:t>
            </a:r>
            <a:r>
              <a:rPr lang="cs-CZ" dirty="0" smtClean="0"/>
              <a:t>  a obrázky z archivu autora</a:t>
            </a:r>
          </a:p>
          <a:p>
            <a:r>
              <a:rPr lang="en-US" dirty="0"/>
              <a:t>BRITTNY. </a:t>
            </a:r>
            <a:r>
              <a:rPr lang="en-US" i="1" dirty="0" err="1"/>
              <a:t>shutterstock</a:t>
            </a:r>
            <a:r>
              <a:rPr lang="en-US" dirty="0"/>
              <a:t> [online]. [cit. 27.1.2015]. </a:t>
            </a:r>
            <a:r>
              <a:rPr lang="en-US" dirty="0" err="1"/>
              <a:t>Dostupný</a:t>
            </a:r>
            <a:r>
              <a:rPr lang="en-US" dirty="0"/>
              <a:t> </a:t>
            </a:r>
            <a:r>
              <a:rPr lang="en-US" dirty="0" err="1"/>
              <a:t>na</a:t>
            </a:r>
            <a:r>
              <a:rPr lang="en-US" dirty="0"/>
              <a:t> WWW: http://www.shutterstock.com/cs/pic-142980637/stock-photo-flashlight.html?src=&amp;ws=1 </a:t>
            </a:r>
            <a:endParaRPr lang="cs-CZ" dirty="0" smtClean="0"/>
          </a:p>
          <a:p>
            <a:r>
              <a:rPr lang="en-US" dirty="0"/>
              <a:t>OPENCLIPS. </a:t>
            </a:r>
            <a:r>
              <a:rPr lang="en-US" i="1" dirty="0" err="1"/>
              <a:t>pixabay</a:t>
            </a:r>
            <a:r>
              <a:rPr lang="en-US" dirty="0"/>
              <a:t> [online]. [cit. 27.1.2015]. </a:t>
            </a:r>
            <a:r>
              <a:rPr lang="en-US" dirty="0" err="1"/>
              <a:t>Dostupný</a:t>
            </a:r>
            <a:r>
              <a:rPr lang="en-US" dirty="0"/>
              <a:t> pod </a:t>
            </a:r>
            <a:r>
              <a:rPr lang="en-US" dirty="0" err="1"/>
              <a:t>licencí</a:t>
            </a:r>
            <a:r>
              <a:rPr lang="en-US" dirty="0"/>
              <a:t> CCO Public Domain </a:t>
            </a:r>
            <a:r>
              <a:rPr lang="en-US" dirty="0" err="1"/>
              <a:t>na</a:t>
            </a:r>
            <a:r>
              <a:rPr lang="en-US" dirty="0"/>
              <a:t> WWW: http://pixabay.com/cs/sv%C3%ADcen-tamto-sv%C3%AD%C4%8Dky-akce-ud%C3%A1losti-152035/ 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800" dirty="0">
                <a:latin typeface="Calibri" panose="020F0502020204030204" pitchFamily="34" charset="0"/>
              </a:rPr>
              <a:t>Integrovaný blok</a:t>
            </a:r>
            <a:r>
              <a:rPr lang="cs-CZ" sz="2800" dirty="0" smtClean="0">
                <a:latin typeface="Calibri" panose="020F0502020204030204" pitchFamily="34" charset="0"/>
              </a:rPr>
              <a:t>: Dítě a jeho psychika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Popis</a:t>
            </a:r>
          </a:p>
          <a:p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Prezentace v PowerPointu, která obsahuje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pět pracovních listů 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s jednoduchým interaktivním úkolem. </a:t>
            </a:r>
            <a:b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" indent="0">
              <a:buNone/>
            </a:pPr>
            <a:r>
              <a:rPr lang="cs-CZ" b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Očekávání </a:t>
            </a:r>
            <a:r>
              <a:rPr lang="cs-CZ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cíle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Dítě dokáže určit správné zdroje elektrické energie, dokáže reagovat přiměřeně dané situaci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06057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42151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Práce s interaktivním materiálem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750706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2. – 3. snímek – na snímku jsou </a:t>
            </a:r>
            <a:r>
              <a:rPr lang="cs-CZ" dirty="0"/>
              <a:t>fotografie </a:t>
            </a:r>
            <a:r>
              <a:rPr lang="cs-CZ" dirty="0" smtClean="0"/>
              <a:t>elektrárny </a:t>
            </a:r>
            <a:r>
              <a:rPr lang="cs-CZ" dirty="0" smtClean="0"/>
              <a:t>a lamp, </a:t>
            </a:r>
            <a:r>
              <a:rPr lang="cs-CZ" dirty="0"/>
              <a:t>děti zodpovídají otázky dané </a:t>
            </a:r>
            <a:r>
              <a:rPr lang="cs-CZ" dirty="0" smtClean="0"/>
              <a:t>učitelem, </a:t>
            </a:r>
            <a:r>
              <a:rPr lang="cs-CZ" dirty="0"/>
              <a:t>např. Co vidíš na obrázku?, </a:t>
            </a:r>
            <a:r>
              <a:rPr lang="cs-CZ" dirty="0" smtClean="0"/>
              <a:t>Co je lampa</a:t>
            </a:r>
            <a:r>
              <a:rPr lang="cs-CZ" dirty="0" smtClean="0"/>
              <a:t>?...</a:t>
            </a:r>
            <a:endParaRPr lang="cs-CZ" dirty="0" smtClean="0"/>
          </a:p>
          <a:p>
            <a:r>
              <a:rPr lang="cs-CZ" dirty="0"/>
              <a:t>4</a:t>
            </a:r>
            <a:r>
              <a:rPr lang="cs-CZ" dirty="0" smtClean="0"/>
              <a:t>. snímek – děti určují pomocí lišty pera co nesvítí </a:t>
            </a:r>
            <a:r>
              <a:rPr lang="cs-CZ" dirty="0" smtClean="0"/>
              <a:t>(správné </a:t>
            </a:r>
            <a:r>
              <a:rPr lang="cs-CZ" dirty="0" smtClean="0"/>
              <a:t>zakroužkuj, nesprávné škrtni)</a:t>
            </a:r>
          </a:p>
          <a:p>
            <a:r>
              <a:rPr lang="cs-CZ" dirty="0" smtClean="0"/>
              <a:t>5. snímek – co je potřeba dělat, když nesvítí světlo</a:t>
            </a:r>
          </a:p>
          <a:p>
            <a:r>
              <a:rPr lang="cs-CZ" dirty="0" smtClean="0"/>
              <a:t>6. snímek – děti hádají, co je na obrázku – při kliknutí se odkrývají jednotlivé obdélníky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492875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677334" y="6342152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6" name="Zaoblený obdélník 5"/>
          <p:cNvSpPr/>
          <p:nvPr/>
        </p:nvSpPr>
        <p:spPr>
          <a:xfrm>
            <a:off x="677334" y="1510725"/>
            <a:ext cx="9595189" cy="306517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Přicházet s vlastními nápady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Řešení jednoduchých problémů a samostatné rozhodování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Spontánně vyprávět zážitky</a:t>
            </a:r>
          </a:p>
        </p:txBody>
      </p:sp>
    </p:spTree>
    <p:extLst>
      <p:ext uri="{BB962C8B-B14F-4D97-AF65-F5344CB8AC3E}">
        <p14:creationId xmlns:p14="http://schemas.microsoft.com/office/powerpoint/2010/main" xmlns="" val="170603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701397" y="6318088"/>
            <a:ext cx="6297612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6"/>
            <a:ext cx="7234991" cy="3610016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8C59B386-999D-4CB6-B907-9F3997C027CC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401</Words>
  <Application>Microsoft Office PowerPoint</Application>
  <PresentationFormat>Vlastní</PresentationFormat>
  <Paragraphs>64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Faseta</vt:lpstr>
      <vt:lpstr>Písecká elektrárna II. - zdroje světla – co dělat při vypnutí elektřiny</vt:lpstr>
      <vt:lpstr>Písecká elektrárna</vt:lpstr>
      <vt:lpstr>Lampy v Písku</vt:lpstr>
      <vt:lpstr>Co nesvítí?</vt:lpstr>
      <vt:lpstr>Co dělat, když nejde elektřina</vt:lpstr>
      <vt:lpstr>Co je na obrázku?</vt:lpstr>
      <vt:lpstr>Použité odkazy</vt:lpstr>
      <vt:lpstr>Metodický pokyn Integrovaný blok: Dítě a jeho psychika</vt:lpstr>
      <vt:lpstr>Studijní materiály </vt:lpstr>
      <vt:lpstr>Práce s interaktivním materiálem</vt:lpstr>
      <vt:lpstr>Prvky polytechnické výchovy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2015-05-19T15:22:28Z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