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41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9" r:id="rId4"/>
    <p:sldId id="290" r:id="rId5"/>
    <p:sldId id="291" r:id="rId6"/>
    <p:sldId id="292" r:id="rId7"/>
    <p:sldId id="293" r:id="rId8"/>
    <p:sldId id="294" r:id="rId9"/>
    <p:sldId id="275" r:id="rId10"/>
    <p:sldId id="276" r:id="rId11"/>
    <p:sldId id="277" r:id="rId12"/>
    <p:sldId id="278" r:id="rId13"/>
    <p:sldId id="287" r:id="rId14"/>
    <p:sldId id="28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-114" y="-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78495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0297003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984265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40068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4516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2813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06578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217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79489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338941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509560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82586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649" r:id="rId12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31.jpeg"/><Relationship Id="rId7" Type="http://schemas.openxmlformats.org/officeDocument/2006/relationships/image" Target="../media/image35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37.jpeg"/><Relationship Id="rId7" Type="http://schemas.openxmlformats.org/officeDocument/2006/relationships/image" Target="../media/image41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Povolání – pomůcky k práci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cap="none" dirty="0" smtClean="0"/>
              <a:t>Bronislava Rejlková</a:t>
            </a:r>
            <a:endParaRPr lang="cs-CZ" cap="none" dirty="0"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96871" y="4754123"/>
            <a:ext cx="7352840" cy="1658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4267" y="406400"/>
            <a:ext cx="2720304" cy="20402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153392" y="1839399"/>
            <a:ext cx="3303075" cy="247730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6312" y="2918134"/>
            <a:ext cx="2836213" cy="2127160"/>
          </a:xfrm>
          <a:prstGeom prst="rect">
            <a:avLst/>
          </a:prstGeom>
        </p:spPr>
      </p:pic>
      <p:pic>
        <p:nvPicPr>
          <p:cNvPr id="1026" name="Picture 2" descr="Hasi&amp;ccaron;, Uhasit, Po&amp;zcaron;ár, Zánik, Ohe&amp;ncaron;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24252" y="406400"/>
            <a:ext cx="3072344" cy="2040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24252" y="2918134"/>
            <a:ext cx="3190740" cy="2127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75185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1770" y="141976"/>
            <a:ext cx="2000517" cy="15003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1595" y="2173082"/>
            <a:ext cx="2001059" cy="150079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96276" y="532706"/>
            <a:ext cx="2252731" cy="168954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1595" y="4052326"/>
            <a:ext cx="2287789" cy="171584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25792" y="607028"/>
            <a:ext cx="2153634" cy="161522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520476" y="2605655"/>
            <a:ext cx="3460577" cy="259543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437" t="34947" r="25493" b="31039"/>
          <a:stretch/>
        </p:blipFill>
        <p:spPr>
          <a:xfrm>
            <a:off x="4202609" y="3153810"/>
            <a:ext cx="2628939" cy="1339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1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Picture 2" descr="Hasi&amp;ccaron;, Uhasit, Po&amp;zcaron;ár, Zánik, Ohe&amp;ncaron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66" y="110186"/>
            <a:ext cx="1812268" cy="1203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25067" y="342364"/>
            <a:ext cx="2256665" cy="16924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38827" y="381000"/>
            <a:ext cx="2205151" cy="165386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493661" y="2969832"/>
            <a:ext cx="3268731" cy="245154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3961" y="4321935"/>
            <a:ext cx="2514242" cy="18856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0453" y="1930892"/>
            <a:ext cx="2365060" cy="17737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1629" y="2757017"/>
            <a:ext cx="2527121" cy="1895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73527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2521" y="213571"/>
            <a:ext cx="1896061" cy="142204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05269" y="380997"/>
            <a:ext cx="2466662" cy="184999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92169" y="2991120"/>
            <a:ext cx="2189409" cy="164205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12746" y="3001853"/>
            <a:ext cx="2059185" cy="154438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968121" y="3643243"/>
            <a:ext cx="2503871" cy="187790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917795" y="2755006"/>
            <a:ext cx="2717444" cy="203808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07207" y="346971"/>
            <a:ext cx="2252731" cy="1689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35369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4942" y="98550"/>
            <a:ext cx="1997841" cy="133189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0876" y="1647057"/>
            <a:ext cx="2872525" cy="191501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0812" y="4032779"/>
            <a:ext cx="2909552" cy="193970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10364" y="193135"/>
            <a:ext cx="3086100" cy="20574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25210" y="3825639"/>
            <a:ext cx="2344500" cy="1563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54045" y="193135"/>
            <a:ext cx="2143259" cy="321488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67945" y="2754461"/>
            <a:ext cx="2153634" cy="1615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24922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41651" y="591232"/>
            <a:ext cx="1972327" cy="147924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890" y="2776470"/>
            <a:ext cx="2849093" cy="21368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437" t="34947" r="25493" b="31039"/>
          <a:stretch/>
        </p:blipFill>
        <p:spPr>
          <a:xfrm>
            <a:off x="2498501" y="243519"/>
            <a:ext cx="4069724" cy="20734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370" t="17412" r="37852" b="1884"/>
          <a:stretch/>
        </p:blipFill>
        <p:spPr>
          <a:xfrm>
            <a:off x="7200938" y="2936383"/>
            <a:ext cx="906887" cy="204988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310" t="23115" r="34683" b="20687"/>
          <a:stretch/>
        </p:blipFill>
        <p:spPr>
          <a:xfrm>
            <a:off x="7654381" y="296336"/>
            <a:ext cx="1571223" cy="2069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666" t="16144" r="22958" b="41814"/>
          <a:stretch/>
        </p:blipFill>
        <p:spPr>
          <a:xfrm>
            <a:off x="4038600" y="2936383"/>
            <a:ext cx="2341430" cy="155834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241662" y="2825839"/>
            <a:ext cx="2717444" cy="2038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5262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a obrázky z archivu autora</a:t>
            </a:r>
          </a:p>
          <a:p>
            <a:r>
              <a:rPr lang="cs-CZ" dirty="0" smtClean="0"/>
              <a:t>JACKAL211. </a:t>
            </a:r>
            <a:r>
              <a:rPr lang="cs-CZ" i="1" dirty="0" err="1" smtClean="0"/>
              <a:t>Pixabay</a:t>
            </a:r>
            <a:r>
              <a:rPr lang="cs-CZ" dirty="0" smtClean="0"/>
              <a:t> [online]. [cit. 24.3.2015]. Dostupný na WWW: http://pixabay.com/cs/hasi%C4%8D-uhasit-po%C5%BE%C3%A1r-z%C3%A1nik-ohe%C5%88-484540/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šest pracovních listů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cíle</a:t>
            </a:r>
          </a:p>
          <a:p>
            <a:pPr marL="502920" indent="-457200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750706"/>
            <a:ext cx="9509760" cy="352481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2. snímek – na snímku jsou </a:t>
            </a:r>
            <a:r>
              <a:rPr lang="cs-CZ" dirty="0"/>
              <a:t>fotografie </a:t>
            </a:r>
            <a:r>
              <a:rPr lang="cs-CZ" dirty="0" smtClean="0"/>
              <a:t>povolání – vyprávění, diskuze, rozhovory</a:t>
            </a:r>
          </a:p>
          <a:p>
            <a:r>
              <a:rPr lang="cs-CZ" dirty="0" smtClean="0"/>
              <a:t>3. – 7. snímek – děti určují pomocí lišty pera správné pomůcky k jednotlivým povoláním</a:t>
            </a:r>
          </a:p>
          <a:p>
            <a:r>
              <a:rPr lang="cs-CZ" dirty="0" smtClean="0"/>
              <a:t>Využití KUMUČE:</a:t>
            </a:r>
          </a:p>
          <a:p>
            <a:r>
              <a:rPr lang="cs-CZ" dirty="0" smtClean="0"/>
              <a:t>Děti kreslí pomůcky na magnetickou tabulku</a:t>
            </a:r>
          </a:p>
          <a:p>
            <a:r>
              <a:rPr lang="cs-CZ" dirty="0" smtClean="0"/>
              <a:t>Mohou najít další povolání na kartičkách z kufříku a povídat si o nich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337</Words>
  <Application>Microsoft Office PowerPoint</Application>
  <PresentationFormat>Vlastní</PresentationFormat>
  <Paragraphs>61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Office</vt:lpstr>
      <vt:lpstr>Povolání – pomůcky k práci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2015-05-19T15:19:53Z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