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713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-84" y="-42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2000">
                <a:latin typeface="Arial"/>
              </a:rPr>
              <a:t>Klikněte pro úpravu formátu komentářů</a:t>
            </a:r>
            <a:endParaRPr/>
          </a:p>
        </p:txBody>
      </p:sp>
      <p:sp>
        <p:nvSpPr>
          <p:cNvPr id="247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1400">
                <a:latin typeface="Times New Roman"/>
              </a:rPr>
              <a:t>&lt;záhlaví&gt;</a:t>
            </a:r>
            <a:endParaRPr/>
          </a:p>
        </p:txBody>
      </p:sp>
      <p:sp>
        <p:nvSpPr>
          <p:cNvPr id="248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pPr algn="r"/>
            <a:r>
              <a:rPr lang="cs-CZ" sz="1400">
                <a:latin typeface="Times New Roman"/>
              </a:rPr>
              <a:t>&lt;datum/čas&gt;</a:t>
            </a:r>
            <a:endParaRPr/>
          </a:p>
        </p:txBody>
      </p:sp>
      <p:sp>
        <p:nvSpPr>
          <p:cNvPr id="249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cs-CZ" sz="1400">
                <a:latin typeface="Times New Roman"/>
              </a:rPr>
              <a:t>&lt;zápatí&gt;</a:t>
            </a:r>
            <a:endParaRPr/>
          </a:p>
        </p:txBody>
      </p:sp>
      <p:sp>
        <p:nvSpPr>
          <p:cNvPr id="250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pPr algn="r"/>
            <a:fld id="{A173FF20-D2D8-43E0-89B1-65A9C9D124DC}" type="slidenum">
              <a:rPr lang="cs-CZ" sz="1400">
                <a:latin typeface="Times New Roman"/>
              </a:rPr>
              <a:pPr algn="r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xmlns="" val="3798448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PlaceHolder 1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3160" cy="30830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07" name="CustomShape 2"/>
          <p:cNvSpPr/>
          <p:nvPr/>
        </p:nvSpPr>
        <p:spPr>
          <a:xfrm>
            <a:off x="3884760" y="8685360"/>
            <a:ext cx="2968560" cy="4554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/>
          <a:lstStyle/>
          <a:p>
            <a:pPr algn="r">
              <a:lnSpc>
                <a:spcPct val="100000"/>
              </a:lnSpc>
            </a:pPr>
            <a:fld id="{8E6C2348-3752-4CB8-BE5D-E9F3DCA7A6CD}" type="slidenum">
              <a:rPr lang="cs-CZ" sz="1200" strike="noStrike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xmlns="" val="1985304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5435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5049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819387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03398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6962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161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24595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6290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168692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4061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592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89902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57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62669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6096000" y="260648"/>
            <a:ext cx="5472608" cy="384043"/>
          </a:xfrm>
        </p:spPr>
        <p:txBody>
          <a:bodyPr>
            <a:normAutofit/>
          </a:bodyPr>
          <a:lstStyle>
            <a:lvl1pPr marL="0" indent="0" algn="ctr">
              <a:buNone/>
              <a:defRPr sz="2133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8771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2910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4294967295" pos="3840">
          <p15:clr>
            <a:srgbClr val="F26B43"/>
          </p15:clr>
        </p15:guide>
        <p15:guide id="4294967295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CustomShape 1"/>
          <p:cNvSpPr/>
          <p:nvPr/>
        </p:nvSpPr>
        <p:spPr>
          <a:xfrm>
            <a:off x="1301040" y="550080"/>
            <a:ext cx="7763760" cy="16430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/>
          <a:lstStyle/>
          <a:p>
            <a:pPr>
              <a:lnSpc>
                <a:spcPct val="100000"/>
              </a:lnSpc>
            </a:pPr>
            <a:r>
              <a:rPr lang="cs-CZ" sz="4000" strike="noStrike">
                <a:solidFill>
                  <a:srgbClr val="418AB3"/>
                </a:solidFill>
                <a:latin typeface="Trebuchet MS"/>
                <a:ea typeface="DejaVu Sans"/>
              </a:rPr>
              <a:t>Rozbitý hrnek</a:t>
            </a:r>
            <a:endParaRPr/>
          </a:p>
        </p:txBody>
      </p:sp>
      <p:sp>
        <p:nvSpPr>
          <p:cNvPr id="252" name="CustomShape 2"/>
          <p:cNvSpPr/>
          <p:nvPr/>
        </p:nvSpPr>
        <p:spPr>
          <a:xfrm>
            <a:off x="1301040" y="2350800"/>
            <a:ext cx="7763760" cy="1093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 algn="r">
              <a:lnSpc>
                <a:spcPct val="100000"/>
              </a:lnSpc>
            </a:pPr>
            <a:r>
              <a:rPr lang="cs-CZ" strike="noStrike">
                <a:solidFill>
                  <a:srgbClr val="808080"/>
                </a:solidFill>
                <a:latin typeface="Trebuchet MS"/>
                <a:ea typeface="DejaVu Sans"/>
              </a:rPr>
              <a:t>Alena Kostková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CustomShape 1"/>
          <p:cNvSpPr/>
          <p:nvPr/>
        </p:nvSpPr>
        <p:spPr>
          <a:xfrm>
            <a:off x="677160" y="609480"/>
            <a:ext cx="8593560" cy="1317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418AB3"/>
                </a:solidFill>
                <a:latin typeface="Trebuchet MS"/>
                <a:ea typeface="DejaVu Sans"/>
              </a:rPr>
              <a:t>Co se stalo?</a:t>
            </a:r>
            <a:endParaRPr/>
          </a:p>
        </p:txBody>
      </p:sp>
      <p:sp>
        <p:nvSpPr>
          <p:cNvPr id="254" name="CustomShape 2"/>
          <p:cNvSpPr/>
          <p:nvPr/>
        </p:nvSpPr>
        <p:spPr>
          <a:xfrm>
            <a:off x="1072946" y="6238588"/>
            <a:ext cx="629424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55" name="CustomShape 3"/>
          <p:cNvSpPr/>
          <p:nvPr/>
        </p:nvSpPr>
        <p:spPr>
          <a:xfrm>
            <a:off x="8590680" y="6041520"/>
            <a:ext cx="68004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46CE8DBC-F8B6-46B6-BF2F-9209C3110A6D}" type="slidenum">
              <a:rPr lang="cs-CZ" sz="900" strike="noStrike">
                <a:solidFill>
                  <a:srgbClr val="418AB3"/>
                </a:solidFill>
                <a:latin typeface="Trebuchet MS"/>
                <a:ea typeface="DejaVu Sans"/>
              </a:rPr>
              <a:pPr algn="r">
                <a:lnSpc>
                  <a:spcPct val="100000"/>
                </a:lnSpc>
              </a:pPr>
              <a:t>2</a:t>
            </a:fld>
            <a:endParaRPr/>
          </a:p>
        </p:txBody>
      </p:sp>
      <p:pic>
        <p:nvPicPr>
          <p:cNvPr id="256" name="Obrázek 4"/>
          <p:cNvPicPr/>
          <p:nvPr/>
        </p:nvPicPr>
        <p:blipFill rotWithShape="1">
          <a:blip r:embed="rId2" cstate="print"/>
          <a:srcRect l="29848" t="971" r="515" b="65356"/>
          <a:stretch/>
        </p:blipFill>
        <p:spPr>
          <a:xfrm>
            <a:off x="1244959" y="1583140"/>
            <a:ext cx="4500747" cy="2988860"/>
          </a:xfrm>
          <a:prstGeom prst="rect">
            <a:avLst/>
          </a:prstGeom>
          <a:ln>
            <a:noFill/>
          </a:ln>
        </p:spPr>
      </p:pic>
      <p:pic>
        <p:nvPicPr>
          <p:cNvPr id="257" name="Obrázek 5"/>
          <p:cNvPicPr/>
          <p:nvPr/>
        </p:nvPicPr>
        <p:blipFill>
          <a:blip r:embed="rId3" cstate="print"/>
          <a:srcRect l="32000" t="35803" r="-162" b="16551"/>
          <a:stretch/>
        </p:blipFill>
        <p:spPr>
          <a:xfrm rot="10800000">
            <a:off x="6671340" y="1994150"/>
            <a:ext cx="2259360" cy="216684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CustomShape 1"/>
          <p:cNvSpPr/>
          <p:nvPr/>
        </p:nvSpPr>
        <p:spPr>
          <a:xfrm>
            <a:off x="677160" y="609480"/>
            <a:ext cx="8593560" cy="1317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418AB3"/>
                </a:solidFill>
                <a:latin typeface="Trebuchet MS"/>
                <a:ea typeface="DejaVu Sans"/>
              </a:rPr>
              <a:t>Co potřebuješ?</a:t>
            </a:r>
            <a:endParaRPr/>
          </a:p>
        </p:txBody>
      </p:sp>
      <p:sp>
        <p:nvSpPr>
          <p:cNvPr id="259" name="CustomShape 2"/>
          <p:cNvSpPr/>
          <p:nvPr/>
        </p:nvSpPr>
        <p:spPr>
          <a:xfrm>
            <a:off x="678020" y="6222420"/>
            <a:ext cx="629424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60" name="CustomShape 3"/>
          <p:cNvSpPr/>
          <p:nvPr/>
        </p:nvSpPr>
        <p:spPr>
          <a:xfrm>
            <a:off x="8590680" y="6041520"/>
            <a:ext cx="68004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7FD73289-2187-4111-B44A-E28678CF9F55}" type="slidenum">
              <a:rPr lang="cs-CZ" sz="900" strike="noStrike">
                <a:solidFill>
                  <a:srgbClr val="418AB3"/>
                </a:solidFill>
                <a:latin typeface="Trebuchet MS"/>
                <a:ea typeface="DejaVu Sans"/>
              </a:rPr>
              <a:pPr algn="r">
                <a:lnSpc>
                  <a:spcPct val="100000"/>
                </a:lnSpc>
              </a:pPr>
              <a:t>3</a:t>
            </a:fld>
            <a:endParaRPr/>
          </a:p>
        </p:txBody>
      </p:sp>
      <p:pic>
        <p:nvPicPr>
          <p:cNvPr id="261" name="Obrázek 4"/>
          <p:cNvPicPr/>
          <p:nvPr/>
        </p:nvPicPr>
        <p:blipFill>
          <a:blip r:embed="rId2" cstate="print"/>
          <a:srcRect r="61142" b="62020"/>
          <a:stretch/>
        </p:blipFill>
        <p:spPr>
          <a:xfrm rot="10800000">
            <a:off x="3825141" y="2294391"/>
            <a:ext cx="1929960" cy="2598120"/>
          </a:xfrm>
          <a:prstGeom prst="rect">
            <a:avLst/>
          </a:prstGeom>
          <a:ln>
            <a:noFill/>
          </a:ln>
        </p:spPr>
      </p:pic>
      <p:pic>
        <p:nvPicPr>
          <p:cNvPr id="262" name="Obrázek 5"/>
          <p:cNvPicPr/>
          <p:nvPr/>
        </p:nvPicPr>
        <p:blipFill rotWithShape="1">
          <a:blip r:embed="rId3" cstate="print"/>
          <a:srcRect l="37648" t="4933" r="4884" b="69512"/>
          <a:stretch/>
        </p:blipFill>
        <p:spPr>
          <a:xfrm rot="5400000">
            <a:off x="972559" y="2003150"/>
            <a:ext cx="2158340" cy="1318320"/>
          </a:xfrm>
          <a:prstGeom prst="rect">
            <a:avLst/>
          </a:prstGeom>
          <a:ln>
            <a:noFill/>
          </a:ln>
        </p:spPr>
      </p:pic>
      <p:pic>
        <p:nvPicPr>
          <p:cNvPr id="263" name="Obrázek 6"/>
          <p:cNvPicPr/>
          <p:nvPr/>
        </p:nvPicPr>
        <p:blipFill>
          <a:blip r:embed="rId4" cstate="print"/>
          <a:srcRect l="44397" t="38640" r="137" b="24083"/>
          <a:stretch/>
        </p:blipFill>
        <p:spPr>
          <a:xfrm>
            <a:off x="5836680" y="529449"/>
            <a:ext cx="2754000" cy="2546640"/>
          </a:xfrm>
          <a:prstGeom prst="rect">
            <a:avLst/>
          </a:prstGeom>
          <a:ln>
            <a:noFill/>
          </a:ln>
        </p:spPr>
      </p:pic>
      <p:pic>
        <p:nvPicPr>
          <p:cNvPr id="264" name="Obrázek 7"/>
          <p:cNvPicPr/>
          <p:nvPr/>
        </p:nvPicPr>
        <p:blipFill>
          <a:blip r:embed="rId5" cstate="print"/>
          <a:srcRect t="38267" r="61395" b="20519"/>
          <a:stretch/>
        </p:blipFill>
        <p:spPr>
          <a:xfrm rot="16582800">
            <a:off x="8708670" y="1503189"/>
            <a:ext cx="1917000" cy="281736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CustomShape 1"/>
          <p:cNvSpPr/>
          <p:nvPr/>
        </p:nvSpPr>
        <p:spPr>
          <a:xfrm>
            <a:off x="4038480" y="6356520"/>
            <a:ext cx="411156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66" name="CustomShape 2"/>
          <p:cNvSpPr/>
          <p:nvPr/>
        </p:nvSpPr>
        <p:spPr>
          <a:xfrm>
            <a:off x="8610480" y="6356520"/>
            <a:ext cx="273996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B761A99C-DA7C-4BB7-BA91-2600247244B6}" type="slidenum"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pPr algn="r">
                <a:lnSpc>
                  <a:spcPct val="100000"/>
                </a:lnSpc>
              </a:pPr>
              <a:t>4</a:t>
            </a:fld>
            <a:endParaRPr/>
          </a:p>
        </p:txBody>
      </p:sp>
      <p:pic>
        <p:nvPicPr>
          <p:cNvPr id="267" name="Obrázek 3"/>
          <p:cNvPicPr/>
          <p:nvPr/>
        </p:nvPicPr>
        <p:blipFill>
          <a:blip r:embed="rId2" cstate="print"/>
          <a:srcRect l="44383" t="38627" r="121" b="24074"/>
          <a:stretch/>
        </p:blipFill>
        <p:spPr>
          <a:xfrm>
            <a:off x="7540920" y="1072080"/>
            <a:ext cx="2121840" cy="1962000"/>
          </a:xfrm>
          <a:prstGeom prst="rect">
            <a:avLst/>
          </a:prstGeom>
          <a:ln>
            <a:noFill/>
          </a:ln>
        </p:spPr>
      </p:pic>
      <p:pic>
        <p:nvPicPr>
          <p:cNvPr id="268" name="Obrázek 4"/>
          <p:cNvPicPr/>
          <p:nvPr/>
        </p:nvPicPr>
        <p:blipFill>
          <a:blip r:embed="rId3" cstate="print"/>
          <a:srcRect l="44366" t="38623" r="105" b="24100"/>
          <a:stretch/>
        </p:blipFill>
        <p:spPr>
          <a:xfrm>
            <a:off x="1325520" y="1185480"/>
            <a:ext cx="1878120" cy="1736640"/>
          </a:xfrm>
          <a:prstGeom prst="rect">
            <a:avLst/>
          </a:prstGeom>
          <a:ln>
            <a:noFill/>
          </a:ln>
        </p:spPr>
      </p:pic>
      <p:pic>
        <p:nvPicPr>
          <p:cNvPr id="269" name="Obrázek 5"/>
          <p:cNvPicPr/>
          <p:nvPr/>
        </p:nvPicPr>
        <p:blipFill>
          <a:blip r:embed="rId4" cstate="print"/>
          <a:srcRect t="38257" r="61385" b="20506"/>
          <a:stretch/>
        </p:blipFill>
        <p:spPr>
          <a:xfrm rot="16582800">
            <a:off x="4672080" y="682200"/>
            <a:ext cx="1572120" cy="2310840"/>
          </a:xfrm>
          <a:prstGeom prst="rect">
            <a:avLst/>
          </a:prstGeom>
          <a:ln>
            <a:noFill/>
          </a:ln>
        </p:spPr>
      </p:pic>
      <p:pic>
        <p:nvPicPr>
          <p:cNvPr id="270" name="Obrázek 6"/>
          <p:cNvPicPr/>
          <p:nvPr/>
        </p:nvPicPr>
        <p:blipFill>
          <a:blip r:embed="rId5" cstate="print"/>
          <a:srcRect t="38255" r="61387" b="20508"/>
          <a:stretch/>
        </p:blipFill>
        <p:spPr>
          <a:xfrm rot="16582800">
            <a:off x="1573200" y="2898360"/>
            <a:ext cx="1611000" cy="2367720"/>
          </a:xfrm>
          <a:prstGeom prst="rect">
            <a:avLst/>
          </a:prstGeom>
          <a:ln>
            <a:noFill/>
          </a:ln>
        </p:spPr>
      </p:pic>
      <p:pic>
        <p:nvPicPr>
          <p:cNvPr id="271" name="Obrázek 7"/>
          <p:cNvPicPr/>
          <p:nvPr/>
        </p:nvPicPr>
        <p:blipFill>
          <a:blip r:embed="rId6" cstate="print"/>
          <a:srcRect l="37525" t="-108" r="-722" b="69497"/>
          <a:stretch/>
        </p:blipFill>
        <p:spPr>
          <a:xfrm rot="5400000">
            <a:off x="4472280" y="3427560"/>
            <a:ext cx="1665360" cy="1109160"/>
          </a:xfrm>
          <a:prstGeom prst="rect">
            <a:avLst/>
          </a:prstGeom>
          <a:ln>
            <a:noFill/>
          </a:ln>
        </p:spPr>
      </p:pic>
      <p:pic>
        <p:nvPicPr>
          <p:cNvPr id="272" name="Obrázek 8"/>
          <p:cNvPicPr/>
          <p:nvPr/>
        </p:nvPicPr>
        <p:blipFill>
          <a:blip r:embed="rId7" cstate="print"/>
          <a:srcRect l="37512" t="-100" r="-719" b="69493"/>
          <a:stretch/>
        </p:blipFill>
        <p:spPr>
          <a:xfrm rot="5400000">
            <a:off x="7785000" y="3422880"/>
            <a:ext cx="1640520" cy="1092600"/>
          </a:xfrm>
          <a:prstGeom prst="rect">
            <a:avLst/>
          </a:prstGeom>
          <a:ln>
            <a:noFill/>
          </a:ln>
        </p:spPr>
      </p:pic>
      <p:sp>
        <p:nvSpPr>
          <p:cNvPr id="273" name="CustomShape 3"/>
          <p:cNvSpPr/>
          <p:nvPr/>
        </p:nvSpPr>
        <p:spPr>
          <a:xfrm>
            <a:off x="3963600" y="3122280"/>
            <a:ext cx="2897640" cy="1826640"/>
          </a:xfrm>
          <a:prstGeom prst="roundRect">
            <a:avLst>
              <a:gd name="adj" fmla="val 13776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74" name="CustomShape 4"/>
          <p:cNvSpPr/>
          <p:nvPr/>
        </p:nvSpPr>
        <p:spPr>
          <a:xfrm>
            <a:off x="7178400" y="3145680"/>
            <a:ext cx="2897640" cy="1826640"/>
          </a:xfrm>
          <a:prstGeom prst="roundRect">
            <a:avLst>
              <a:gd name="adj" fmla="val 13776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75" name="CustomShape 5"/>
          <p:cNvSpPr/>
          <p:nvPr/>
        </p:nvSpPr>
        <p:spPr>
          <a:xfrm>
            <a:off x="7081200" y="1149840"/>
            <a:ext cx="2897640" cy="1826640"/>
          </a:xfrm>
          <a:prstGeom prst="roundRect">
            <a:avLst>
              <a:gd name="adj" fmla="val 13776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76" name="CustomShape 6"/>
          <p:cNvSpPr/>
          <p:nvPr/>
        </p:nvSpPr>
        <p:spPr>
          <a:xfrm>
            <a:off x="815760" y="3144240"/>
            <a:ext cx="2897640" cy="1826640"/>
          </a:xfrm>
          <a:prstGeom prst="roundRect">
            <a:avLst>
              <a:gd name="adj" fmla="val 13776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77" name="CustomShape 7"/>
          <p:cNvSpPr/>
          <p:nvPr/>
        </p:nvSpPr>
        <p:spPr>
          <a:xfrm>
            <a:off x="3980880" y="1090800"/>
            <a:ext cx="2897640" cy="1826640"/>
          </a:xfrm>
          <a:prstGeom prst="roundRect">
            <a:avLst>
              <a:gd name="adj" fmla="val 13776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78" name="CustomShape 8"/>
          <p:cNvSpPr/>
          <p:nvPr/>
        </p:nvSpPr>
        <p:spPr>
          <a:xfrm>
            <a:off x="872640" y="1090800"/>
            <a:ext cx="2897640" cy="1826640"/>
          </a:xfrm>
          <a:prstGeom prst="roundRect">
            <a:avLst>
              <a:gd name="adj" fmla="val 13776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CustomShape 1"/>
          <p:cNvSpPr/>
          <p:nvPr/>
        </p:nvSpPr>
        <p:spPr>
          <a:xfrm>
            <a:off x="677160" y="609480"/>
            <a:ext cx="8593560" cy="1317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418AB3"/>
                </a:solidFill>
                <a:latin typeface="Trebuchet MS"/>
                <a:ea typeface="DejaVu Sans"/>
              </a:rPr>
              <a:t>Použité odkazy</a:t>
            </a:r>
            <a:endParaRPr/>
          </a:p>
        </p:txBody>
      </p:sp>
      <p:sp>
        <p:nvSpPr>
          <p:cNvPr id="280" name="CustomShape 2"/>
          <p:cNvSpPr/>
          <p:nvPr/>
        </p:nvSpPr>
        <p:spPr>
          <a:xfrm>
            <a:off x="677160" y="2160720"/>
            <a:ext cx="8593560" cy="38775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Vlastní zdroje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Fotografie  a obrázky z archivu autora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CustomShape 1"/>
          <p:cNvSpPr/>
          <p:nvPr/>
        </p:nvSpPr>
        <p:spPr>
          <a:xfrm>
            <a:off x="677160" y="609480"/>
            <a:ext cx="8593560" cy="1317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r>
              <a:rPr lang="cs-CZ" sz="3600" b="1" strike="noStrike">
                <a:solidFill>
                  <a:srgbClr val="418AB3"/>
                </a:solidFill>
                <a:latin typeface="Trebuchet MS"/>
                <a:ea typeface="DejaVu Sans"/>
              </a:rPr>
              <a:t>Metodický pokyn</a:t>
            </a:r>
            <a:endParaRPr/>
          </a:p>
          <a:p>
            <a:pPr>
              <a:lnSpc>
                <a:spcPct val="100000"/>
              </a:lnSpc>
            </a:pPr>
            <a:r>
              <a:rPr lang="cs-CZ" sz="2800" strike="noStrike">
                <a:solidFill>
                  <a:srgbClr val="418AB3"/>
                </a:solidFill>
                <a:latin typeface="Calibri"/>
                <a:ea typeface="DejaVu Sans"/>
              </a:rPr>
              <a:t>Integrovaný blok: Dítě a jeho tělo</a:t>
            </a:r>
            <a:endParaRPr/>
          </a:p>
        </p:txBody>
      </p:sp>
      <p:sp>
        <p:nvSpPr>
          <p:cNvPr id="282" name="CustomShape 2"/>
          <p:cNvSpPr/>
          <p:nvPr/>
        </p:nvSpPr>
        <p:spPr>
          <a:xfrm>
            <a:off x="677160" y="2160720"/>
            <a:ext cx="8593560" cy="38775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b="1" strike="noStrike">
                <a:solidFill>
                  <a:srgbClr val="404040"/>
                </a:solidFill>
                <a:latin typeface="Times New Roman"/>
                <a:ea typeface="DejaVu Sans"/>
              </a:rPr>
              <a:t>Popis</a:t>
            </a:r>
            <a:endParaRPr/>
          </a:p>
          <a:p>
            <a:pPr>
              <a:lnSpc>
                <a:spcPct val="100000"/>
              </a:lnSpc>
            </a:pPr>
            <a:r>
              <a:rPr lang="cs-CZ" strike="noStrike">
                <a:solidFill>
                  <a:srgbClr val="404040"/>
                </a:solidFill>
                <a:latin typeface="Times New Roman"/>
                <a:ea typeface="DejaVu Sans"/>
              </a:rPr>
              <a:t>Prezentace v PowerPointu, která obsahuje tři pracovní listy s jednoduchým interaktivním úkolem. 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r>
              <a:rPr lang="cs-CZ" b="1" strike="noStrike">
                <a:solidFill>
                  <a:srgbClr val="404040"/>
                </a:solidFill>
                <a:latin typeface="Times New Roman"/>
                <a:ea typeface="DejaVu Sans"/>
              </a:rPr>
              <a:t>Očekávání a cíle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imes New Roman"/>
                <a:ea typeface="DejaVu Sans"/>
              </a:rPr>
              <a:t>Dítě dokáže reagovat přiměřeně dané situaci</a:t>
            </a:r>
            <a:endParaRPr/>
          </a:p>
        </p:txBody>
      </p:sp>
      <p:sp>
        <p:nvSpPr>
          <p:cNvPr id="283" name="CustomShape 3"/>
          <p:cNvSpPr/>
          <p:nvPr/>
        </p:nvSpPr>
        <p:spPr>
          <a:xfrm>
            <a:off x="652776" y="6273168"/>
            <a:ext cx="629424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84" name="CustomShape 4"/>
          <p:cNvSpPr/>
          <p:nvPr/>
        </p:nvSpPr>
        <p:spPr>
          <a:xfrm>
            <a:off x="8590680" y="6041520"/>
            <a:ext cx="68004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D8236107-909D-4D49-828B-03E23F0EBB88}" type="slidenum">
              <a:rPr lang="cs-CZ" sz="900" strike="noStrike">
                <a:solidFill>
                  <a:srgbClr val="418AB3"/>
                </a:solidFill>
                <a:latin typeface="Trebuchet MS"/>
                <a:ea typeface="DejaVu Sans"/>
              </a:rPr>
              <a:pPr algn="r">
                <a:lnSpc>
                  <a:spcPct val="100000"/>
                </a:lnSpc>
              </a:pPr>
              <a:t>6</a:t>
            </a:fld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CustomShape 1"/>
          <p:cNvSpPr/>
          <p:nvPr/>
        </p:nvSpPr>
        <p:spPr>
          <a:xfrm>
            <a:off x="677160" y="609480"/>
            <a:ext cx="8593560" cy="1317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r>
              <a:rPr lang="cs-CZ" sz="3600" b="1" strike="noStrike">
                <a:solidFill>
                  <a:srgbClr val="418AB3"/>
                </a:solidFill>
                <a:latin typeface="Trebuchet MS"/>
                <a:ea typeface="DejaVu Sans"/>
              </a:rPr>
              <a:t>Studijní materiály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86" name="CustomShape 2"/>
          <p:cNvSpPr/>
          <p:nvPr/>
        </p:nvSpPr>
        <p:spPr>
          <a:xfrm>
            <a:off x="677160" y="2160720"/>
            <a:ext cx="8593560" cy="38775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b="1" strike="noStrike">
                <a:solidFill>
                  <a:srgbClr val="404040"/>
                </a:solidFill>
                <a:latin typeface="Trebuchet MS"/>
                <a:ea typeface="DejaVu Sans"/>
              </a:rPr>
              <a:t>Povinné materiály, pomůcky a technické vybavení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zdroj: </a:t>
            </a:r>
            <a:r>
              <a:rPr lang="cs-CZ" u="sng" strike="noStrike">
                <a:solidFill>
                  <a:srgbClr val="FFB838"/>
                </a:solidFill>
                <a:latin typeface="Trebuchet MS"/>
                <a:ea typeface="DejaVu Sans"/>
              </a:rPr>
              <a:t>www.dumy.cz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Dotyková obrazovka, připojená k PC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b="1" strike="noStrike">
                <a:solidFill>
                  <a:srgbClr val="404040"/>
                </a:solidFill>
                <a:latin typeface="Trebuchet MS"/>
                <a:ea typeface="DejaVu Sans"/>
              </a:rPr>
              <a:t>Nepovinné materiály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Didaktický kufřík - KUMUČ 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87" name="CustomShape 3"/>
          <p:cNvSpPr/>
          <p:nvPr/>
        </p:nvSpPr>
        <p:spPr>
          <a:xfrm>
            <a:off x="677160" y="6496200"/>
            <a:ext cx="629424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88" name="CustomShape 4"/>
          <p:cNvSpPr/>
          <p:nvPr/>
        </p:nvSpPr>
        <p:spPr>
          <a:xfrm>
            <a:off x="8590680" y="6041520"/>
            <a:ext cx="68004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401EEF75-045F-47AC-8FE0-D47B36F73302}" type="slidenum">
              <a:rPr lang="cs-CZ" sz="900" strike="noStrike">
                <a:solidFill>
                  <a:srgbClr val="418AB3"/>
                </a:solidFill>
                <a:latin typeface="Trebuchet MS"/>
                <a:ea typeface="DejaVu Sans"/>
              </a:rPr>
              <a:pPr algn="r">
                <a:lnSpc>
                  <a:spcPct val="100000"/>
                </a:lnSpc>
              </a:pPr>
              <a:t>7</a:t>
            </a:fld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CustomShape 1"/>
          <p:cNvSpPr/>
          <p:nvPr/>
        </p:nvSpPr>
        <p:spPr>
          <a:xfrm>
            <a:off x="677160" y="609480"/>
            <a:ext cx="8593560" cy="1317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418AB3"/>
                </a:solidFill>
                <a:latin typeface="Trebuchet MS"/>
                <a:ea typeface="DejaVu Sans"/>
              </a:rPr>
              <a:t>Práce s interaktivním materiálem</a:t>
            </a:r>
            <a:endParaRPr/>
          </a:p>
        </p:txBody>
      </p:sp>
      <p:sp>
        <p:nvSpPr>
          <p:cNvPr id="290" name="CustomShape 2"/>
          <p:cNvSpPr/>
          <p:nvPr/>
        </p:nvSpPr>
        <p:spPr>
          <a:xfrm>
            <a:off x="677160" y="1750680"/>
            <a:ext cx="9506520" cy="35215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 dirty="0">
                <a:solidFill>
                  <a:srgbClr val="404040"/>
                </a:solidFill>
                <a:latin typeface="Trebuchet MS"/>
                <a:ea typeface="DejaVu Sans"/>
              </a:rPr>
              <a:t>2. snímek - popis situace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 dirty="0">
                <a:solidFill>
                  <a:srgbClr val="404040"/>
                </a:solidFill>
                <a:latin typeface="Trebuchet MS"/>
                <a:ea typeface="DejaVu Sans"/>
              </a:rPr>
              <a:t>3. snímek – děti určují pomocí lišty pera správné pomůcky k úklidu </a:t>
            </a:r>
            <a:r>
              <a:rPr lang="cs-CZ" strike="noStrike" dirty="0" smtClean="0">
                <a:solidFill>
                  <a:srgbClr val="404040"/>
                </a:solidFill>
                <a:latin typeface="Trebuchet MS"/>
                <a:ea typeface="DejaVu Sans"/>
              </a:rPr>
              <a:t>(správné </a:t>
            </a:r>
            <a:r>
              <a:rPr lang="cs-CZ" strike="noStrike" dirty="0">
                <a:solidFill>
                  <a:srgbClr val="404040"/>
                </a:solidFill>
                <a:latin typeface="Trebuchet MS"/>
                <a:ea typeface="DejaVu Sans"/>
              </a:rPr>
              <a:t>zakroužkuj, nesprávné škrtni)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 dirty="0">
                <a:solidFill>
                  <a:srgbClr val="404040"/>
                </a:solidFill>
                <a:latin typeface="Trebuchet MS"/>
                <a:ea typeface="DejaVu Sans"/>
              </a:rPr>
              <a:t>4. snímek – pexeso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 dirty="0">
                <a:solidFill>
                  <a:srgbClr val="404040"/>
                </a:solidFill>
                <a:latin typeface="Trebuchet MS"/>
                <a:ea typeface="DejaVu Sans"/>
              </a:rPr>
              <a:t>Využití KUMUČE – děti kreslí na magnetickou tabulku pomůcky k úklidu</a:t>
            </a:r>
            <a:endParaRPr dirty="0"/>
          </a:p>
        </p:txBody>
      </p:sp>
      <p:sp>
        <p:nvSpPr>
          <p:cNvPr id="291" name="CustomShape 3"/>
          <p:cNvSpPr/>
          <p:nvPr/>
        </p:nvSpPr>
        <p:spPr>
          <a:xfrm>
            <a:off x="677160" y="6232500"/>
            <a:ext cx="629424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92" name="CustomShape 4"/>
          <p:cNvSpPr/>
          <p:nvPr/>
        </p:nvSpPr>
        <p:spPr>
          <a:xfrm>
            <a:off x="8590680" y="6041520"/>
            <a:ext cx="68004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D51955D1-FA91-4F2A-AFFC-3B8349830FD1}" type="slidenum">
              <a:rPr lang="cs-CZ" sz="900" strike="noStrike">
                <a:solidFill>
                  <a:srgbClr val="418AB3"/>
                </a:solidFill>
                <a:latin typeface="Trebuchet MS"/>
                <a:ea typeface="DejaVu Sans"/>
              </a:rPr>
              <a:pPr algn="r">
                <a:lnSpc>
                  <a:spcPct val="100000"/>
                </a:lnSpc>
              </a:pPr>
              <a:t>8</a:t>
            </a:fld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CustomShape 1"/>
          <p:cNvSpPr/>
          <p:nvPr/>
        </p:nvSpPr>
        <p:spPr>
          <a:xfrm>
            <a:off x="677160" y="609480"/>
            <a:ext cx="8593560" cy="1317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b="1" strike="noStrike">
                <a:solidFill>
                  <a:srgbClr val="418AB3"/>
                </a:solidFill>
                <a:latin typeface="Trebuchet MS"/>
                <a:ea typeface="DejaVu Sans"/>
              </a:rPr>
              <a:t>Prvky polytechnické výchovy</a:t>
            </a:r>
            <a:endParaRPr/>
          </a:p>
        </p:txBody>
      </p:sp>
      <p:sp>
        <p:nvSpPr>
          <p:cNvPr id="294" name="CustomShape 2"/>
          <p:cNvSpPr/>
          <p:nvPr/>
        </p:nvSpPr>
        <p:spPr>
          <a:xfrm>
            <a:off x="677160" y="6222420"/>
            <a:ext cx="629424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95" name="CustomShape 3"/>
          <p:cNvSpPr/>
          <p:nvPr/>
        </p:nvSpPr>
        <p:spPr>
          <a:xfrm>
            <a:off x="8590680" y="6041520"/>
            <a:ext cx="68004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0680A643-CEA7-43AD-A59D-BBA54228D9DE}" type="slidenum">
              <a:rPr lang="cs-CZ" sz="900" strike="noStrike">
                <a:solidFill>
                  <a:srgbClr val="418AB3"/>
                </a:solidFill>
                <a:latin typeface="Trebuchet MS"/>
                <a:ea typeface="DejaVu Sans"/>
              </a:rPr>
              <a:pPr algn="r">
                <a:lnSpc>
                  <a:spcPct val="100000"/>
                </a:lnSpc>
              </a:pPr>
              <a:t>9</a:t>
            </a:fld>
            <a:endParaRPr/>
          </a:p>
        </p:txBody>
      </p:sp>
      <p:sp>
        <p:nvSpPr>
          <p:cNvPr id="296" name="CustomShape 4"/>
          <p:cNvSpPr/>
          <p:nvPr/>
        </p:nvSpPr>
        <p:spPr>
          <a:xfrm>
            <a:off x="677160" y="1510560"/>
            <a:ext cx="9591840" cy="3061800"/>
          </a:xfrm>
          <a:prstGeom prst="roundRect">
            <a:avLst>
              <a:gd name="adj" fmla="val 13776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Přicházet s vlastními nápady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Řešení jednoduchých problémů a samostatné rozhodování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Spontánně vyprávět zážitky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CustomShape 1"/>
          <p:cNvSpPr/>
          <p:nvPr/>
        </p:nvSpPr>
        <p:spPr>
          <a:xfrm>
            <a:off x="673200" y="6222420"/>
            <a:ext cx="629424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000000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98" name="CustomShape 2"/>
          <p:cNvSpPr/>
          <p:nvPr/>
        </p:nvSpPr>
        <p:spPr>
          <a:xfrm>
            <a:off x="8590680" y="6041520"/>
            <a:ext cx="680040" cy="3618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9A5DD72F-BCEF-402E-A99B-FA6F74E50E7F}" type="slidenum">
              <a:rPr lang="cs-CZ" sz="900" strike="noStrike">
                <a:solidFill>
                  <a:srgbClr val="000000"/>
                </a:solidFill>
                <a:latin typeface="Trebuchet MS"/>
                <a:ea typeface="DejaVu Sans"/>
              </a:rPr>
              <a:pPr algn="r">
                <a:lnSpc>
                  <a:spcPct val="100000"/>
                </a:lnSpc>
              </a:pPr>
              <a:t>10</a:t>
            </a:fld>
            <a:endParaRPr/>
          </a:p>
        </p:txBody>
      </p:sp>
      <p:sp>
        <p:nvSpPr>
          <p:cNvPr id="299" name="CustomShape 3"/>
          <p:cNvSpPr/>
          <p:nvPr/>
        </p:nvSpPr>
        <p:spPr>
          <a:xfrm>
            <a:off x="1920960" y="2820960"/>
            <a:ext cx="2711520" cy="15256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Vnímat vliv techniky na společnost a přírodu</a:t>
            </a:r>
            <a:endParaRPr/>
          </a:p>
        </p:txBody>
      </p:sp>
      <p:sp>
        <p:nvSpPr>
          <p:cNvPr id="300" name="CustomShape 4"/>
          <p:cNvSpPr/>
          <p:nvPr/>
        </p:nvSpPr>
        <p:spPr>
          <a:xfrm>
            <a:off x="4258800" y="1962000"/>
            <a:ext cx="2711520" cy="15256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Směrovat 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děti k získávání základních pracovních dovedností a návyků</a:t>
            </a:r>
            <a:endParaRPr/>
          </a:p>
        </p:txBody>
      </p:sp>
      <p:sp>
        <p:nvSpPr>
          <p:cNvPr id="301" name="CustomShape 5"/>
          <p:cNvSpPr/>
          <p:nvPr/>
        </p:nvSpPr>
        <p:spPr>
          <a:xfrm>
            <a:off x="1922400" y="1121760"/>
            <a:ext cx="2711520" cy="15256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Chápat postavení techniky a technických oborů v životě lidstva jako devízu</a:t>
            </a:r>
            <a:endParaRPr/>
          </a:p>
        </p:txBody>
      </p:sp>
      <p:sp>
        <p:nvSpPr>
          <p:cNvPr id="302" name="CustomShape 6"/>
          <p:cNvSpPr/>
          <p:nvPr/>
        </p:nvSpPr>
        <p:spPr>
          <a:xfrm>
            <a:off x="6593400" y="1118520"/>
            <a:ext cx="2711520" cy="15256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Učit děti základním poznatkům o technice</a:t>
            </a:r>
            <a:endParaRPr/>
          </a:p>
        </p:txBody>
      </p:sp>
      <p:sp>
        <p:nvSpPr>
          <p:cNvPr id="303" name="CustomShape 7"/>
          <p:cNvSpPr/>
          <p:nvPr/>
        </p:nvSpPr>
        <p:spPr>
          <a:xfrm>
            <a:off x="6593400" y="2726640"/>
            <a:ext cx="2838240" cy="167112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Vést děti ke kooperativnímu hodnocení a sebehodnocení</a:t>
            </a:r>
            <a:endParaRPr/>
          </a:p>
        </p:txBody>
      </p:sp>
      <p:sp>
        <p:nvSpPr>
          <p:cNvPr id="304" name="CustomShape 8"/>
          <p:cNvSpPr/>
          <p:nvPr/>
        </p:nvSpPr>
        <p:spPr>
          <a:xfrm>
            <a:off x="4255920" y="3656160"/>
            <a:ext cx="2711520" cy="15256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Podpořit rozvoj myšlenkového potenciálu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dětí</a:t>
            </a:r>
            <a:endParaRPr/>
          </a:p>
        </p:txBody>
      </p:sp>
      <p:sp>
        <p:nvSpPr>
          <p:cNvPr id="305" name="CustomShape 9"/>
          <p:cNvSpPr/>
          <p:nvPr/>
        </p:nvSpPr>
        <p:spPr>
          <a:xfrm>
            <a:off x="2925720" y="160920"/>
            <a:ext cx="4560480" cy="17931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  <a:ea typeface="DejaVu Sans"/>
              </a:rPr>
              <a:t>          Cíle polytechnické                                                                       </a:t>
            </a:r>
            <a:endParaRPr/>
          </a:p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  <a:ea typeface="DejaVu Sans"/>
              </a:rPr>
              <a:t>                  výchovy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1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Motiv1" id="{9DBD879A-8741-43EC-9F76-BF0F18D03E8C}" vid="{63E7686E-2D23-4766-9058-08A79840CB5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0</TotalTime>
  <Words>275</Words>
  <Application>Microsoft Office PowerPoint</Application>
  <PresentationFormat>Vlastní</PresentationFormat>
  <Paragraphs>57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Motiv1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artepre rez</dc:creator>
  <cp:lastModifiedBy>Dum</cp:lastModifiedBy>
  <cp:revision>3</cp:revision>
  <dcterms:modified xsi:type="dcterms:W3CDTF">2015-05-19T15:18:12Z</dcterms:modified>
</cp:coreProperties>
</file>