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comments/comment3.xml" ContentType="application/vnd.openxmlformats-officedocument.presentationml.comments+xml"/>
  <Override PartName="/ppt/comments/comment4.xml" ContentType="application/vnd.openxmlformats-officedocument.presentationml.comments+xml"/>
  <Override PartName="/docProps/custom.xml" ContentType="application/vnd.openxmlformats-officedocument.custom-properties+xml"/>
  <Default Extension="wdp" ContentType="image/vnd.ms-photo"/>
  <Override PartName="/ppt/commentAuthors.xml" ContentType="application/vnd.openxmlformats-officedocument.presentationml.commentAuthors+xml"/>
  <Default Extension="gif" ContentType="image/gif"/>
  <Override PartName="/ppt/comments/comment1.xml" ContentType="application/vnd.openxmlformats-officedocument.presentationml.comments+xml"/>
  <Override PartName="/ppt/comments/comment2.xml" ContentType="application/vnd.openxmlformats-officedocument.presentationml.comment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2"/>
  </p:sldMasterIdLst>
  <p:notesMasterIdLst>
    <p:notesMasterId r:id="rId15"/>
  </p:notesMasterIdLst>
  <p:handoutMasterIdLst>
    <p:handoutMasterId r:id="rId16"/>
  </p:handoutMasterIdLst>
  <p:sldIdLst>
    <p:sldId id="272" r:id="rId3"/>
    <p:sldId id="282" r:id="rId4"/>
    <p:sldId id="286" r:id="rId5"/>
    <p:sldId id="288" r:id="rId6"/>
    <p:sldId id="289" r:id="rId7"/>
    <p:sldId id="275" r:id="rId8"/>
    <p:sldId id="276" r:id="rId9"/>
    <p:sldId id="277" r:id="rId10"/>
    <p:sldId id="278" r:id="rId11"/>
    <p:sldId id="279" r:id="rId12"/>
    <p:sldId id="280" r:id="rId13"/>
    <p:sldId id="281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or" initials="A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FFFF"/>
    <a:srgbClr val="FDF8E4"/>
    <a:srgbClr val="FDFEE6"/>
    <a:srgbClr val="FDFEE2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353" autoAdjust="0"/>
    <p:restoredTop sz="94918" autoAdjust="0"/>
  </p:normalViewPr>
  <p:slideViewPr>
    <p:cSldViewPr snapToGrid="0">
      <p:cViewPr varScale="1">
        <p:scale>
          <a:sx n="86" d="100"/>
          <a:sy n="86" d="100"/>
        </p:scale>
        <p:origin x="-84" y="-42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63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commentAuthors" Target="commentAuthors.xml"/><Relationship Id="rId2" Type="http://schemas.openxmlformats.org/officeDocument/2006/relationships/slideMaster" Target="slideMasters/slideMaster1.xml"/><Relationship Id="rId16" Type="http://schemas.openxmlformats.org/officeDocument/2006/relationships/handoutMaster" Target="handoutMasters/handoutMaster1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596" y="14"/>
    <p:text/>
    <p:extLst mod="1">
      <p:ext uri="{C676402C-5697-4E1C-873F-D02D1690AC5C}">
        <p15:threadingInfo xmlns:p15="http://schemas.microsoft.com/office/powerpoint/2012/main" xmlns="" timeZoneBias="-60"/>
      </p:ext>
    </p:extLs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596" y="14"/>
    <p:text/>
    <p:extLst mod="1">
      <p:ext uri="{C676402C-5697-4E1C-873F-D02D1690AC5C}">
        <p15:threadingInfo xmlns:p15="http://schemas.microsoft.com/office/powerpoint/2012/main" xmlns="" timeZoneBias="-60"/>
      </p:ext>
    </p:extLst>
  </p:cm>
</p:cmLst>
</file>

<file path=ppt/comments/comment3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596" y="14"/>
    <p:text/>
    <p:extLst mod="1">
      <p:ext uri="{C676402C-5697-4E1C-873F-D02D1690AC5C}">
        <p15:threadingInfo xmlns:p15="http://schemas.microsoft.com/office/powerpoint/2012/main" xmlns="" timeZoneBias="-60"/>
      </p:ext>
    </p:extLst>
  </p:cm>
</p:cmLst>
</file>

<file path=ppt/comments/comment4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596" y="14"/>
    <p:text/>
    <p:extLst mod="1">
      <p:ext uri="{C676402C-5697-4E1C-873F-D02D1690AC5C}">
        <p15:threadingInfo xmlns:p15="http://schemas.microsoft.com/office/powerpoint/2012/main" xmlns="" timeZoneBias="-60"/>
      </p:ext>
    </p:extLst>
  </p:cm>
</p:cmLst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pPr/>
              <a:t>20.5.2015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pPr/>
              <a:t>20.5.2015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60410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82882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673352"/>
            <a:ext cx="9509760" cy="352481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59342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16736" y="0"/>
            <a:ext cx="12188825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5400" y="1188720"/>
            <a:ext cx="9601200" cy="1375576"/>
          </a:xfrm>
        </p:spPr>
        <p:txBody>
          <a:bodyPr anchor="b">
            <a:normAutofit/>
          </a:bodyPr>
          <a:lstStyle>
            <a:lvl1pPr algn="ctr">
              <a:defRPr sz="5400" b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2618762"/>
            <a:ext cx="9601200" cy="914400"/>
          </a:xfrm>
        </p:spPr>
        <p:txBody>
          <a:bodyPr anchor="t"/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15843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4112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27888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23056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34112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27888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27888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57080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42011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59003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>
            <a:off x="0" y="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8640" y="1005840"/>
            <a:ext cx="7223760" cy="41625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962108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35946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548640" y="548640"/>
            <a:ext cx="6675120" cy="5760720"/>
          </a:xfrm>
          <a:noFill/>
        </p:spPr>
        <p:txBody>
          <a:bodyPr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16459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582783" y="6387435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grpSp>
        <p:nvGrpSpPr>
          <p:cNvPr id="8" name="Skupina 6"/>
          <p:cNvGrpSpPr/>
          <p:nvPr/>
        </p:nvGrpSpPr>
        <p:grpSpPr>
          <a:xfrm>
            <a:off x="0" y="0"/>
            <a:ext cx="7772400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 flipV="1">
            <a:off x="0" y="6309360"/>
            <a:ext cx="7772400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 rot="5400000" flipV="1">
            <a:off x="-3154680" y="3154680"/>
            <a:ext cx="6858000" cy="548640"/>
            <a:chOff x="0" y="0"/>
            <a:chExt cx="12188825" cy="713232"/>
          </a:xfrm>
        </p:grpSpPr>
        <p:sp>
          <p:nvSpPr>
            <p:cNvPr id="15" name="Obdélník 14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rot="16200000" flipH="1" flipV="1">
            <a:off x="4069079" y="3154681"/>
            <a:ext cx="6858000" cy="548640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pic>
        <p:nvPicPr>
          <p:cNvPr id="20" name="Obrázek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71734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gi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  <a:alpha val="56000"/>
              </a:schemeClr>
            </a:gs>
            <a:gs pos="79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 bwMode="auto"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 bwMode="auto"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 bwMode="auto"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1341120" y="438912"/>
            <a:ext cx="9509760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73352"/>
            <a:ext cx="95097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875776" y="6391656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3"/>
          </p:nvPr>
        </p:nvSpPr>
        <p:spPr>
          <a:xfrm>
            <a:off x="1341120" y="6391656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0210800" y="6391656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3" pos="3840" userDrawn="1">
          <p15:clr>
            <a:srgbClr val="F26B43"/>
          </p15:clr>
        </p15:guide>
        <p15:guide id="5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5" Type="http://schemas.openxmlformats.org/officeDocument/2006/relationships/comments" Target="../comments/comment1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6" Type="http://schemas.openxmlformats.org/officeDocument/2006/relationships/comments" Target="../comments/commen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microsoft.com/office/2007/relationships/hdphoto" Target="../media/hdphoto2.wdp"/><Relationship Id="rId7" Type="http://schemas.openxmlformats.org/officeDocument/2006/relationships/image" Target="../media/image1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1.png"/><Relationship Id="rId5" Type="http://schemas.microsoft.com/office/2007/relationships/hdphoto" Target="../media/hdphoto1.wdp"/><Relationship Id="rId4" Type="http://schemas.openxmlformats.org/officeDocument/2006/relationships/image" Target="../media/image10.png"/><Relationship Id="rId9" Type="http://schemas.openxmlformats.org/officeDocument/2006/relationships/comments" Target="../comments/comment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6.png"/><Relationship Id="rId18" Type="http://schemas.microsoft.com/office/2007/relationships/hdphoto" Target="../media/hdphoto7.wdp"/><Relationship Id="rId3" Type="http://schemas.microsoft.com/office/2007/relationships/hdphoto" Target="../media/hdphoto2.wdp"/><Relationship Id="rId7" Type="http://schemas.openxmlformats.org/officeDocument/2006/relationships/image" Target="../media/image12.png"/><Relationship Id="rId12" Type="http://schemas.microsoft.com/office/2007/relationships/hdphoto" Target="../media/hdphoto4.wdp"/><Relationship Id="rId17" Type="http://schemas.openxmlformats.org/officeDocument/2006/relationships/image" Target="../media/image18.png"/><Relationship Id="rId2" Type="http://schemas.openxmlformats.org/officeDocument/2006/relationships/image" Target="../media/image9.png"/><Relationship Id="rId16" Type="http://schemas.microsoft.com/office/2007/relationships/hdphoto" Target="../media/hdphoto6.wdp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1.png"/><Relationship Id="rId11" Type="http://schemas.openxmlformats.org/officeDocument/2006/relationships/image" Target="../media/image15.png"/><Relationship Id="rId5" Type="http://schemas.microsoft.com/office/2007/relationships/hdphoto" Target="../media/hdphoto1.wdp"/><Relationship Id="rId15" Type="http://schemas.openxmlformats.org/officeDocument/2006/relationships/image" Target="../media/image17.png"/><Relationship Id="rId10" Type="http://schemas.microsoft.com/office/2007/relationships/hdphoto" Target="../media/hdphoto3.wdp"/><Relationship Id="rId19" Type="http://schemas.openxmlformats.org/officeDocument/2006/relationships/comments" Target="../comments/comment4.xml"/><Relationship Id="rId4" Type="http://schemas.openxmlformats.org/officeDocument/2006/relationships/image" Target="../media/image10.png"/><Relationship Id="rId9" Type="http://schemas.openxmlformats.org/officeDocument/2006/relationships/image" Target="../media/image14.png"/><Relationship Id="rId14" Type="http://schemas.microsoft.com/office/2007/relationships/hdphoto" Target="../media/hdphoto5.wdp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dumy.cz/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 anchor="t"/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sz="3600" dirty="0" smtClean="0">
                <a:solidFill>
                  <a:srgbClr val="624D38">
                    <a:lumMod val="75000"/>
                  </a:srgbClr>
                </a:solidFill>
                <a:latin typeface="Century Gothic"/>
              </a:rPr>
              <a:t>Ovečky-využití vlny</a:t>
            </a:r>
            <a:endParaRPr lang="cs-CZ" sz="3600" b="0" i="0" dirty="0">
              <a:solidFill>
                <a:srgbClr val="624D38">
                  <a:lumMod val="75000"/>
                </a:srgbClr>
              </a:solidFill>
              <a:latin typeface="Century Gothic"/>
              <a:ea typeface="+mj-ea"/>
              <a:cs typeface="+mj-cs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r>
              <a:rPr lang="cs-CZ" dirty="0" smtClean="0"/>
              <a:t>Vnímání</a:t>
            </a:r>
            <a:endParaRPr lang="cs-CZ" sz="2400" b="0" i="0" baseline="0" dirty="0"/>
          </a:p>
        </p:txBody>
      </p:sp>
    </p:spTree>
    <p:extLst>
      <p:ext uri="{BB962C8B-B14F-4D97-AF65-F5344CB8AC3E}">
        <p14:creationId xmlns:p14="http://schemas.microsoft.com/office/powerpoint/2010/main" xmlns="" val="2671542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solidFill>
            <a:srgbClr val="FFFFF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DF8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800" t="7822" r="56933" b="51467"/>
          <a:stretch/>
        </p:blipFill>
        <p:spPr>
          <a:xfrm>
            <a:off x="-950492" y="5110528"/>
            <a:ext cx="7160792" cy="1957022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29879" b="57091" l="37727" r="66091">
                        <a14:foregroundMark x1="52545" y1="51758" x2="53318" y2="54242"/>
                      </a14:backgroundRemoval>
                    </a14:imgEffect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7067" t="30933" r="31600" b="42934"/>
          <a:stretch/>
        </p:blipFill>
        <p:spPr>
          <a:xfrm>
            <a:off x="582410" y="18509"/>
            <a:ext cx="2218944" cy="1388020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29879" b="57091" l="37727" r="66091">
                        <a14:foregroundMark x1="52545" y1="51758" x2="53318" y2="54242"/>
                      </a14:backgroundRemoval>
                    </a14:imgEffect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7067" t="30933" r="31600" b="42934"/>
          <a:stretch/>
        </p:blipFill>
        <p:spPr>
          <a:xfrm>
            <a:off x="1866900" y="410111"/>
            <a:ext cx="4047011" cy="2531534"/>
          </a:xfrm>
          <a:prstGeom prst="rect">
            <a:avLst/>
          </a:prstGeom>
        </p:spPr>
      </p:pic>
      <p:sp>
        <p:nvSpPr>
          <p:cNvPr id="20" name="Slunce 19"/>
          <p:cNvSpPr/>
          <p:nvPr/>
        </p:nvSpPr>
        <p:spPr>
          <a:xfrm>
            <a:off x="8766464" y="-58008"/>
            <a:ext cx="3638550" cy="3712277"/>
          </a:xfrm>
          <a:prstGeom prst="su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9" name="Obrázek 18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29879" b="57091" l="37727" r="66091">
                        <a14:foregroundMark x1="52545" y1="51758" x2="53318" y2="54242"/>
                      </a14:backgroundRemoval>
                    </a14:imgEffect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7067" t="30933" r="31600" b="42934"/>
          <a:stretch/>
        </p:blipFill>
        <p:spPr>
          <a:xfrm>
            <a:off x="8573747" y="1596291"/>
            <a:ext cx="2218944" cy="1388020"/>
          </a:xfrm>
          <a:prstGeom prst="rect">
            <a:avLst/>
          </a:prstGeom>
        </p:spPr>
      </p:pic>
      <p:pic>
        <p:nvPicPr>
          <p:cNvPr id="22" name="Obrázek 2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800" t="7822" r="56933" b="51467"/>
          <a:stretch/>
        </p:blipFill>
        <p:spPr>
          <a:xfrm>
            <a:off x="3929014" y="5110528"/>
            <a:ext cx="7160792" cy="1957022"/>
          </a:xfrm>
          <a:prstGeom prst="rect">
            <a:avLst/>
          </a:prstGeom>
        </p:spPr>
      </p:pic>
      <p:pic>
        <p:nvPicPr>
          <p:cNvPr id="23" name="Obrázek 2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800" t="7822" r="56933" b="51467"/>
          <a:stretch/>
        </p:blipFill>
        <p:spPr>
          <a:xfrm>
            <a:off x="8752128" y="5110528"/>
            <a:ext cx="7160792" cy="1957022"/>
          </a:xfrm>
          <a:prstGeom prst="rect">
            <a:avLst/>
          </a:prstGeom>
        </p:spPr>
      </p:pic>
      <p:grpSp>
        <p:nvGrpSpPr>
          <p:cNvPr id="43" name="Skupina 42"/>
          <p:cNvGrpSpPr/>
          <p:nvPr/>
        </p:nvGrpSpPr>
        <p:grpSpPr>
          <a:xfrm flipH="1">
            <a:off x="67997" y="4384399"/>
            <a:ext cx="1873623" cy="2218212"/>
            <a:chOff x="4761963" y="1787118"/>
            <a:chExt cx="3731737" cy="2778916"/>
          </a:xfrm>
        </p:grpSpPr>
        <p:sp>
          <p:nvSpPr>
            <p:cNvPr id="44" name="Ovál 43"/>
            <p:cNvSpPr/>
            <p:nvPr/>
          </p:nvSpPr>
          <p:spPr>
            <a:xfrm>
              <a:off x="4761963" y="1944709"/>
              <a:ext cx="1732209" cy="798491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5" name="Vývojový diagram: ruční operace 44"/>
            <p:cNvSpPr/>
            <p:nvPr/>
          </p:nvSpPr>
          <p:spPr>
            <a:xfrm>
              <a:off x="6096724" y="3630169"/>
              <a:ext cx="231820" cy="734096"/>
            </a:xfrm>
            <a:prstGeom prst="flowChartManualOperation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6" name="Vývojový diagram: ruční operace 45"/>
            <p:cNvSpPr/>
            <p:nvPr/>
          </p:nvSpPr>
          <p:spPr>
            <a:xfrm>
              <a:off x="7601406" y="3556826"/>
              <a:ext cx="231820" cy="734096"/>
            </a:xfrm>
            <a:prstGeom prst="flowChartManualOperation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7" name="Vývojový diagram: ruční operace 46"/>
            <p:cNvSpPr/>
            <p:nvPr/>
          </p:nvSpPr>
          <p:spPr>
            <a:xfrm>
              <a:off x="6539609" y="3630169"/>
              <a:ext cx="231820" cy="734096"/>
            </a:xfrm>
            <a:prstGeom prst="flowChartManualOperation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8" name="Vývojový diagram: ruční operace 47"/>
            <p:cNvSpPr/>
            <p:nvPr/>
          </p:nvSpPr>
          <p:spPr>
            <a:xfrm>
              <a:off x="8113716" y="3189778"/>
              <a:ext cx="231820" cy="734096"/>
            </a:xfrm>
            <a:prstGeom prst="flowChartManualOperation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9" name="Mrak 48"/>
            <p:cNvSpPr/>
            <p:nvPr/>
          </p:nvSpPr>
          <p:spPr>
            <a:xfrm>
              <a:off x="8229626" y="2303394"/>
              <a:ext cx="264074" cy="274638"/>
            </a:xfrm>
            <a:prstGeom prst="cloud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0" name="Ovál 49"/>
            <p:cNvSpPr/>
            <p:nvPr/>
          </p:nvSpPr>
          <p:spPr>
            <a:xfrm>
              <a:off x="5628067" y="2073499"/>
              <a:ext cx="285844" cy="229895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1" name="Ovál 50"/>
            <p:cNvSpPr/>
            <p:nvPr/>
          </p:nvSpPr>
          <p:spPr>
            <a:xfrm>
              <a:off x="5630574" y="2073499"/>
              <a:ext cx="222704" cy="167425"/>
            </a:xfrm>
            <a:prstGeom prst="ellipse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2" name="Zaoblený obdélník 51"/>
            <p:cNvSpPr/>
            <p:nvPr/>
          </p:nvSpPr>
          <p:spPr>
            <a:xfrm>
              <a:off x="8133034" y="3939039"/>
              <a:ext cx="193183" cy="206062"/>
            </a:xfrm>
            <a:prstGeom prst="roundRect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3" name="Zaoblený obdélník 52"/>
            <p:cNvSpPr/>
            <p:nvPr/>
          </p:nvSpPr>
          <p:spPr>
            <a:xfrm>
              <a:off x="7601406" y="4205788"/>
              <a:ext cx="193183" cy="206062"/>
            </a:xfrm>
            <a:prstGeom prst="roundRect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4" name="Zaoblený obdélník 53"/>
            <p:cNvSpPr/>
            <p:nvPr/>
          </p:nvSpPr>
          <p:spPr>
            <a:xfrm>
              <a:off x="6077405" y="4317098"/>
              <a:ext cx="193183" cy="206062"/>
            </a:xfrm>
            <a:prstGeom prst="roundRect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5" name="Zaoblený obdélník 54"/>
            <p:cNvSpPr/>
            <p:nvPr/>
          </p:nvSpPr>
          <p:spPr>
            <a:xfrm>
              <a:off x="6558927" y="4359972"/>
              <a:ext cx="193183" cy="206062"/>
            </a:xfrm>
            <a:prstGeom prst="roundRect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6" name="Ovál 55"/>
            <p:cNvSpPr/>
            <p:nvPr/>
          </p:nvSpPr>
          <p:spPr>
            <a:xfrm>
              <a:off x="4838733" y="2279559"/>
              <a:ext cx="130294" cy="128789"/>
            </a:xfrm>
            <a:prstGeom prst="ellipse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7" name="Oblouk 56"/>
            <p:cNvSpPr/>
            <p:nvPr/>
          </p:nvSpPr>
          <p:spPr>
            <a:xfrm rot="10441300">
              <a:off x="5001496" y="2260714"/>
              <a:ext cx="402968" cy="439804"/>
            </a:xfrm>
            <a:prstGeom prst="arc">
              <a:avLst/>
            </a:prstGeom>
            <a:solidFill>
              <a:schemeClr val="tx1"/>
            </a:solidFill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8" name="Mrak 57"/>
            <p:cNvSpPr/>
            <p:nvPr/>
          </p:nvSpPr>
          <p:spPr>
            <a:xfrm rot="1142874">
              <a:off x="5747130" y="1787118"/>
              <a:ext cx="660546" cy="346057"/>
            </a:xfrm>
            <a:prstGeom prst="cloud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9" name="Mrak 58"/>
            <p:cNvSpPr/>
            <p:nvPr/>
          </p:nvSpPr>
          <p:spPr>
            <a:xfrm>
              <a:off x="5628068" y="2240924"/>
              <a:ext cx="2859109" cy="1571222"/>
            </a:xfrm>
            <a:prstGeom prst="cloud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0" name="Slza 59"/>
            <p:cNvSpPr/>
            <p:nvPr/>
          </p:nvSpPr>
          <p:spPr>
            <a:xfrm>
              <a:off x="5913911" y="2129194"/>
              <a:ext cx="441729" cy="825085"/>
            </a:xfrm>
            <a:prstGeom prst="teardrop">
              <a:avLst/>
            </a:prstGeom>
            <a:solidFill>
              <a:schemeClr val="bg1">
                <a:lumMod val="8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1" name="Slza 60"/>
            <p:cNvSpPr/>
            <p:nvPr/>
          </p:nvSpPr>
          <p:spPr>
            <a:xfrm>
              <a:off x="5987360" y="2138587"/>
              <a:ext cx="368279" cy="687161"/>
            </a:xfrm>
            <a:prstGeom prst="teardrop">
              <a:avLst/>
            </a:prstGeom>
            <a:solidFill>
              <a:schemeClr val="accent5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62" name="Skupina 61"/>
          <p:cNvGrpSpPr/>
          <p:nvPr/>
        </p:nvGrpSpPr>
        <p:grpSpPr>
          <a:xfrm flipH="1">
            <a:off x="6531469" y="5190217"/>
            <a:ext cx="1867296" cy="1517499"/>
            <a:chOff x="4761963" y="1787118"/>
            <a:chExt cx="3731737" cy="2778916"/>
          </a:xfrm>
        </p:grpSpPr>
        <p:sp>
          <p:nvSpPr>
            <p:cNvPr id="63" name="Ovál 62"/>
            <p:cNvSpPr/>
            <p:nvPr/>
          </p:nvSpPr>
          <p:spPr>
            <a:xfrm>
              <a:off x="4761963" y="1944709"/>
              <a:ext cx="1732209" cy="798491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4" name="Vývojový diagram: ruční operace 63"/>
            <p:cNvSpPr/>
            <p:nvPr/>
          </p:nvSpPr>
          <p:spPr>
            <a:xfrm>
              <a:off x="6096724" y="3630169"/>
              <a:ext cx="231820" cy="734096"/>
            </a:xfrm>
            <a:prstGeom prst="flowChartManualOperation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5" name="Vývojový diagram: ruční operace 64"/>
            <p:cNvSpPr/>
            <p:nvPr/>
          </p:nvSpPr>
          <p:spPr>
            <a:xfrm>
              <a:off x="7601406" y="3556826"/>
              <a:ext cx="231820" cy="734096"/>
            </a:xfrm>
            <a:prstGeom prst="flowChartManualOperation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6" name="Vývojový diagram: ruční operace 65"/>
            <p:cNvSpPr/>
            <p:nvPr/>
          </p:nvSpPr>
          <p:spPr>
            <a:xfrm>
              <a:off x="6539609" y="3630169"/>
              <a:ext cx="231820" cy="734096"/>
            </a:xfrm>
            <a:prstGeom prst="flowChartManualOperation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7" name="Vývojový diagram: ruční operace 66"/>
            <p:cNvSpPr/>
            <p:nvPr/>
          </p:nvSpPr>
          <p:spPr>
            <a:xfrm>
              <a:off x="8113716" y="3189778"/>
              <a:ext cx="231820" cy="734096"/>
            </a:xfrm>
            <a:prstGeom prst="flowChartManualOperation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8" name="Mrak 67"/>
            <p:cNvSpPr/>
            <p:nvPr/>
          </p:nvSpPr>
          <p:spPr>
            <a:xfrm>
              <a:off x="8229626" y="2303394"/>
              <a:ext cx="264074" cy="274638"/>
            </a:xfrm>
            <a:prstGeom prst="cloud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9" name="Ovál 68"/>
            <p:cNvSpPr/>
            <p:nvPr/>
          </p:nvSpPr>
          <p:spPr>
            <a:xfrm>
              <a:off x="5628067" y="2073499"/>
              <a:ext cx="285844" cy="229895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0" name="Ovál 69"/>
            <p:cNvSpPr/>
            <p:nvPr/>
          </p:nvSpPr>
          <p:spPr>
            <a:xfrm>
              <a:off x="5630574" y="2073499"/>
              <a:ext cx="222704" cy="167425"/>
            </a:xfrm>
            <a:prstGeom prst="ellipse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1" name="Zaoblený obdélník 70"/>
            <p:cNvSpPr/>
            <p:nvPr/>
          </p:nvSpPr>
          <p:spPr>
            <a:xfrm>
              <a:off x="8133034" y="3939039"/>
              <a:ext cx="193183" cy="206062"/>
            </a:xfrm>
            <a:prstGeom prst="roundRect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2" name="Zaoblený obdélník 71"/>
            <p:cNvSpPr/>
            <p:nvPr/>
          </p:nvSpPr>
          <p:spPr>
            <a:xfrm>
              <a:off x="7601406" y="4205788"/>
              <a:ext cx="193183" cy="206062"/>
            </a:xfrm>
            <a:prstGeom prst="roundRect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3" name="Zaoblený obdélník 72"/>
            <p:cNvSpPr/>
            <p:nvPr/>
          </p:nvSpPr>
          <p:spPr>
            <a:xfrm>
              <a:off x="6077405" y="4317098"/>
              <a:ext cx="193183" cy="206062"/>
            </a:xfrm>
            <a:prstGeom prst="roundRect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4" name="Zaoblený obdélník 73"/>
            <p:cNvSpPr/>
            <p:nvPr/>
          </p:nvSpPr>
          <p:spPr>
            <a:xfrm>
              <a:off x="6558927" y="4359972"/>
              <a:ext cx="193183" cy="206062"/>
            </a:xfrm>
            <a:prstGeom prst="roundRect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5" name="Ovál 74"/>
            <p:cNvSpPr/>
            <p:nvPr/>
          </p:nvSpPr>
          <p:spPr>
            <a:xfrm>
              <a:off x="4838733" y="2279559"/>
              <a:ext cx="130294" cy="128789"/>
            </a:xfrm>
            <a:prstGeom prst="ellipse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6" name="Oblouk 75"/>
            <p:cNvSpPr/>
            <p:nvPr/>
          </p:nvSpPr>
          <p:spPr>
            <a:xfrm rot="10441300">
              <a:off x="5001496" y="2260714"/>
              <a:ext cx="402968" cy="439804"/>
            </a:xfrm>
            <a:prstGeom prst="arc">
              <a:avLst/>
            </a:prstGeom>
            <a:solidFill>
              <a:schemeClr val="tx1"/>
            </a:solidFill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7" name="Mrak 76"/>
            <p:cNvSpPr/>
            <p:nvPr/>
          </p:nvSpPr>
          <p:spPr>
            <a:xfrm rot="1142874">
              <a:off x="5747130" y="1787118"/>
              <a:ext cx="660546" cy="346057"/>
            </a:xfrm>
            <a:prstGeom prst="cloud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8" name="Mrak 77"/>
            <p:cNvSpPr/>
            <p:nvPr/>
          </p:nvSpPr>
          <p:spPr>
            <a:xfrm>
              <a:off x="5628068" y="2240924"/>
              <a:ext cx="2859109" cy="1571222"/>
            </a:xfrm>
            <a:prstGeom prst="cloud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9" name="Slza 78"/>
            <p:cNvSpPr/>
            <p:nvPr/>
          </p:nvSpPr>
          <p:spPr>
            <a:xfrm>
              <a:off x="5913911" y="2129194"/>
              <a:ext cx="441729" cy="825085"/>
            </a:xfrm>
            <a:prstGeom prst="teardrop">
              <a:avLst/>
            </a:prstGeom>
            <a:solidFill>
              <a:schemeClr val="bg1">
                <a:lumMod val="8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0" name="Slza 79"/>
            <p:cNvSpPr/>
            <p:nvPr/>
          </p:nvSpPr>
          <p:spPr>
            <a:xfrm>
              <a:off x="5987360" y="2138587"/>
              <a:ext cx="368279" cy="687161"/>
            </a:xfrm>
            <a:prstGeom prst="teardrop">
              <a:avLst/>
            </a:prstGeom>
            <a:solidFill>
              <a:schemeClr val="accent5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00" name="Skupina 99"/>
          <p:cNvGrpSpPr/>
          <p:nvPr/>
        </p:nvGrpSpPr>
        <p:grpSpPr>
          <a:xfrm>
            <a:off x="1191621" y="5883143"/>
            <a:ext cx="1326544" cy="882540"/>
            <a:chOff x="4761963" y="1787118"/>
            <a:chExt cx="3731737" cy="2778916"/>
          </a:xfrm>
        </p:grpSpPr>
        <p:sp>
          <p:nvSpPr>
            <p:cNvPr id="101" name="Ovál 100"/>
            <p:cNvSpPr/>
            <p:nvPr/>
          </p:nvSpPr>
          <p:spPr>
            <a:xfrm>
              <a:off x="4761963" y="1944709"/>
              <a:ext cx="1732209" cy="798491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2" name="Vývojový diagram: ruční operace 101"/>
            <p:cNvSpPr/>
            <p:nvPr/>
          </p:nvSpPr>
          <p:spPr>
            <a:xfrm>
              <a:off x="6096724" y="3630169"/>
              <a:ext cx="231820" cy="734096"/>
            </a:xfrm>
            <a:prstGeom prst="flowChartManualOperation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3" name="Vývojový diagram: ruční operace 102"/>
            <p:cNvSpPr/>
            <p:nvPr/>
          </p:nvSpPr>
          <p:spPr>
            <a:xfrm>
              <a:off x="7601406" y="3556826"/>
              <a:ext cx="231820" cy="734096"/>
            </a:xfrm>
            <a:prstGeom prst="flowChartManualOperation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4" name="Vývojový diagram: ruční operace 103"/>
            <p:cNvSpPr/>
            <p:nvPr/>
          </p:nvSpPr>
          <p:spPr>
            <a:xfrm>
              <a:off x="6539609" y="3630169"/>
              <a:ext cx="231820" cy="734096"/>
            </a:xfrm>
            <a:prstGeom prst="flowChartManualOperation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5" name="Vývojový diagram: ruční operace 104"/>
            <p:cNvSpPr/>
            <p:nvPr/>
          </p:nvSpPr>
          <p:spPr>
            <a:xfrm>
              <a:off x="8113716" y="3189778"/>
              <a:ext cx="231820" cy="734096"/>
            </a:xfrm>
            <a:prstGeom prst="flowChartManualOperation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6" name="Mrak 105"/>
            <p:cNvSpPr/>
            <p:nvPr/>
          </p:nvSpPr>
          <p:spPr>
            <a:xfrm>
              <a:off x="8229626" y="2303394"/>
              <a:ext cx="264074" cy="274638"/>
            </a:xfrm>
            <a:prstGeom prst="cloud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7" name="Ovál 106"/>
            <p:cNvSpPr/>
            <p:nvPr/>
          </p:nvSpPr>
          <p:spPr>
            <a:xfrm>
              <a:off x="5628067" y="2073499"/>
              <a:ext cx="285844" cy="229895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8" name="Ovál 107"/>
            <p:cNvSpPr/>
            <p:nvPr/>
          </p:nvSpPr>
          <p:spPr>
            <a:xfrm>
              <a:off x="5630574" y="2073499"/>
              <a:ext cx="222704" cy="167425"/>
            </a:xfrm>
            <a:prstGeom prst="ellipse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9" name="Zaoblený obdélník 108"/>
            <p:cNvSpPr/>
            <p:nvPr/>
          </p:nvSpPr>
          <p:spPr>
            <a:xfrm>
              <a:off x="8133034" y="3939039"/>
              <a:ext cx="193183" cy="206062"/>
            </a:xfrm>
            <a:prstGeom prst="roundRect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10" name="Zaoblený obdélník 109"/>
            <p:cNvSpPr/>
            <p:nvPr/>
          </p:nvSpPr>
          <p:spPr>
            <a:xfrm>
              <a:off x="7601406" y="4205788"/>
              <a:ext cx="193183" cy="206062"/>
            </a:xfrm>
            <a:prstGeom prst="roundRect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11" name="Zaoblený obdélník 110"/>
            <p:cNvSpPr/>
            <p:nvPr/>
          </p:nvSpPr>
          <p:spPr>
            <a:xfrm>
              <a:off x="6077405" y="4317098"/>
              <a:ext cx="193183" cy="206062"/>
            </a:xfrm>
            <a:prstGeom prst="roundRect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12" name="Zaoblený obdélník 111"/>
            <p:cNvSpPr/>
            <p:nvPr/>
          </p:nvSpPr>
          <p:spPr>
            <a:xfrm>
              <a:off x="6558927" y="4359972"/>
              <a:ext cx="193183" cy="206062"/>
            </a:xfrm>
            <a:prstGeom prst="roundRect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13" name="Ovál 112"/>
            <p:cNvSpPr/>
            <p:nvPr/>
          </p:nvSpPr>
          <p:spPr>
            <a:xfrm>
              <a:off x="4838733" y="2279559"/>
              <a:ext cx="130294" cy="128789"/>
            </a:xfrm>
            <a:prstGeom prst="ellipse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14" name="Oblouk 113"/>
            <p:cNvSpPr/>
            <p:nvPr/>
          </p:nvSpPr>
          <p:spPr>
            <a:xfrm rot="10441300">
              <a:off x="5001496" y="2260714"/>
              <a:ext cx="402968" cy="439804"/>
            </a:xfrm>
            <a:prstGeom prst="arc">
              <a:avLst/>
            </a:prstGeom>
            <a:solidFill>
              <a:schemeClr val="tx1"/>
            </a:solidFill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15" name="Mrak 114"/>
            <p:cNvSpPr/>
            <p:nvPr/>
          </p:nvSpPr>
          <p:spPr>
            <a:xfrm rot="1142874">
              <a:off x="5747130" y="1787118"/>
              <a:ext cx="660546" cy="346057"/>
            </a:xfrm>
            <a:prstGeom prst="cloud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16" name="Mrak 115"/>
            <p:cNvSpPr/>
            <p:nvPr/>
          </p:nvSpPr>
          <p:spPr>
            <a:xfrm>
              <a:off x="5628068" y="2240924"/>
              <a:ext cx="2859109" cy="1571222"/>
            </a:xfrm>
            <a:prstGeom prst="cloud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17" name="Slza 116"/>
            <p:cNvSpPr/>
            <p:nvPr/>
          </p:nvSpPr>
          <p:spPr>
            <a:xfrm>
              <a:off x="5913911" y="2129194"/>
              <a:ext cx="441729" cy="825085"/>
            </a:xfrm>
            <a:prstGeom prst="teardrop">
              <a:avLst/>
            </a:prstGeom>
            <a:solidFill>
              <a:schemeClr val="bg1">
                <a:lumMod val="8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18" name="Slza 117"/>
            <p:cNvSpPr/>
            <p:nvPr/>
          </p:nvSpPr>
          <p:spPr>
            <a:xfrm>
              <a:off x="5987360" y="2138587"/>
              <a:ext cx="368279" cy="687161"/>
            </a:xfrm>
            <a:prstGeom prst="teardrop">
              <a:avLst/>
            </a:prstGeom>
            <a:solidFill>
              <a:schemeClr val="accent5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38" name="Skupina 137"/>
          <p:cNvGrpSpPr/>
          <p:nvPr/>
        </p:nvGrpSpPr>
        <p:grpSpPr>
          <a:xfrm>
            <a:off x="3255856" y="4760977"/>
            <a:ext cx="2581763" cy="1855971"/>
            <a:chOff x="5771547" y="2300517"/>
            <a:chExt cx="2581763" cy="1855971"/>
          </a:xfrm>
        </p:grpSpPr>
        <p:sp>
          <p:nvSpPr>
            <p:cNvPr id="139" name="Vývojový diagram: ruční operace 138"/>
            <p:cNvSpPr/>
            <p:nvPr/>
          </p:nvSpPr>
          <p:spPr>
            <a:xfrm flipH="1">
              <a:off x="7147963" y="3409453"/>
              <a:ext cx="147371" cy="585977"/>
            </a:xfrm>
            <a:prstGeom prst="flowChartManualOperation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40" name="Vývojový diagram: ruční operace 139"/>
            <p:cNvSpPr/>
            <p:nvPr/>
          </p:nvSpPr>
          <p:spPr>
            <a:xfrm flipH="1">
              <a:off x="6191418" y="3350909"/>
              <a:ext cx="147371" cy="585977"/>
            </a:xfrm>
            <a:prstGeom prst="flowChartManualOperation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41" name="Vývojový diagram: ruční operace 140"/>
            <p:cNvSpPr/>
            <p:nvPr/>
          </p:nvSpPr>
          <p:spPr>
            <a:xfrm flipH="1">
              <a:off x="6866416" y="3409453"/>
              <a:ext cx="147371" cy="585977"/>
            </a:xfrm>
            <a:prstGeom prst="flowChartManualOperation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42" name="Vývojový diagram: ruční operace 141"/>
            <p:cNvSpPr/>
            <p:nvPr/>
          </p:nvSpPr>
          <p:spPr>
            <a:xfrm flipH="1">
              <a:off x="5865737" y="3057920"/>
              <a:ext cx="147371" cy="585977"/>
            </a:xfrm>
            <a:prstGeom prst="flowChartManualOperation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43" name="Mrak 142"/>
            <p:cNvSpPr/>
            <p:nvPr/>
          </p:nvSpPr>
          <p:spPr>
            <a:xfrm flipH="1">
              <a:off x="5771547" y="2350383"/>
              <a:ext cx="167875" cy="219224"/>
            </a:xfrm>
            <a:prstGeom prst="cloud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44" name="Zaoblený obdélník 143"/>
            <p:cNvSpPr/>
            <p:nvPr/>
          </p:nvSpPr>
          <p:spPr>
            <a:xfrm flipH="1">
              <a:off x="5878018" y="3656002"/>
              <a:ext cx="122809" cy="164485"/>
            </a:xfrm>
            <a:prstGeom prst="roundRect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45" name="Zaoblený obdélník 144"/>
            <p:cNvSpPr/>
            <p:nvPr/>
          </p:nvSpPr>
          <p:spPr>
            <a:xfrm flipH="1">
              <a:off x="6215980" y="3868929"/>
              <a:ext cx="122809" cy="164485"/>
            </a:xfrm>
            <a:prstGeom prst="roundRect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46" name="Zaoblený obdélník 145"/>
            <p:cNvSpPr/>
            <p:nvPr/>
          </p:nvSpPr>
          <p:spPr>
            <a:xfrm flipH="1">
              <a:off x="7184807" y="3957780"/>
              <a:ext cx="122809" cy="164485"/>
            </a:xfrm>
            <a:prstGeom prst="roundRect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47" name="Zaoblený obdélník 146"/>
            <p:cNvSpPr/>
            <p:nvPr/>
          </p:nvSpPr>
          <p:spPr>
            <a:xfrm flipH="1">
              <a:off x="6878697" y="3992003"/>
              <a:ext cx="122809" cy="164485"/>
            </a:xfrm>
            <a:prstGeom prst="roundRect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48" name="Mrak 147"/>
            <p:cNvSpPr/>
            <p:nvPr/>
          </p:nvSpPr>
          <p:spPr>
            <a:xfrm flipH="1">
              <a:off x="5775694" y="2300517"/>
              <a:ext cx="1817571" cy="1254195"/>
            </a:xfrm>
            <a:prstGeom prst="cloud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149" name="Skupina 148"/>
            <p:cNvGrpSpPr/>
            <p:nvPr/>
          </p:nvGrpSpPr>
          <p:grpSpPr>
            <a:xfrm rot="2356281">
              <a:off x="7228110" y="3154756"/>
              <a:ext cx="1125200" cy="879487"/>
              <a:chOff x="2654149" y="5091517"/>
              <a:chExt cx="1125200" cy="879487"/>
            </a:xfrm>
          </p:grpSpPr>
          <p:grpSp>
            <p:nvGrpSpPr>
              <p:cNvPr id="150" name="Skupina 149"/>
              <p:cNvGrpSpPr/>
              <p:nvPr/>
            </p:nvGrpSpPr>
            <p:grpSpPr>
              <a:xfrm>
                <a:off x="2678162" y="5091517"/>
                <a:ext cx="1101187" cy="829065"/>
                <a:chOff x="1774500" y="4449405"/>
                <a:chExt cx="1101187" cy="829065"/>
              </a:xfrm>
            </p:grpSpPr>
            <p:sp>
              <p:nvSpPr>
                <p:cNvPr id="153" name="Ovál 152"/>
                <p:cNvSpPr/>
                <p:nvPr/>
              </p:nvSpPr>
              <p:spPr>
                <a:xfrm flipH="1">
                  <a:off x="1774500" y="4575199"/>
                  <a:ext cx="1101187" cy="637379"/>
                </a:xfrm>
                <a:prstGeom prst="ellipse">
                  <a:avLst/>
                </a:prstGeom>
                <a:solidFill>
                  <a:schemeClr val="accent6">
                    <a:lumMod val="75000"/>
                  </a:schemeClr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sp>
              <p:nvSpPr>
                <p:cNvPr id="154" name="Ovál 153"/>
                <p:cNvSpPr/>
                <p:nvPr/>
              </p:nvSpPr>
              <p:spPr>
                <a:xfrm flipH="1">
                  <a:off x="2143380" y="4678003"/>
                  <a:ext cx="181715" cy="183509"/>
                </a:xfrm>
                <a:prstGeom prst="ellipse">
                  <a:avLst/>
                </a:prstGeom>
                <a:solidFill>
                  <a:schemeClr val="bg1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sp>
              <p:nvSpPr>
                <p:cNvPr id="155" name="Ovál 154"/>
                <p:cNvSpPr/>
                <p:nvPr/>
              </p:nvSpPr>
              <p:spPr>
                <a:xfrm flipH="1">
                  <a:off x="2744054" y="4842486"/>
                  <a:ext cx="82829" cy="102803"/>
                </a:xfrm>
                <a:prstGeom prst="ellipse">
                  <a:avLst/>
                </a:prstGeom>
                <a:solidFill>
                  <a:schemeClr val="tx1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sp>
              <p:nvSpPr>
                <p:cNvPr id="156" name="Oblouk 155"/>
                <p:cNvSpPr/>
                <p:nvPr/>
              </p:nvSpPr>
              <p:spPr>
                <a:xfrm rot="11158700" flipH="1">
                  <a:off x="2467241" y="4827443"/>
                  <a:ext cx="256172" cy="351064"/>
                </a:xfrm>
                <a:prstGeom prst="arc">
                  <a:avLst/>
                </a:prstGeom>
                <a:solidFill>
                  <a:schemeClr val="tx1"/>
                </a:solidFill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sp>
              <p:nvSpPr>
                <p:cNvPr id="157" name="Mrak 156"/>
                <p:cNvSpPr/>
                <p:nvPr/>
              </p:nvSpPr>
              <p:spPr>
                <a:xfrm rot="20457126" flipH="1">
                  <a:off x="1829487" y="4449405"/>
                  <a:ext cx="419917" cy="276233"/>
                </a:xfrm>
                <a:prstGeom prst="cloud">
                  <a:avLst/>
                </a:prstGeom>
                <a:solidFill>
                  <a:schemeClr val="bg1">
                    <a:lumMod val="95000"/>
                  </a:schemeClr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sp>
              <p:nvSpPr>
                <p:cNvPr id="158" name="Slza 157"/>
                <p:cNvSpPr/>
                <p:nvPr/>
              </p:nvSpPr>
              <p:spPr>
                <a:xfrm flipH="1">
                  <a:off x="1862568" y="4729958"/>
                  <a:ext cx="234119" cy="548512"/>
                </a:xfrm>
                <a:prstGeom prst="teardrop">
                  <a:avLst/>
                </a:prstGeom>
                <a:solidFill>
                  <a:schemeClr val="accent5">
                    <a:lumMod val="20000"/>
                    <a:lumOff val="80000"/>
                  </a:schemeClr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</p:grpSp>
          <p:sp>
            <p:nvSpPr>
              <p:cNvPr id="151" name="Ovál 150"/>
              <p:cNvSpPr/>
              <p:nvPr/>
            </p:nvSpPr>
            <p:spPr>
              <a:xfrm flipH="1">
                <a:off x="3083044" y="5375615"/>
                <a:ext cx="141576" cy="133644"/>
              </a:xfrm>
              <a:prstGeom prst="ellipse">
                <a:avLst/>
              </a:prstGeom>
              <a:solidFill>
                <a:schemeClr val="tx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52" name="Slza 151"/>
              <p:cNvSpPr/>
              <p:nvPr/>
            </p:nvSpPr>
            <p:spPr>
              <a:xfrm flipH="1">
                <a:off x="2654149" y="5312397"/>
                <a:ext cx="280813" cy="658607"/>
              </a:xfrm>
              <a:prstGeom prst="teardrop">
                <a:avLst/>
              </a:prstGeom>
              <a:solidFill>
                <a:schemeClr val="bg1">
                  <a:lumMod val="85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</p:grpSp>
      <p:grpSp>
        <p:nvGrpSpPr>
          <p:cNvPr id="159" name="Skupina 158"/>
          <p:cNvGrpSpPr/>
          <p:nvPr/>
        </p:nvGrpSpPr>
        <p:grpSpPr>
          <a:xfrm flipH="1">
            <a:off x="8480956" y="3390900"/>
            <a:ext cx="3477240" cy="3379685"/>
            <a:chOff x="545834" y="4449405"/>
            <a:chExt cx="2329853" cy="2218212"/>
          </a:xfrm>
        </p:grpSpPr>
        <p:sp>
          <p:nvSpPr>
            <p:cNvPr id="160" name="Ovál 159"/>
            <p:cNvSpPr/>
            <p:nvPr/>
          </p:nvSpPr>
          <p:spPr>
            <a:xfrm flipH="1">
              <a:off x="1774501" y="4575199"/>
              <a:ext cx="1101186" cy="637379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61" name="Vývojový diagram: ruční operace 160"/>
            <p:cNvSpPr/>
            <p:nvPr/>
          </p:nvSpPr>
          <p:spPr>
            <a:xfrm flipH="1">
              <a:off x="1839826" y="5768774"/>
              <a:ext cx="147371" cy="585977"/>
            </a:xfrm>
            <a:prstGeom prst="flowChartManualOperation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62" name="Vývojový diagram: ruční operace 161"/>
            <p:cNvSpPr/>
            <p:nvPr/>
          </p:nvSpPr>
          <p:spPr>
            <a:xfrm flipH="1">
              <a:off x="923247" y="5862038"/>
              <a:ext cx="147371" cy="585977"/>
            </a:xfrm>
            <a:prstGeom prst="flowChartManualOperation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63" name="Vývojový diagram: ruční operace 162"/>
            <p:cNvSpPr/>
            <p:nvPr/>
          </p:nvSpPr>
          <p:spPr>
            <a:xfrm flipH="1">
              <a:off x="1598245" y="5920582"/>
              <a:ext cx="147371" cy="585977"/>
            </a:xfrm>
            <a:prstGeom prst="flowChartManualOperation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64" name="Vývojový diagram: ruční operace 163"/>
            <p:cNvSpPr/>
            <p:nvPr/>
          </p:nvSpPr>
          <p:spPr>
            <a:xfrm flipH="1">
              <a:off x="597566" y="5569049"/>
              <a:ext cx="147371" cy="585977"/>
            </a:xfrm>
            <a:prstGeom prst="flowChartManualOperation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65" name="Mrak 164"/>
            <p:cNvSpPr/>
            <p:nvPr/>
          </p:nvSpPr>
          <p:spPr>
            <a:xfrm flipH="1">
              <a:off x="545834" y="5038497"/>
              <a:ext cx="167875" cy="219224"/>
            </a:xfrm>
            <a:prstGeom prst="cloud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66" name="Ovál 165"/>
            <p:cNvSpPr/>
            <p:nvPr/>
          </p:nvSpPr>
          <p:spPr>
            <a:xfrm flipH="1">
              <a:off x="2143380" y="4678003"/>
              <a:ext cx="181715" cy="183509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67" name="Ovál 166"/>
            <p:cNvSpPr/>
            <p:nvPr/>
          </p:nvSpPr>
          <p:spPr>
            <a:xfrm flipH="1">
              <a:off x="2181925" y="4678003"/>
              <a:ext cx="141576" cy="133644"/>
            </a:xfrm>
            <a:prstGeom prst="ellipse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68" name="Zaoblený obdélník 167"/>
            <p:cNvSpPr/>
            <p:nvPr/>
          </p:nvSpPr>
          <p:spPr>
            <a:xfrm flipH="1">
              <a:off x="609847" y="6167131"/>
              <a:ext cx="122809" cy="164485"/>
            </a:xfrm>
            <a:prstGeom prst="roundRect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69" name="Zaoblený obdélník 168"/>
            <p:cNvSpPr/>
            <p:nvPr/>
          </p:nvSpPr>
          <p:spPr>
            <a:xfrm flipH="1">
              <a:off x="947809" y="6380058"/>
              <a:ext cx="122809" cy="164485"/>
            </a:xfrm>
            <a:prstGeom prst="roundRect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70" name="Zaoblený obdélník 169"/>
            <p:cNvSpPr/>
            <p:nvPr/>
          </p:nvSpPr>
          <p:spPr>
            <a:xfrm flipH="1">
              <a:off x="1846016" y="6362016"/>
              <a:ext cx="122809" cy="164485"/>
            </a:xfrm>
            <a:prstGeom prst="roundRect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71" name="Zaoblený obdélník 170"/>
            <p:cNvSpPr/>
            <p:nvPr/>
          </p:nvSpPr>
          <p:spPr>
            <a:xfrm flipH="1">
              <a:off x="1610526" y="6503132"/>
              <a:ext cx="122809" cy="164485"/>
            </a:xfrm>
            <a:prstGeom prst="roundRect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72" name="Ovál 171"/>
            <p:cNvSpPr/>
            <p:nvPr/>
          </p:nvSpPr>
          <p:spPr>
            <a:xfrm flipH="1">
              <a:off x="2744054" y="4842486"/>
              <a:ext cx="82829" cy="102803"/>
            </a:xfrm>
            <a:prstGeom prst="ellipse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73" name="Oblouk 172"/>
            <p:cNvSpPr/>
            <p:nvPr/>
          </p:nvSpPr>
          <p:spPr>
            <a:xfrm rot="11158700" flipH="1">
              <a:off x="2467241" y="4827443"/>
              <a:ext cx="256172" cy="351064"/>
            </a:xfrm>
            <a:prstGeom prst="arc">
              <a:avLst/>
            </a:prstGeom>
            <a:solidFill>
              <a:schemeClr val="tx1"/>
            </a:solidFill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74" name="Mrak 173"/>
            <p:cNvSpPr/>
            <p:nvPr/>
          </p:nvSpPr>
          <p:spPr>
            <a:xfrm rot="20457126" flipH="1">
              <a:off x="1829487" y="4449405"/>
              <a:ext cx="419917" cy="276233"/>
            </a:xfrm>
            <a:prstGeom prst="cloud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75" name="Slza 174"/>
            <p:cNvSpPr/>
            <p:nvPr/>
          </p:nvSpPr>
          <p:spPr>
            <a:xfrm flipH="1">
              <a:off x="1862567" y="4722460"/>
              <a:ext cx="280813" cy="658607"/>
            </a:xfrm>
            <a:prstGeom prst="teardrop">
              <a:avLst/>
            </a:prstGeom>
            <a:solidFill>
              <a:schemeClr val="bg1">
                <a:lumMod val="8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76" name="Ovál 175"/>
            <p:cNvSpPr/>
            <p:nvPr/>
          </p:nvSpPr>
          <p:spPr>
            <a:xfrm>
              <a:off x="549306" y="5034954"/>
              <a:ext cx="1665096" cy="914400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77" name="Slza 176"/>
            <p:cNvSpPr/>
            <p:nvPr/>
          </p:nvSpPr>
          <p:spPr>
            <a:xfrm flipH="1">
              <a:off x="1904718" y="4783684"/>
              <a:ext cx="234119" cy="548512"/>
            </a:xfrm>
            <a:prstGeom prst="teardrop">
              <a:avLst/>
            </a:prstGeom>
            <a:solidFill>
              <a:schemeClr val="accent5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</p:spTree>
    <p:extLst>
      <p:ext uri="{BB962C8B-B14F-4D97-AF65-F5344CB8AC3E}">
        <p14:creationId xmlns:p14="http://schemas.microsoft.com/office/powerpoint/2010/main" xmlns="" val="2019421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0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5" dur="indefinite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6" dur="indefinite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1" dur="indefinite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2" dur="indefinite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7" dur="indefinite"/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8" dur="indefinite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8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9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DF8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75576" b="93697" l="82091" r="9931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1731" t="74133" r="-664" b="4089"/>
          <a:stretch/>
        </p:blipFill>
        <p:spPr>
          <a:xfrm>
            <a:off x="8178714" y="1977260"/>
            <a:ext cx="2984585" cy="2574730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8000" b="32848" l="68864" r="88455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0067" t="6919" r="11933" b="68174"/>
          <a:stretch/>
        </p:blipFill>
        <p:spPr>
          <a:xfrm>
            <a:off x="4644836" y="3867783"/>
            <a:ext cx="2688870" cy="2688870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11091" b="39152" l="43182" r="73773"/>
                    </a14:imgEffect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2500" t="10000" r="25000" b="61667"/>
          <a:stretch/>
        </p:blipFill>
        <p:spPr>
          <a:xfrm>
            <a:off x="0" y="188219"/>
            <a:ext cx="4825698" cy="3155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025209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solidFill>
            <a:srgbClr val="FFFFF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DF8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47697" b="100000" l="7545" r="48273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200" t="49244" r="50933" b="3644"/>
          <a:stretch/>
        </p:blipFill>
        <p:spPr>
          <a:xfrm>
            <a:off x="423680" y="2599649"/>
            <a:ext cx="3391118" cy="3005504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47455" b="73879" l="83182" r="99909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4267" t="49600" r="1466" b="25333"/>
          <a:stretch/>
        </p:blipFill>
        <p:spPr>
          <a:xfrm>
            <a:off x="9715793" y="1160359"/>
            <a:ext cx="1304544" cy="1719072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52788" b="75818" l="69773" r="8468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9600" t="52267" r="15333" b="24267"/>
          <a:stretch/>
        </p:blipFill>
        <p:spPr>
          <a:xfrm>
            <a:off x="3814798" y="410551"/>
            <a:ext cx="1377696" cy="1609344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74788" b="95152" l="64455" r="83591">
                        <a14:foregroundMark x1="77227" y1="76485" x2="79455" y2="92788"/>
                      </a14:backgroundRemoval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4583" t="74630" r="17500" b="4259"/>
          <a:stretch/>
        </p:blipFill>
        <p:spPr>
          <a:xfrm>
            <a:off x="8373768" y="4660900"/>
            <a:ext cx="1638300" cy="1447800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31879" b="96485" l="51091" r="85000">
                        <a14:backgroundMark x1="74045" y1="58121" x2="82909" y2="73333"/>
                      </a14:backgroundRemoval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9444" t="30926" r="13611" b="3704"/>
          <a:stretch/>
        </p:blipFill>
        <p:spPr>
          <a:xfrm>
            <a:off x="4959897" y="1226590"/>
            <a:ext cx="3378200" cy="4483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317423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solidFill>
            <a:srgbClr val="FFFFF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DF8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47697" b="100000" l="7545" r="48273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200" t="49244" r="50933" b="3644"/>
          <a:stretch/>
        </p:blipFill>
        <p:spPr>
          <a:xfrm>
            <a:off x="423680" y="2599649"/>
            <a:ext cx="3391118" cy="3005504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47455" b="73879" l="83182" r="99909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4267" t="49600" r="1466" b="25333"/>
          <a:stretch/>
        </p:blipFill>
        <p:spPr>
          <a:xfrm>
            <a:off x="9715793" y="1160359"/>
            <a:ext cx="1304544" cy="1719072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52788" b="75818" l="69773" r="8468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9600" t="52267" r="15333" b="24267"/>
          <a:stretch/>
        </p:blipFill>
        <p:spPr>
          <a:xfrm>
            <a:off x="3814798" y="410551"/>
            <a:ext cx="1377696" cy="1609344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74788" b="95152" l="64455" r="83591">
                        <a14:foregroundMark x1="77227" y1="76485" x2="79455" y2="92788"/>
                      </a14:backgroundRemoval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4583" t="74630" r="17500" b="4259"/>
          <a:stretch/>
        </p:blipFill>
        <p:spPr>
          <a:xfrm>
            <a:off x="8373768" y="4660900"/>
            <a:ext cx="1638300" cy="1447800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31879" b="96485" l="51091" r="85000">
                        <a14:backgroundMark x1="74045" y1="58121" x2="82909" y2="73333"/>
                      </a14:backgroundRemoval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9444" t="30926" r="13611" b="3704"/>
          <a:stretch/>
        </p:blipFill>
        <p:spPr>
          <a:xfrm>
            <a:off x="3503394" y="2253177"/>
            <a:ext cx="3378200" cy="44831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 xmlns="">
                  <a14:imgLayer r:embed="rId10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0235" t="9389" r="18075" b="12676"/>
          <a:stretch/>
        </p:blipFill>
        <p:spPr>
          <a:xfrm>
            <a:off x="10170017" y="3468994"/>
            <a:ext cx="2021983" cy="1915806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11" cstate="print">
            <a:extLst>
              <a:ext uri="{BEBA8EAE-BF5A-486C-A8C5-ECC9F3942E4B}">
                <a14:imgProps xmlns:a14="http://schemas.microsoft.com/office/drawing/2010/main" xmlns="">
                  <a14:imgLayer r:embed="rId12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2347" t="21408" r="13427" b="24695"/>
          <a:stretch/>
        </p:blipFill>
        <p:spPr>
          <a:xfrm>
            <a:off x="10202297" y="141676"/>
            <a:ext cx="1759784" cy="1107583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13" cstate="print">
            <a:extLst>
              <a:ext uri="{BEBA8EAE-BF5A-486C-A8C5-ECC9F3942E4B}">
                <a14:imgProps xmlns:a14="http://schemas.microsoft.com/office/drawing/2010/main" xmlns="">
                  <a14:imgLayer r:embed="rId1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925" t="13146" r="10892" b="20939"/>
          <a:stretch/>
        </p:blipFill>
        <p:spPr>
          <a:xfrm rot="15492968">
            <a:off x="-208696" y="580233"/>
            <a:ext cx="2473186" cy="1584103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 rotWithShape="1">
          <a:blip r:embed="rId15" cstate="print">
            <a:extLst>
              <a:ext uri="{BEBA8EAE-BF5A-486C-A8C5-ECC9F3942E4B}">
                <a14:imgProps xmlns:a14="http://schemas.microsoft.com/office/drawing/2010/main" xmlns="">
                  <a14:imgLayer r:embed="rId16">
                    <a14:imgEffect>
                      <a14:backgroundRemoval t="7879" b="92182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4742" t="8263" r="15259" b="7793"/>
          <a:stretch/>
        </p:blipFill>
        <p:spPr>
          <a:xfrm>
            <a:off x="6034504" y="172011"/>
            <a:ext cx="1961767" cy="1764406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 rotWithShape="1">
          <a:blip r:embed="rId17" cstate="print">
            <a:extLst>
              <a:ext uri="{BEBA8EAE-BF5A-486C-A8C5-ECC9F3942E4B}">
                <a14:imgProps xmlns:a14="http://schemas.microsoft.com/office/drawing/2010/main" xmlns="">
                  <a14:imgLayer r:embed="rId18">
                    <a14:imgEffect>
                      <a14:backgroundRemoval t="7333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7559" t="5446" r="15118" b="10610"/>
          <a:stretch/>
        </p:blipFill>
        <p:spPr>
          <a:xfrm>
            <a:off x="7048796" y="2592367"/>
            <a:ext cx="1749050" cy="1635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09866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7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8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9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90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8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9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3" fill="hold">
                      <p:stCondLst>
                        <p:cond delay="0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2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8" fill="hold">
                      <p:stCondLst>
                        <p:cond delay="0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Vlastní ilustrace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55300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Metodický pokyn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>I</a:t>
            </a:r>
            <a:r>
              <a:rPr lang="cs-CZ" dirty="0" smtClean="0"/>
              <a:t>ntegrovaný blok: příroda</a:t>
            </a: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" indent="0">
              <a:buNone/>
            </a:pPr>
            <a:endParaRPr lang="cs-CZ" b="1" dirty="0"/>
          </a:p>
          <a:p>
            <a:r>
              <a:rPr lang="cs-CZ" b="1" dirty="0"/>
              <a:t>Popis</a:t>
            </a:r>
          </a:p>
          <a:p>
            <a:r>
              <a:rPr lang="cs-CZ" dirty="0" smtClean="0"/>
              <a:t>Děti se seznámí s využitím ovčí vlny</a:t>
            </a:r>
          </a:p>
          <a:p>
            <a:r>
              <a:rPr lang="cs-CZ" b="1" dirty="0"/>
              <a:t>Očekávání a cíle</a:t>
            </a:r>
          </a:p>
          <a:p>
            <a:r>
              <a:rPr lang="cs-CZ" dirty="0"/>
              <a:t>Osvojit si elementární poznatky o okolním prostředí, které jsou dítěti blízké, pro ně smysluplné a přínosné, zajímavé a jemu pochopitelné a využitelné pro další učení a životní praxi</a:t>
            </a:r>
          </a:p>
          <a:p>
            <a:r>
              <a:rPr lang="cs-CZ" dirty="0" smtClean="0"/>
              <a:t> </a:t>
            </a:r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7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01244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Studijní materiály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Povinné </a:t>
            </a:r>
            <a:r>
              <a:rPr lang="cs-CZ" b="1" dirty="0"/>
              <a:t>materiály, pomůcky a technické vybavení</a:t>
            </a:r>
          </a:p>
          <a:p>
            <a:pPr lvl="0"/>
            <a:r>
              <a:rPr lang="cs-CZ" dirty="0" smtClean="0"/>
              <a:t>zdroj</a:t>
            </a:r>
            <a:r>
              <a:rPr lang="cs-CZ" dirty="0"/>
              <a:t>: </a:t>
            </a:r>
            <a:r>
              <a:rPr lang="cs-CZ" u="sng" dirty="0">
                <a:hlinkClick r:id="rId2"/>
              </a:rPr>
              <a:t>www.dumy.cz</a:t>
            </a:r>
            <a:endParaRPr lang="cs-CZ" dirty="0"/>
          </a:p>
          <a:p>
            <a:pPr lvl="0"/>
            <a:r>
              <a:rPr lang="cs-CZ" dirty="0"/>
              <a:t>Dotyková obrazovka, připojená k PC</a:t>
            </a:r>
          </a:p>
          <a:p>
            <a:pPr marL="45720" indent="0">
              <a:buNone/>
            </a:pPr>
            <a:endParaRPr lang="cs-CZ" dirty="0"/>
          </a:p>
          <a:p>
            <a:r>
              <a:rPr lang="cs-CZ" b="1" dirty="0"/>
              <a:t>Nepovinné materiály</a:t>
            </a:r>
          </a:p>
          <a:p>
            <a:r>
              <a:rPr lang="cs-CZ" dirty="0"/>
              <a:t>Didaktický kufřík - KUMUČ 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7801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1040" y="479861"/>
            <a:ext cx="9509760" cy="1088136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/>
              <a:t/>
            </a:r>
            <a:br>
              <a:rPr lang="cs-CZ" b="1" dirty="0"/>
            </a:b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Práce </a:t>
            </a:r>
            <a:r>
              <a:rPr lang="cs-CZ" b="1" dirty="0"/>
              <a:t>s interaktivním výukovým materiálem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183000"/>
            <a:ext cx="9509760" cy="3524813"/>
          </a:xfrm>
        </p:spPr>
        <p:txBody>
          <a:bodyPr>
            <a:normAutofit/>
          </a:bodyPr>
          <a:lstStyle/>
          <a:p>
            <a:r>
              <a:rPr lang="cs-CZ" dirty="0" smtClean="0"/>
              <a:t>Na snímku č</a:t>
            </a:r>
            <a:r>
              <a:rPr lang="cs-CZ" dirty="0" smtClean="0"/>
              <a:t>. 2 </a:t>
            </a:r>
            <a:r>
              <a:rPr lang="cs-CZ" dirty="0" smtClean="0"/>
              <a:t>děti hledají ovečku, která je ostříhaná. Kliknutím </a:t>
            </a:r>
            <a:r>
              <a:rPr lang="cs-CZ" dirty="0" smtClean="0"/>
              <a:t>se </a:t>
            </a:r>
            <a:r>
              <a:rPr lang="cs-CZ" dirty="0" smtClean="0"/>
              <a:t>dětem nabízí zpětná vazba.</a:t>
            </a:r>
          </a:p>
          <a:p>
            <a:r>
              <a:rPr lang="cs-CZ" dirty="0" smtClean="0"/>
              <a:t>Na snímku </a:t>
            </a:r>
            <a:r>
              <a:rPr lang="cs-CZ" dirty="0" smtClean="0"/>
              <a:t>č. 3  </a:t>
            </a:r>
            <a:r>
              <a:rPr lang="cs-CZ" dirty="0" smtClean="0"/>
              <a:t>s</a:t>
            </a:r>
            <a:r>
              <a:rPr lang="cs-CZ" dirty="0" smtClean="0"/>
              <a:t>e </a:t>
            </a:r>
            <a:r>
              <a:rPr lang="cs-CZ" dirty="0" smtClean="0"/>
              <a:t>učíme zpracování </a:t>
            </a:r>
            <a:r>
              <a:rPr lang="cs-CZ" dirty="0" smtClean="0"/>
              <a:t>vlnu (motáme </a:t>
            </a:r>
            <a:r>
              <a:rPr lang="cs-CZ" dirty="0" smtClean="0"/>
              <a:t>klubíčka  - fyzicky </a:t>
            </a:r>
            <a:r>
              <a:rPr lang="cs-CZ" dirty="0" smtClean="0"/>
              <a:t>odzkoušíme), </a:t>
            </a:r>
            <a:r>
              <a:rPr lang="cs-CZ" dirty="0" smtClean="0"/>
              <a:t>poté se kliknutím objeví namotané klubíčko a na další kliknutí pletací jehlice.</a:t>
            </a:r>
          </a:p>
          <a:p>
            <a:r>
              <a:rPr lang="cs-CZ" dirty="0" smtClean="0"/>
              <a:t>Na snímku č</a:t>
            </a:r>
            <a:r>
              <a:rPr lang="cs-CZ" dirty="0" smtClean="0"/>
              <a:t>. 4 </a:t>
            </a:r>
            <a:r>
              <a:rPr lang="cs-CZ" dirty="0" smtClean="0"/>
              <a:t>si představujeme výrobky  pletené z vlny</a:t>
            </a:r>
          </a:p>
          <a:p>
            <a:r>
              <a:rPr lang="cs-CZ" dirty="0" smtClean="0"/>
              <a:t>Snímek č. 5 je testující, zda děti poznají, které výrobky z vlny jsou a které ne. Pomoci animačních efektů se dětem nabízí zpětná vazba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9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1080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Práce s didaktickým kufříkem KUMUČ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Vlna, nůžky, lepidlo</a:t>
            </a:r>
          </a:p>
          <a:p>
            <a:r>
              <a:rPr lang="cs-CZ" dirty="0" smtClean="0"/>
              <a:t>Tvorba klubíček, výtvarná práce s vlnou, obrázky oveček, stříhání vlny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10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28622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Prvky polytechnické výchovy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/>
              <a:t>Ovládat koordinaci ruky a oka, zvládnout jemnou </a:t>
            </a:r>
            <a:r>
              <a:rPr lang="cs-CZ" dirty="0" smtClean="0"/>
              <a:t>motoriku</a:t>
            </a:r>
            <a:endParaRPr lang="cs-CZ" dirty="0"/>
          </a:p>
          <a:p>
            <a:r>
              <a:rPr lang="cs-CZ" dirty="0"/>
              <a:t>Zacházet s běžnými předměty denní potřeby, hračkami, pomůckami, </a:t>
            </a:r>
            <a:r>
              <a:rPr lang="cs-CZ" dirty="0" smtClean="0"/>
              <a:t>nástroji </a:t>
            </a:r>
            <a:r>
              <a:rPr lang="cs-CZ" dirty="0"/>
              <a:t>a </a:t>
            </a:r>
            <a:r>
              <a:rPr lang="cs-CZ" dirty="0" smtClean="0"/>
              <a:t>materiály</a:t>
            </a:r>
          </a:p>
          <a:p>
            <a:r>
              <a:rPr lang="cs-CZ" dirty="0"/>
              <a:t>Vnímat a rozlišovat pomocí všech smyslů </a:t>
            </a:r>
          </a:p>
          <a:p>
            <a:r>
              <a:rPr lang="cs-CZ" dirty="0"/>
              <a:t>Vnímat, že je zajímavé dozvídat se nové věci, </a:t>
            </a:r>
            <a:r>
              <a:rPr lang="cs-CZ" dirty="0" smtClean="0"/>
              <a:t>využívat zkušeností </a:t>
            </a:r>
            <a:r>
              <a:rPr lang="cs-CZ" dirty="0"/>
              <a:t>k učení </a:t>
            </a:r>
          </a:p>
          <a:p>
            <a:r>
              <a:rPr lang="cs-CZ" dirty="0"/>
              <a:t>Postupovat a učit se podle pokynů a instrukcí</a:t>
            </a:r>
          </a:p>
          <a:p>
            <a:r>
              <a:rPr lang="cs-CZ" dirty="0"/>
              <a:t>Prožívat radost ze zvládnutého a </a:t>
            </a:r>
            <a:r>
              <a:rPr lang="cs-CZ" dirty="0" smtClean="0"/>
              <a:t>poznaného</a:t>
            </a:r>
          </a:p>
          <a:p>
            <a:r>
              <a:rPr lang="cs-CZ" dirty="0"/>
              <a:t>Zacházet s předměty digitální technologie, využívat nejzákladnější funkce počítače (zapnout-vypnout, práce s myší, jednoduchou klávesnicí)</a:t>
            </a:r>
          </a:p>
          <a:p>
            <a:pPr marL="45720" indent="0">
              <a:buNone/>
            </a:pPr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76505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12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118395"/>
            <a:ext cx="7513903" cy="4066669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děti 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2925798" y="160791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          Cíle </a:t>
            </a:r>
            <a:r>
              <a:rPr lang="cs-CZ" sz="2800" b="1" dirty="0">
                <a:solidFill>
                  <a:srgbClr val="0070C0"/>
                </a:solidFill>
              </a:rPr>
              <a:t>polytechnické </a:t>
            </a:r>
            <a:r>
              <a:rPr lang="cs-CZ" sz="2800" b="1" dirty="0" smtClean="0">
                <a:solidFill>
                  <a:srgbClr val="0070C0"/>
                </a:solidFill>
              </a:rPr>
              <a:t>                                                                      </a:t>
            </a:r>
            <a:endParaRPr lang="cs-CZ" sz="2800" b="1" dirty="0">
              <a:solidFill>
                <a:srgbClr val="0070C0"/>
              </a:solidFill>
            </a:endParaRPr>
          </a:p>
          <a:p>
            <a:r>
              <a:rPr lang="cs-CZ" sz="2800" b="1" dirty="0" smtClean="0">
                <a:solidFill>
                  <a:srgbClr val="0070C0"/>
                </a:solidFill>
              </a:rPr>
              <a:t>                  výchovy</a:t>
            </a:r>
            <a:endParaRPr lang="cs-CZ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15604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eer Green 16x9">
  <a:themeElements>
    <a:clrScheme name="Žlutá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48-PPTvzor.potx" id="{BEAA49EE-7AE4-44BA-8526-6F4ED2428C66}" vid="{21787010-6216-4E42-AF3D-8126B149DC11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48-PPTvzor</Template>
  <TotalTime>0</TotalTime>
  <Words>326</Words>
  <Application>Microsoft Office PowerPoint</Application>
  <PresentationFormat>Vlastní</PresentationFormat>
  <Paragraphs>57</Paragraphs>
  <Slides>12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Sheer Green 16x9</vt:lpstr>
      <vt:lpstr>Ovečky-využití vlny</vt:lpstr>
      <vt:lpstr>Snímek 2</vt:lpstr>
      <vt:lpstr>Snímek 3</vt:lpstr>
      <vt:lpstr>Snímek 4</vt:lpstr>
      <vt:lpstr>Snímek 5</vt:lpstr>
      <vt:lpstr>Použité odkazy</vt:lpstr>
      <vt:lpstr>Metodický pokyn Integrovaný blok: příroda</vt:lpstr>
      <vt:lpstr>Studijní materiály </vt:lpstr>
      <vt:lpstr>   Práce s interaktivním výukovým materiálem </vt:lpstr>
      <vt:lpstr>Práce s didaktickým kufříkem KUMUČ </vt:lpstr>
      <vt:lpstr>Prvky polytechnické výchovy</vt:lpstr>
      <vt:lpstr>Snímek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2015-05-20T10:42:55Z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