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63" r:id="rId4"/>
    <p:sldId id="264" r:id="rId5"/>
    <p:sldId id="258" r:id="rId6"/>
    <p:sldId id="259" r:id="rId7"/>
    <p:sldId id="260" r:id="rId8"/>
    <p:sldId id="261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0" autoAdjust="0"/>
    <p:restoredTop sz="94660"/>
  </p:normalViewPr>
  <p:slideViewPr>
    <p:cSldViewPr>
      <p:cViewPr>
        <p:scale>
          <a:sx n="76" d="100"/>
          <a:sy n="76" d="100"/>
        </p:scale>
        <p:origin x="-1278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8E9C4-EFE6-4A54-832A-1EA30AD2F2E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58D929-CD08-44CB-99D4-AD653C5554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967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66CF08A8-41C6-47B7-8A22-769A3A7D3457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D481A410-39DF-4183-89E9-9EEFD7FF9A2B}" type="slidenum">
              <a:rPr lang="cs-CZ" smtClean="0"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image" Target="../media/image18.jpg"/><Relationship Id="rId7" Type="http://schemas.openxmlformats.org/officeDocument/2006/relationships/image" Target="../media/image22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7" Type="http://schemas.openxmlformats.org/officeDocument/2006/relationships/image" Target="../media/image29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resstherapist.net/image-files/worried-man.jpg" TargetMode="External"/><Relationship Id="rId13" Type="http://schemas.openxmlformats.org/officeDocument/2006/relationships/hyperlink" Target="http://image.24ur.com/media/images/normal/Aug2011/60734623.jpg" TargetMode="External"/><Relationship Id="rId18" Type="http://schemas.openxmlformats.org/officeDocument/2006/relationships/hyperlink" Target="http://4.bp.blogspot.com/-0IjqCWqN548/Tc6MmlxCeOI/AAAAAAAAGpU/EfEBz4V1n_w/s1600/5000+01.jpg" TargetMode="External"/><Relationship Id="rId3" Type="http://schemas.openxmlformats.org/officeDocument/2006/relationships/hyperlink" Target="http://www.oskole.sk/userfiles/image/2011/august/automaty.jpg" TargetMode="External"/><Relationship Id="rId7" Type="http://schemas.openxmlformats.org/officeDocument/2006/relationships/hyperlink" Target="http://mm.denik.cz/65/70/gambler_hrac_automat160210_denik_clanek_solo.jpg" TargetMode="External"/><Relationship Id="rId12" Type="http://schemas.openxmlformats.org/officeDocument/2006/relationships/hyperlink" Target="http://img.aktualne.centrum.cz/188/83/1888317-poker-svetova-serie.jpg" TargetMode="External"/><Relationship Id="rId17" Type="http://schemas.openxmlformats.org/officeDocument/2006/relationships/hyperlink" Target="http://1001tours.info/news_pict/0a280a5a09dcde2c.jpg" TargetMode="External"/><Relationship Id="rId2" Type="http://schemas.openxmlformats.org/officeDocument/2006/relationships/hyperlink" Target="http://www.regionpress.cz/UploadedPhotos/10024/vyherni_automat.jpg" TargetMode="External"/><Relationship Id="rId16" Type="http://schemas.openxmlformats.org/officeDocument/2006/relationships/hyperlink" Target="http://i.data.bg/08/06/03/985867_orig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edia.novinky.cz/400/24004-top_foto2-gfwsp.jpg" TargetMode="External"/><Relationship Id="rId11" Type="http://schemas.openxmlformats.org/officeDocument/2006/relationships/hyperlink" Target="http://img2.ct24.cz/cache/616x347/article/15/1446/144504.jpg" TargetMode="External"/><Relationship Id="rId5" Type="http://schemas.openxmlformats.org/officeDocument/2006/relationships/hyperlink" Target="http://g.denik.cz/17/0d/kasino_hraci_automaty_jj_2_denik-380.jpg" TargetMode="External"/><Relationship Id="rId15" Type="http://schemas.openxmlformats.org/officeDocument/2006/relationships/hyperlink" Target="http://test.visitbohemia.cz/img/16b.jpg" TargetMode="External"/><Relationship Id="rId10" Type="http://schemas.openxmlformats.org/officeDocument/2006/relationships/hyperlink" Target="http://i.idnes.cz/08/111/gal/JBA26db23_ALAMY_AM9R62.jpg" TargetMode="External"/><Relationship Id="rId19" Type="http://schemas.openxmlformats.org/officeDocument/2006/relationships/hyperlink" Target="http://nd05.jxs.cz/838/768/19d05690a1_81383463_o2.jpg" TargetMode="External"/><Relationship Id="rId4" Type="http://schemas.openxmlformats.org/officeDocument/2006/relationships/hyperlink" Target="http://wjcpublicidad.com/wp-content/uploads/2011/10/gambling3-300x234.jpg" TargetMode="External"/><Relationship Id="rId9" Type="http://schemas.openxmlformats.org/officeDocument/2006/relationships/hyperlink" Target="http://images.pitchero.com/ui/238959/1315579415_0.jpg" TargetMode="External"/><Relationship Id="rId14" Type="http://schemas.openxmlformats.org/officeDocument/2006/relationships/hyperlink" Target="http://www.pozary.cz/storage/obrazek/uzel/2012/03/uz4f67668576162/obr4f6767dccf4c2/590_400_cro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636912"/>
            <a:ext cx="59387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C000"/>
                </a:solidFill>
              </a:rPr>
              <a:t>Patologické hráčství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6136" y="6055687"/>
            <a:ext cx="2925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Bc. Balonová Soňa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97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Vysvětli, co je to patologické </a:t>
            </a:r>
            <a:r>
              <a:rPr lang="cs-CZ" sz="3600" b="1" dirty="0" smtClean="0">
                <a:solidFill>
                  <a:srgbClr val="FF0000"/>
                </a:solidFill>
              </a:rPr>
              <a:t>hráčství?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221088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400" dirty="0" smtClean="0"/>
              <a:t>         </a:t>
            </a:r>
            <a:r>
              <a:rPr lang="cs-CZ" sz="3200" dirty="0"/>
              <a:t>C</a:t>
            </a:r>
            <a:r>
              <a:rPr lang="cs-CZ" sz="3200" dirty="0" smtClean="0"/>
              <a:t>horobné</a:t>
            </a:r>
            <a:r>
              <a:rPr lang="cs-CZ" sz="2400" dirty="0" smtClean="0"/>
              <a:t> </a:t>
            </a:r>
            <a:r>
              <a:rPr lang="cs-CZ" sz="3200" dirty="0" smtClean="0"/>
              <a:t>hraní hazardních her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1357" y="3068959"/>
            <a:ext cx="2622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400" dirty="0" smtClean="0"/>
              <a:t>        	</a:t>
            </a:r>
            <a:r>
              <a:rPr lang="cs-CZ" sz="3200" dirty="0" smtClean="0"/>
              <a:t>Závislost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6941" y="5389624"/>
            <a:ext cx="2066101" cy="12287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874" y="5742049"/>
            <a:ext cx="685800" cy="685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5823012"/>
            <a:ext cx="581025" cy="52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31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1340768"/>
            <a:ext cx="8454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Jakým jiným slovem můžeme hráčství nahradit?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3391" y="2996952"/>
            <a:ext cx="6917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tx2"/>
                </a:solidFill>
              </a:rPr>
              <a:t>_  _  _  _  _  _  _  _  _  _  _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2809169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</a:t>
            </a:r>
            <a:r>
              <a:rPr lang="cs-CZ" sz="4800" dirty="0" smtClean="0">
                <a:solidFill>
                  <a:srgbClr val="FFC000"/>
                </a:solidFill>
              </a:rPr>
              <a:t>G A M B L  E  R  S  T  V  Í</a:t>
            </a:r>
            <a:endParaRPr lang="cs-CZ" sz="4800" dirty="0">
              <a:solidFill>
                <a:srgbClr val="FFC000"/>
              </a:solidFill>
            </a:endParaRPr>
          </a:p>
        </p:txBody>
      </p:sp>
      <p:pic>
        <p:nvPicPr>
          <p:cNvPr id="9" name="Picture 2" descr="C:\Users\Balonová\AppData\Local\Microsoft\Windows\Temporary Internet Files\Content.IE5\6LBDUOG7\MM90023631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997" y="4869160"/>
            <a:ext cx="1633712" cy="144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39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212707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400" dirty="0" smtClean="0"/>
              <a:t>   	patologický </a:t>
            </a:r>
            <a:r>
              <a:rPr lang="cs-CZ" sz="2400" dirty="0"/>
              <a:t>hráč,  musí hrát, prosází spoustu peněz, </a:t>
            </a:r>
            <a:r>
              <a:rPr lang="cs-CZ" sz="2400" dirty="0" smtClean="0"/>
              <a:t>  	často </a:t>
            </a:r>
            <a:r>
              <a:rPr lang="cs-CZ" sz="2400" dirty="0"/>
              <a:t>se zadluží,  zpočátku si peníze půjčuje, později </a:t>
            </a:r>
            <a:r>
              <a:rPr lang="cs-CZ" sz="2400" dirty="0" smtClean="0"/>
              <a:t>	si </a:t>
            </a:r>
            <a:r>
              <a:rPr lang="cs-CZ" sz="2400" dirty="0"/>
              <a:t>je opatřuje třeba kriminální činností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052736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Gambler???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756498"/>
            <a:ext cx="1816628" cy="1192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345" y="4812829"/>
            <a:ext cx="1625600" cy="1079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403" y="4778228"/>
            <a:ext cx="804672" cy="1170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47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52264" y="908720"/>
            <a:ext cx="6798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Základní znaky patologického hráčství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3172" y="1988840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Neschopnost </a:t>
            </a:r>
            <a:r>
              <a:rPr lang="cs-CZ" sz="2000" dirty="0" smtClean="0"/>
              <a:t>odolat  touze, pokušení hrát.  Dotyčný ví, že je jeho jednání špatné, ale nedokáže odolat , nedokáže ani přestat hrát.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2903" y="3403011"/>
            <a:ext cx="7848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Napětí, </a:t>
            </a:r>
            <a:r>
              <a:rPr lang="cs-CZ" sz="2000" dirty="0" smtClean="0"/>
              <a:t>které </a:t>
            </a:r>
            <a:r>
              <a:rPr lang="cs-CZ" sz="2000" dirty="0" smtClean="0"/>
              <a:t>člověk–hráč </a:t>
            </a:r>
            <a:r>
              <a:rPr lang="cs-CZ" sz="2000" dirty="0" smtClean="0"/>
              <a:t>nedokáže snížit jinak,  než tím, že začne hrát.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6021" y="4628455"/>
            <a:ext cx="79052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Hra – </a:t>
            </a:r>
            <a:r>
              <a:rPr lang="cs-CZ" sz="2000" dirty="0" smtClean="0"/>
              <a:t>přináší pocit uspokojení, hráč prožívá pocity příjemné, které jsou odpovídající hazardu, či riziku ztráty.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937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722529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Jak poznáme, že se člověk stává </a:t>
            </a:r>
            <a:r>
              <a:rPr lang="cs-CZ" sz="2800" b="1" dirty="0" smtClean="0">
                <a:solidFill>
                  <a:srgbClr val="FF0000"/>
                </a:solidFill>
              </a:rPr>
              <a:t>závislým???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1642723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Varovné signály: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564904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000" dirty="0" smtClean="0"/>
              <a:t>Člověk hraje častěji,  nevyužívá volný čas, jako dříve k příjemnějším a užitečnějším věcem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789040"/>
            <a:ext cx="6353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000" dirty="0" smtClean="0"/>
              <a:t>Zanedbává své povinnosti, školu, rodinu, přátele, koníčky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829090"/>
            <a:ext cx="43185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000" dirty="0" smtClean="0"/>
              <a:t>Začíná lhát, podvádět, mnohdy i krást</a:t>
            </a:r>
            <a:endParaRPr lang="cs-CZ" sz="20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5085" y="4608288"/>
            <a:ext cx="2466975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31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8034" y="404664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Závislost na hře  vzniká ve třech fázích.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3402" y="1188286"/>
            <a:ext cx="2676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/>
                </a:solidFill>
              </a:rPr>
              <a:t> 	Fáze výher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9767" y="1649951"/>
            <a:ext cx="37220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Občasné hraní, představy velké výhry, zvyšování sázek, častější hraní, chlubení se neskutečnými výhrami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0677" y="3157572"/>
            <a:ext cx="313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/>
                </a:solidFill>
              </a:rPr>
              <a:t> 	Fáze prohrávání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6651" y="3625960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Neschopnost přestat hrát, utajení her před rodinou, </a:t>
            </a:r>
            <a:r>
              <a:rPr lang="cs-CZ" dirty="0"/>
              <a:t>p</a:t>
            </a:r>
            <a:r>
              <a:rPr lang="cs-CZ" dirty="0" smtClean="0"/>
              <a:t>ůjčování peněz, nesplácení půjček….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7978" y="4670135"/>
            <a:ext cx="3052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/>
                </a:solidFill>
              </a:rPr>
              <a:t> 	Fáze zoufalství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89767" y="5229200"/>
            <a:ext cx="38183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Odcizení rodiny a přátel, popření zodpovědnosti, obviňování druhých, trestná činnost, rozpad rodiny ….</a:t>
            </a:r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188286"/>
            <a:ext cx="1389826" cy="16529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159464"/>
            <a:ext cx="1389826" cy="138982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886632"/>
            <a:ext cx="1429354" cy="1761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03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Hráčství je spojeno se změnou chování člověka.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Jak se podle tebe chová člověk závislý na herních automatech?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539" y="5163805"/>
            <a:ext cx="5131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Zanedbávání svého zdraví, svých koníčků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4541" y="3356992"/>
            <a:ext cx="17732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Špatná nálada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0540" y="3993308"/>
            <a:ext cx="3341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Vztek, podrážděnost, neklid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3824" y="4656571"/>
            <a:ext cx="1746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/>
              <a:t>Časté hádky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972445"/>
            <a:ext cx="3444124" cy="204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36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3084" y="958566"/>
            <a:ext cx="3517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Jakékoli hazardní hry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9" y="2051659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2"/>
                </a:solidFill>
              </a:rPr>
              <a:t>j</a:t>
            </a:r>
            <a:r>
              <a:rPr lang="cs-CZ" sz="2800" b="1" dirty="0" smtClean="0">
                <a:solidFill>
                  <a:schemeClr val="accent2"/>
                </a:solidFill>
              </a:rPr>
              <a:t>sou vždy spojeny se ztrátou velkého množství peněz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789040"/>
            <a:ext cx="1905000" cy="20002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494112"/>
            <a:ext cx="3343275" cy="3067050"/>
          </a:xfrm>
          <a:prstGeom prst="rect">
            <a:avLst/>
          </a:prstGeom>
        </p:spPr>
      </p:pic>
      <p:pic>
        <p:nvPicPr>
          <p:cNvPr id="6" name="Picture 3" descr="C:\Users\Balonová\AppData\Local\Microsoft\Windows\Temporary Internet Files\Content.IE5\SJO185KR\MM9001864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297" y="443527"/>
            <a:ext cx="2760294" cy="240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79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9850" y="3518015"/>
            <a:ext cx="2541637" cy="123924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682185">
            <a:off x="3665955" y="4875122"/>
            <a:ext cx="2448272" cy="12553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372330">
            <a:off x="4010793" y="4690019"/>
            <a:ext cx="2248991" cy="11531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57103">
            <a:off x="4643769" y="4377921"/>
            <a:ext cx="2333970" cy="10736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17949">
            <a:off x="3105851" y="3874287"/>
            <a:ext cx="2580263" cy="11804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2347">
            <a:off x="3968342" y="3500987"/>
            <a:ext cx="2738015" cy="12733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46532">
            <a:off x="2770721" y="4527678"/>
            <a:ext cx="2466513" cy="117633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71600" y="692696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Často to dopadá takto !!!!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1682" y="3896150"/>
            <a:ext cx="3810000" cy="2143125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 rot="19341517">
            <a:off x="719382" y="2230706"/>
            <a:ext cx="931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dluhy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 rot="1772149">
            <a:off x="7208694" y="2300300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sliby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2461538"/>
            <a:ext cx="1478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zoufalství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994529">
            <a:off x="7608002" y="3843171"/>
            <a:ext cx="12394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krádeže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838516">
            <a:off x="467544" y="4293096"/>
            <a:ext cx="962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drogy</a:t>
            </a:r>
            <a:endParaRPr lang="cs-CZ" sz="24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673348">
            <a:off x="378654" y="5952663"/>
            <a:ext cx="1838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z</a:t>
            </a:r>
            <a:r>
              <a:rPr lang="cs-CZ" sz="2400" b="1" dirty="0" smtClean="0">
                <a:solidFill>
                  <a:srgbClr val="FF0000"/>
                </a:solidFill>
              </a:rPr>
              <a:t>tráta přátel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77926" y="1763429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rozvod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2476285">
            <a:off x="6581065" y="5502784"/>
            <a:ext cx="26003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</a:rPr>
              <a:t>z</a:t>
            </a:r>
            <a:r>
              <a:rPr lang="cs-CZ" sz="2400" b="1" dirty="0" smtClean="0">
                <a:solidFill>
                  <a:srgbClr val="FFFF00"/>
                </a:solidFill>
              </a:rPr>
              <a:t>tráta zaměstnání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98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4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4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4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4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4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000"/>
                            </p:stCondLst>
                            <p:childTnLst>
                              <p:par>
                                <p:cTn id="31" presetID="2" presetClass="exit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4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4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3000"/>
                            </p:stCondLst>
                            <p:childTnLst>
                              <p:par>
                                <p:cTn id="36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4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4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4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9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20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0"/>
                            </p:stCondLst>
                            <p:childTnLst>
                              <p:par>
                                <p:cTn id="6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8000"/>
                            </p:stCondLst>
                            <p:childTnLst>
                              <p:par>
                                <p:cTn id="7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1000"/>
                            </p:stCondLst>
                            <p:childTnLst>
                              <p:par>
                                <p:cTn id="8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4000"/>
                            </p:stCondLst>
                            <p:childTnLst>
                              <p:par>
                                <p:cTn id="8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47000"/>
                            </p:stCondLst>
                            <p:childTnLst>
                              <p:par>
                                <p:cTn id="9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0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Hazardním hrám propadají lidé různého věku </a:t>
            </a:r>
          </a:p>
          <a:p>
            <a:pPr algn="ctr"/>
            <a:r>
              <a:rPr lang="cs-CZ" sz="3200" dirty="0" smtClean="0">
                <a:solidFill>
                  <a:schemeClr val="accent2"/>
                </a:solidFill>
              </a:rPr>
              <a:t>a pohlaví</a:t>
            </a:r>
            <a:endParaRPr lang="cs-CZ" sz="3200" dirty="0">
              <a:solidFill>
                <a:schemeClr val="accent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98" y="2639524"/>
            <a:ext cx="2416547" cy="176417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8329" y="4775820"/>
            <a:ext cx="2078939" cy="16287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908" y="4775820"/>
            <a:ext cx="2847975" cy="1600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912" y="2639524"/>
            <a:ext cx="2352228" cy="17641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775820"/>
            <a:ext cx="2809875" cy="16287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2872" y="2665991"/>
            <a:ext cx="2509568" cy="166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08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31892"/>
            <a:ext cx="849694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Použité zdroje:</a:t>
            </a:r>
          </a:p>
          <a:p>
            <a:endParaRPr lang="cs-CZ" sz="2800" b="1" dirty="0" smtClean="0">
              <a:solidFill>
                <a:schemeClr val="accent2"/>
              </a:solidFill>
            </a:endParaRPr>
          </a:p>
          <a:p>
            <a:r>
              <a:rPr lang="cs-CZ" sz="1200" b="1" dirty="0" smtClean="0">
                <a:solidFill>
                  <a:srgbClr val="FFC000"/>
                </a:solidFill>
              </a:rPr>
              <a:t>http</a:t>
            </a:r>
            <a:r>
              <a:rPr lang="cs-CZ" sz="1200" b="1" dirty="0">
                <a:solidFill>
                  <a:srgbClr val="FFC000"/>
                </a:solidFill>
              </a:rPr>
              <a:t>://www.gify.nou.cz</a:t>
            </a:r>
          </a:p>
          <a:p>
            <a:r>
              <a:rPr lang="cs-CZ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http://www.obrazky.cz</a:t>
            </a:r>
          </a:p>
          <a:p>
            <a:r>
              <a:rPr lang="cs-CZ" sz="1200" b="1" dirty="0">
                <a:solidFill>
                  <a:srgbClr val="FF0000"/>
                </a:solidFill>
              </a:rPr>
              <a:t>Microsoft PowerPoint – klipart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23528" y="2204864"/>
            <a:ext cx="84969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2"/>
              </a:rPr>
              <a:t>http://www.regionpress.cz/UploadedPhotos/10024/vyherni_automat.jpg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http://www.oskole.sk/userfiles/image/2011/august/automaty.jpg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http://wjcpublicidad.com/wp-content/uploads/2011/10/gambling3-300x234.jpg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http://g.denik.cz/17/0d/kasino_hraci_automaty_jj_2_denik-380.jpg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http://media.novinky.cz/400/24004-top_foto2-gfwsp.jpg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http://mm.denik.cz/65/70/gambler_hrac_automat160210_denik_clanek_solo.jpg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www.stresstherapist.net/image-files/worried-man.jpg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images.pitchero.com/ui/238959/1315579415_0.jpg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</a:t>
            </a:r>
            <a:r>
              <a:rPr lang="cs-CZ" sz="1200" dirty="0" smtClean="0">
                <a:hlinkClick r:id="rId10"/>
              </a:rPr>
              <a:t>://i.idnes.cz/08/111/gal/JBA26db23_ALAMY_AM9R62.jpg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</a:t>
            </a:r>
            <a:r>
              <a:rPr lang="cs-CZ" sz="1200" dirty="0">
                <a:hlinkClick r:id="rId11"/>
              </a:rPr>
              <a:t>://</a:t>
            </a:r>
            <a:r>
              <a:rPr lang="cs-CZ" sz="1200" dirty="0" smtClean="0">
                <a:hlinkClick r:id="rId11"/>
              </a:rPr>
              <a:t>img2.ct24.cz/cache/616x347/article/15/1446/144504.jpg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img.aktualne.centrum.cz/188/83/1888317-poker-svetova-serie.jpg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</a:t>
            </a:r>
            <a:r>
              <a:rPr lang="cs-CZ" sz="1200" dirty="0">
                <a:hlinkClick r:id="rId13"/>
              </a:rPr>
              <a:t>://</a:t>
            </a:r>
            <a:r>
              <a:rPr lang="cs-CZ" sz="1200" dirty="0" smtClean="0">
                <a:hlinkClick r:id="rId13"/>
              </a:rPr>
              <a:t>image.24ur.com/media/images/normal/Aug2011/60734623.jpg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</a:t>
            </a:r>
            <a:r>
              <a:rPr lang="cs-CZ" sz="1200" dirty="0">
                <a:hlinkClick r:id="rId14"/>
              </a:rPr>
              <a:t>://</a:t>
            </a:r>
            <a:r>
              <a:rPr lang="cs-CZ" sz="1200" dirty="0" smtClean="0">
                <a:hlinkClick r:id="rId14"/>
              </a:rPr>
              <a:t>www.pozary.cz/storage/obrazek/uzel/2012/03/uz4f67668576162/obr4f6767dccf4c2/590_400_crop.jpg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</a:t>
            </a:r>
            <a:r>
              <a:rPr lang="cs-CZ" sz="1200" dirty="0" smtClean="0">
                <a:hlinkClick r:id="rId15"/>
              </a:rPr>
              <a:t>test.visitbohemia.cz/img/16b.jpg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</a:t>
            </a:r>
            <a:r>
              <a:rPr lang="cs-CZ" sz="1200" dirty="0">
                <a:hlinkClick r:id="rId16"/>
              </a:rPr>
              <a:t>://</a:t>
            </a:r>
            <a:r>
              <a:rPr lang="cs-CZ" sz="1200" dirty="0" smtClean="0">
                <a:hlinkClick r:id="rId16"/>
              </a:rPr>
              <a:t>i.data.bg/08/06/03/985867_orig.jpg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1001tours.info/news_pict/0a280a5a09dcde2c.jpg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</a:t>
            </a:r>
            <a:r>
              <a:rPr lang="cs-CZ" sz="1200" dirty="0">
                <a:hlinkClick r:id="rId18"/>
              </a:rPr>
              <a:t>://4.bp.blogspot.com/-</a:t>
            </a:r>
            <a:r>
              <a:rPr lang="cs-CZ" sz="1200" dirty="0" smtClean="0">
                <a:hlinkClick r:id="rId18"/>
              </a:rPr>
              <a:t>0IjqCWqN548/Tc6MmlxCeOI/AAAAAAAAGpU/EfEBz4V1n_w/s1600/5000+01.jpg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nd05.jxs.cz/838/768/19d05690a1_81383463_o2.jpg</a:t>
            </a:r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96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Vlastní 1">
      <a:dk1>
        <a:srgbClr val="002060"/>
      </a:dk1>
      <a:lt1>
        <a:srgbClr val="E9F5DB"/>
      </a:lt1>
      <a:dk2>
        <a:srgbClr val="33CC33"/>
      </a:dk2>
      <a:lt2>
        <a:srgbClr val="00FF00"/>
      </a:lt2>
      <a:accent1>
        <a:srgbClr val="838D9B"/>
      </a:accent1>
      <a:accent2>
        <a:srgbClr val="00FF00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TC010219415[[fn=Motiv stmívání]]</Template>
  <TotalTime>938</TotalTime>
  <Words>363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Twilight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Martin Králík</cp:lastModifiedBy>
  <cp:revision>48</cp:revision>
  <dcterms:created xsi:type="dcterms:W3CDTF">2012-02-24T21:17:45Z</dcterms:created>
  <dcterms:modified xsi:type="dcterms:W3CDTF">2012-04-16T19:06:54Z</dcterms:modified>
</cp:coreProperties>
</file>