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73" r:id="rId5"/>
    <p:sldId id="287" r:id="rId6"/>
    <p:sldId id="289" r:id="rId7"/>
    <p:sldId id="285" r:id="rId8"/>
    <p:sldId id="290" r:id="rId9"/>
    <p:sldId id="291" r:id="rId10"/>
    <p:sldId id="275" r:id="rId11"/>
    <p:sldId id="277" r:id="rId12"/>
    <p:sldId id="276" r:id="rId13"/>
    <p:sldId id="278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82"/>
          </p14:sldIdLst>
        </p14:section>
        <p14:section name="obsah" id="{B6707796-E6B6-457E-A385-D5A3BB8693D5}">
          <p14:sldIdLst>
            <p14:sldId id="273"/>
            <p14:sldId id="287"/>
            <p14:sldId id="289"/>
            <p14:sldId id="285"/>
            <p14:sldId id="290"/>
            <p14:sldId id="291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  <a:srgbClr val="3FDB0E"/>
    <a:srgbClr val="FC1212"/>
    <a:srgbClr val="FFF017"/>
    <a:srgbClr val="1304D0"/>
    <a:srgbClr val="D4A5F0"/>
    <a:srgbClr val="916301"/>
    <a:srgbClr val="FF0066"/>
    <a:srgbClr val="33CCFF"/>
    <a:srgbClr val="33CC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603" autoAdjust="0"/>
    <p:restoredTop sz="94660"/>
  </p:normalViewPr>
  <p:slideViewPr>
    <p:cSldViewPr snapToGrid="0">
      <p:cViewPr varScale="1">
        <p:scale>
          <a:sx n="58" d="100"/>
          <a:sy n="58" d="100"/>
        </p:scale>
        <p:origin x="108" y="372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5-05-19T10:00:18.549" idx="3">
    <p:pos x="10" y="10"/>
    <p:text>Václav Fischer Se sluníčkem u vody, vytiskla Severografia , n.p. Liberec, r. 1978, 1. vydání</p:text>
    <p:extLst mod="1">
      <p:ext uri="{C676402C-5697-4E1C-873F-D02D1690AC5C}">
        <p15:threadingInfo xmlns:p15="http://schemas.microsoft.com/office/powerpoint/2012/main" timeZoneBias="-12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20. 5. 2015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6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13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18" Type="http://schemas.openxmlformats.org/officeDocument/2006/relationships/image" Target="../media/image50.png"/><Relationship Id="rId3" Type="http://schemas.openxmlformats.org/officeDocument/2006/relationships/image" Target="../media/image35.png"/><Relationship Id="rId21" Type="http://schemas.openxmlformats.org/officeDocument/2006/relationships/image" Target="../media/image53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" Type="http://schemas.openxmlformats.org/officeDocument/2006/relationships/image" Target="../media/image23.png"/><Relationship Id="rId16" Type="http://schemas.openxmlformats.org/officeDocument/2006/relationships/image" Target="../media/image48.png"/><Relationship Id="rId20" Type="http://schemas.openxmlformats.org/officeDocument/2006/relationships/image" Target="../media/image5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10" Type="http://schemas.openxmlformats.org/officeDocument/2006/relationships/image" Target="../media/image42.png"/><Relationship Id="rId19" Type="http://schemas.openxmlformats.org/officeDocument/2006/relationships/image" Target="../media/image51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BROUČCI A POČÍTADLO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Pro skřítka</a:t>
            </a:r>
            <a:r>
              <a:rPr lang="cs-CZ" sz="2400" b="1" i="0" cap="none" dirty="0" smtClean="0"/>
              <a:t> Ticháčka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9201" y="2552300"/>
            <a:ext cx="2853160" cy="3992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8556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23406" y="339743"/>
            <a:ext cx="105025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SEDĚLA			NA			,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ČERVENÝ 			SAMOU	.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PŘIŠLI K NÍ 				, :„MY TĚ ZNÁME,</a:t>
            </a:r>
          </a:p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MY TI TY		SPOČÍTÁME.“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0140" y="610114"/>
            <a:ext cx="1369203" cy="9862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5951621" y="526528"/>
            <a:ext cx="1420681" cy="1236436"/>
          </a:xfrm>
          <a:prstGeom prst="rect">
            <a:avLst/>
          </a:prstGeom>
        </p:spPr>
      </p:pic>
      <p:pic>
        <p:nvPicPr>
          <p:cNvPr id="1026" name="Picture 2" descr="Kabát, Oble&amp;ccaron;ení, Dlouho, Móda, Zimní, Studený, Od&amp;ecaron;vy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17077">
            <a:off x="3752094" y="1752000"/>
            <a:ext cx="1071290" cy="115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19" t="45623" r="35974" b="4543"/>
          <a:stretch/>
        </p:blipFill>
        <p:spPr>
          <a:xfrm>
            <a:off x="4182856" y="2737045"/>
            <a:ext cx="1089832" cy="158132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19" t="45623" r="35974" b="4543"/>
          <a:stretch/>
        </p:blipFill>
        <p:spPr>
          <a:xfrm>
            <a:off x="5060317" y="2737044"/>
            <a:ext cx="1089832" cy="158132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19" t="45623" r="35974" b="4543"/>
          <a:stretch/>
        </p:blipFill>
        <p:spPr>
          <a:xfrm>
            <a:off x="5925624" y="2695251"/>
            <a:ext cx="1089832" cy="1581323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7945166" y="2057254"/>
            <a:ext cx="415063" cy="408360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" name="Skupina 11"/>
          <p:cNvGrpSpPr/>
          <p:nvPr/>
        </p:nvGrpSpPr>
        <p:grpSpPr>
          <a:xfrm>
            <a:off x="3163233" y="4225979"/>
            <a:ext cx="1458353" cy="1150436"/>
            <a:chOff x="3297832" y="5312082"/>
            <a:chExt cx="1458353" cy="1150436"/>
          </a:xfrm>
        </p:grpSpPr>
        <p:sp>
          <p:nvSpPr>
            <p:cNvPr id="13" name="Ovál 12"/>
            <p:cNvSpPr/>
            <p:nvPr/>
          </p:nvSpPr>
          <p:spPr>
            <a:xfrm>
              <a:off x="3515726" y="5312082"/>
              <a:ext cx="435788" cy="435788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3297832" y="5933728"/>
              <a:ext cx="435788" cy="435788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/>
            <p:nvPr/>
          </p:nvSpPr>
          <p:spPr>
            <a:xfrm>
              <a:off x="3851951" y="5722078"/>
              <a:ext cx="435788" cy="435788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224864" y="5316773"/>
              <a:ext cx="435788" cy="435788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4320397" y="6026730"/>
              <a:ext cx="435788" cy="435788"/>
            </a:xfrm>
            <a:prstGeom prst="ellipse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2829" y="792542"/>
            <a:ext cx="1968988" cy="141828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19" t="45623" r="35974" b="4543"/>
          <a:stretch/>
        </p:blipFill>
        <p:spPr>
          <a:xfrm>
            <a:off x="9644387" y="1180720"/>
            <a:ext cx="1671422" cy="2425197"/>
          </a:xfrm>
          <a:prstGeom prst="rect">
            <a:avLst/>
          </a:prstGeom>
        </p:spPr>
      </p:pic>
      <p:pic>
        <p:nvPicPr>
          <p:cNvPr id="2" name="MOUCHA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312" y="2832137"/>
            <a:ext cx="1593351" cy="1644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02522">
            <a:off x="4984517" y="268370"/>
            <a:ext cx="1452998" cy="2466628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6777" y="1358725"/>
            <a:ext cx="1564821" cy="2069185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5040014" y="3284951"/>
            <a:ext cx="651836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KDO SEDĚL NA LÍSTEČKU?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049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49067" y="3253140"/>
            <a:ext cx="600271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KDO JÍ POČÍTAL TEČKY?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 flipH="1">
            <a:off x="182223" y="3231168"/>
            <a:ext cx="3097252" cy="2352579"/>
            <a:chOff x="8397342" y="1501684"/>
            <a:chExt cx="3105186" cy="2358606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>
              <a:off x="10199231" y="1501684"/>
              <a:ext cx="1303297" cy="1891056"/>
            </a:xfrm>
            <a:prstGeom prst="rect">
              <a:avLst/>
            </a:prstGeom>
          </p:spPr>
        </p:pic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>
              <a:off x="9384832" y="1969234"/>
              <a:ext cx="1303297" cy="1891056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 flipH="1">
              <a:off x="8397342" y="1801803"/>
              <a:ext cx="1334324" cy="1936075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451784" y="3322339"/>
            <a:ext cx="2723046" cy="2478505"/>
            <a:chOff x="1179045" y="2218505"/>
            <a:chExt cx="2723046" cy="2478505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782" t="12040" r="47814" b="53887"/>
            <a:stretch/>
          </p:blipFill>
          <p:spPr>
            <a:xfrm>
              <a:off x="1179045" y="2218505"/>
              <a:ext cx="2149642" cy="1652337"/>
            </a:xfrm>
            <a:prstGeom prst="rect">
              <a:avLst/>
            </a:prstGeom>
          </p:spPr>
        </p:pic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7782" t="12040" r="47814" b="53887"/>
            <a:stretch/>
          </p:blipFill>
          <p:spPr>
            <a:xfrm flipH="1">
              <a:off x="1752449" y="3044674"/>
              <a:ext cx="2149642" cy="1652336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6695808" y="343116"/>
            <a:ext cx="3574124" cy="3405533"/>
            <a:chOff x="1276661" y="542307"/>
            <a:chExt cx="3574124" cy="3405533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>
              <a:off x="2707568" y="542307"/>
              <a:ext cx="1400729" cy="1551788"/>
            </a:xfrm>
            <a:prstGeom prst="rect">
              <a:avLst/>
            </a:prstGeom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>
              <a:off x="3214490" y="1399649"/>
              <a:ext cx="1636295" cy="1812758"/>
            </a:xfrm>
            <a:prstGeom prst="rect">
              <a:avLst/>
            </a:prstGeom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 flipH="1">
              <a:off x="1276661" y="757767"/>
              <a:ext cx="1755515" cy="1944835"/>
            </a:xfrm>
            <a:prstGeom prst="rect">
              <a:avLst/>
            </a:prstGeom>
          </p:spPr>
        </p:pic>
        <p:pic>
          <p:nvPicPr>
            <p:cNvPr id="19" name="Obrázek 18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 flipH="1">
              <a:off x="2210957" y="2368183"/>
              <a:ext cx="1425885" cy="1579657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243573" y="243035"/>
            <a:ext cx="2570157" cy="2202717"/>
            <a:chOff x="243573" y="243035"/>
            <a:chExt cx="2570157" cy="2202717"/>
          </a:xfrm>
        </p:grpSpPr>
        <p:pic>
          <p:nvPicPr>
            <p:cNvPr id="21" name="MOUCHA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7790" y="243035"/>
              <a:ext cx="1194794" cy="1233336"/>
            </a:xfrm>
            <a:prstGeom prst="rect">
              <a:avLst/>
            </a:prstGeom>
          </p:spPr>
        </p:pic>
        <p:pic>
          <p:nvPicPr>
            <p:cNvPr id="22" name="MOUCHA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3573" y="1017382"/>
              <a:ext cx="1194794" cy="1233336"/>
            </a:xfrm>
            <a:prstGeom prst="rect">
              <a:avLst/>
            </a:prstGeom>
          </p:spPr>
        </p:pic>
        <p:pic>
          <p:nvPicPr>
            <p:cNvPr id="23" name="MOUCHA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618936" y="1212416"/>
              <a:ext cx="1194794" cy="1233336"/>
            </a:xfrm>
            <a:prstGeom prst="rect">
              <a:avLst/>
            </a:prstGeom>
          </p:spPr>
        </p:pic>
      </p:grpSp>
      <p:grpSp>
        <p:nvGrpSpPr>
          <p:cNvPr id="27" name="Skupina 26"/>
          <p:cNvGrpSpPr/>
          <p:nvPr/>
        </p:nvGrpSpPr>
        <p:grpSpPr>
          <a:xfrm>
            <a:off x="3547371" y="553147"/>
            <a:ext cx="2678141" cy="2739680"/>
            <a:chOff x="3547371" y="553147"/>
            <a:chExt cx="2678141" cy="2739680"/>
          </a:xfrm>
        </p:grpSpPr>
        <p:pic>
          <p:nvPicPr>
            <p:cNvPr id="25" name="Obrázek 24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39" t="58585" r="70215" b="9228"/>
            <a:stretch/>
          </p:blipFill>
          <p:spPr>
            <a:xfrm>
              <a:off x="3547371" y="553147"/>
              <a:ext cx="2021305" cy="1560907"/>
            </a:xfrm>
            <a:prstGeom prst="rect">
              <a:avLst/>
            </a:prstGeom>
          </p:spPr>
        </p:pic>
        <p:pic>
          <p:nvPicPr>
            <p:cNvPr id="26" name="Obrázek 2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39" t="58216" r="70215" b="9228"/>
            <a:stretch/>
          </p:blipFill>
          <p:spPr>
            <a:xfrm>
              <a:off x="4204207" y="1713996"/>
              <a:ext cx="2021305" cy="157883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73591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Obdélník 96"/>
          <p:cNvSpPr/>
          <p:nvPr/>
        </p:nvSpPr>
        <p:spPr>
          <a:xfrm>
            <a:off x="1915884" y="6150411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64772" y="274428"/>
            <a:ext cx="10417629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2060"/>
                </a:solidFill>
              </a:rPr>
              <a:t>Beruška</a:t>
            </a:r>
          </a:p>
          <a:p>
            <a:pPr algn="just"/>
            <a:r>
              <a:rPr lang="cs-CZ" sz="3600" b="1" dirty="0" smtClean="0">
                <a:solidFill>
                  <a:srgbClr val="002060"/>
                </a:solidFill>
              </a:rPr>
              <a:t>Pročpak nosíš na triku sedm černých puntíku?</a:t>
            </a:r>
          </a:p>
          <a:p>
            <a:pPr algn="just"/>
            <a:r>
              <a:rPr lang="cs-CZ" sz="3600" b="1" dirty="0" smtClean="0">
                <a:solidFill>
                  <a:srgbClr val="002060"/>
                </a:solidFill>
              </a:rPr>
              <a:t>Chci,aby se broučci čilí v počítání procvičili.</a:t>
            </a:r>
          </a:p>
          <a:p>
            <a:pPr algn="just"/>
            <a:r>
              <a:rPr lang="cs-CZ" sz="3600" b="1" dirty="0" smtClean="0">
                <a:solidFill>
                  <a:srgbClr val="002060"/>
                </a:solidFill>
              </a:rPr>
              <a:t>Proto pro ně, milá Madlo, mám broučičí počítadlo.</a:t>
            </a:r>
            <a:endParaRPr lang="cs-CZ" sz="3600" b="1" dirty="0">
              <a:solidFill>
                <a:srgbClr val="00206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556657" y="3635829"/>
            <a:ext cx="359229" cy="29935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851569" y="3635829"/>
            <a:ext cx="359229" cy="29935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15886" y="3886201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15885" y="4998631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959427" y="3450766"/>
            <a:ext cx="957943" cy="957943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960911" y="3450766"/>
            <a:ext cx="957943" cy="957943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5001515" y="5711601"/>
            <a:ext cx="957943" cy="957943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948142" y="4559009"/>
            <a:ext cx="957943" cy="957943"/>
          </a:xfrm>
          <a:prstGeom prst="ellipse">
            <a:avLst/>
          </a:prstGeom>
          <a:solidFill>
            <a:srgbClr val="33CC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961396" y="4552319"/>
            <a:ext cx="957943" cy="957943"/>
          </a:xfrm>
          <a:prstGeom prst="ellipse">
            <a:avLst/>
          </a:prstGeom>
          <a:solidFill>
            <a:srgbClr val="33CC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961264" y="4559009"/>
            <a:ext cx="957943" cy="957943"/>
          </a:xfrm>
          <a:prstGeom prst="ellipse">
            <a:avLst/>
          </a:prstGeom>
          <a:solidFill>
            <a:srgbClr val="33CC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962152" y="4552319"/>
            <a:ext cx="957943" cy="957943"/>
          </a:xfrm>
          <a:prstGeom prst="ellipse">
            <a:avLst/>
          </a:prstGeom>
          <a:solidFill>
            <a:srgbClr val="33CC3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003812" y="5711600"/>
            <a:ext cx="957943" cy="957943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3003453" y="5711600"/>
            <a:ext cx="957943" cy="957943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980018" y="5711600"/>
            <a:ext cx="957943" cy="957943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6776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33333E-6 L 0.48568 0.000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84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33333E-6 L 0.48568 0.0006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84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7.40741E-7 L 0.32123 0.00023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22" grpId="0" animBg="1"/>
      <p:bldP spid="23" grpId="0" animBg="1"/>
      <p:bldP spid="20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Obdélník 96"/>
          <p:cNvSpPr/>
          <p:nvPr/>
        </p:nvSpPr>
        <p:spPr>
          <a:xfrm>
            <a:off x="456052" y="6150411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6825" y="781879"/>
            <a:ext cx="359229" cy="5847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391737" y="781879"/>
            <a:ext cx="359229" cy="58475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56054" y="3886201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6053" y="4998631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99595" y="3450766"/>
            <a:ext cx="957943" cy="957943"/>
          </a:xfrm>
          <a:prstGeom prst="ellipse">
            <a:avLst/>
          </a:prstGeom>
          <a:solidFill>
            <a:srgbClr val="1304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1501079" y="3450766"/>
            <a:ext cx="957943" cy="957943"/>
          </a:xfrm>
          <a:prstGeom prst="ellipse">
            <a:avLst/>
          </a:prstGeom>
          <a:solidFill>
            <a:srgbClr val="1304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541683" y="5711601"/>
            <a:ext cx="957943" cy="957943"/>
          </a:xfrm>
          <a:prstGeom prst="ellipse">
            <a:avLst/>
          </a:prstGeom>
          <a:solidFill>
            <a:srgbClr val="FC12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488310" y="4559009"/>
            <a:ext cx="957943" cy="957943"/>
          </a:xfrm>
          <a:prstGeom prst="ellipse">
            <a:avLst/>
          </a:prstGeom>
          <a:solidFill>
            <a:srgbClr val="FFF01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501564" y="4552319"/>
            <a:ext cx="957943" cy="957943"/>
          </a:xfrm>
          <a:prstGeom prst="ellipse">
            <a:avLst/>
          </a:prstGeom>
          <a:solidFill>
            <a:srgbClr val="FFF01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501432" y="4559009"/>
            <a:ext cx="957943" cy="957943"/>
          </a:xfrm>
          <a:prstGeom prst="ellipse">
            <a:avLst/>
          </a:prstGeom>
          <a:solidFill>
            <a:srgbClr val="FFF01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502320" y="4552319"/>
            <a:ext cx="957943" cy="957943"/>
          </a:xfrm>
          <a:prstGeom prst="ellipse">
            <a:avLst/>
          </a:prstGeom>
          <a:solidFill>
            <a:srgbClr val="FFF01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543980" y="5711600"/>
            <a:ext cx="957943" cy="957943"/>
          </a:xfrm>
          <a:prstGeom prst="ellipse">
            <a:avLst/>
          </a:prstGeom>
          <a:solidFill>
            <a:srgbClr val="FC12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1543621" y="5711600"/>
            <a:ext cx="957943" cy="957943"/>
          </a:xfrm>
          <a:prstGeom prst="ellipse">
            <a:avLst/>
          </a:prstGeom>
          <a:solidFill>
            <a:srgbClr val="FC12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520186" y="5711600"/>
            <a:ext cx="957943" cy="957943"/>
          </a:xfrm>
          <a:prstGeom prst="ellipse">
            <a:avLst/>
          </a:prstGeom>
          <a:solidFill>
            <a:srgbClr val="FC12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9290871" y="5037980"/>
            <a:ext cx="2479937" cy="1694892"/>
            <a:chOff x="9342035" y="3596713"/>
            <a:chExt cx="2479937" cy="1694892"/>
          </a:xfrm>
        </p:grpSpPr>
        <p:pic>
          <p:nvPicPr>
            <p:cNvPr id="37" name="Obrázek 36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39" t="58585" r="70215" b="9228"/>
            <a:stretch/>
          </p:blipFill>
          <p:spPr>
            <a:xfrm>
              <a:off x="10010092" y="3596713"/>
              <a:ext cx="1311461" cy="1012746"/>
            </a:xfrm>
            <a:prstGeom prst="rect">
              <a:avLst/>
            </a:prstGeom>
          </p:spPr>
        </p:pic>
        <p:pic>
          <p:nvPicPr>
            <p:cNvPr id="38" name="Obrázek 37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39" t="58216" r="70215" b="9228"/>
            <a:stretch/>
          </p:blipFill>
          <p:spPr>
            <a:xfrm>
              <a:off x="10510511" y="4267230"/>
              <a:ext cx="1311461" cy="1024375"/>
            </a:xfrm>
            <a:prstGeom prst="rect">
              <a:avLst/>
            </a:prstGeom>
          </p:spPr>
        </p:pic>
        <p:pic>
          <p:nvPicPr>
            <p:cNvPr id="44" name="Obrázek 4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839" t="58585" r="70215" b="9228"/>
            <a:stretch/>
          </p:blipFill>
          <p:spPr>
            <a:xfrm flipH="1">
              <a:off x="9342035" y="4289275"/>
              <a:ext cx="1158677" cy="894762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8985999" y="2849183"/>
            <a:ext cx="3089682" cy="2708165"/>
            <a:chOff x="9043892" y="2846856"/>
            <a:chExt cx="3089682" cy="2708165"/>
          </a:xfrm>
        </p:grpSpPr>
        <p:pic>
          <p:nvPicPr>
            <p:cNvPr id="21" name="Obrázek 20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 flipH="1">
              <a:off x="9903655" y="3202030"/>
              <a:ext cx="915108" cy="1327802"/>
            </a:xfrm>
            <a:prstGeom prst="rect">
              <a:avLst/>
            </a:prstGeom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 flipH="1">
              <a:off x="10245481" y="3950405"/>
              <a:ext cx="915108" cy="1327802"/>
            </a:xfrm>
            <a:prstGeom prst="rect">
              <a:avLst/>
            </a:prstGeom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>
              <a:off x="11196680" y="3850126"/>
              <a:ext cx="936894" cy="1359412"/>
            </a:xfrm>
            <a:prstGeom prst="rect">
              <a:avLst/>
            </a:prstGeom>
          </p:spPr>
        </p:pic>
        <p:pic>
          <p:nvPicPr>
            <p:cNvPr id="45" name="Obrázek 44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>
              <a:off x="9043892" y="3118684"/>
              <a:ext cx="936894" cy="1359412"/>
            </a:xfrm>
            <a:prstGeom prst="rect">
              <a:avLst/>
            </a:prstGeom>
          </p:spPr>
        </p:pic>
        <p:pic>
          <p:nvPicPr>
            <p:cNvPr id="46" name="Obrázek 4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 flipH="1">
              <a:off x="9315888" y="4227219"/>
              <a:ext cx="915108" cy="1327802"/>
            </a:xfrm>
            <a:prstGeom prst="rect">
              <a:avLst/>
            </a:prstGeom>
          </p:spPr>
        </p:pic>
        <p:pic>
          <p:nvPicPr>
            <p:cNvPr id="47" name="Obrázek 46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5119" t="45623" r="35974" b="4543"/>
            <a:stretch/>
          </p:blipFill>
          <p:spPr>
            <a:xfrm flipH="1">
              <a:off x="10698510" y="2846856"/>
              <a:ext cx="915108" cy="1327802"/>
            </a:xfrm>
            <a:prstGeom prst="rect">
              <a:avLst/>
            </a:prstGeom>
          </p:spPr>
        </p:pic>
      </p:grpSp>
      <p:sp>
        <p:nvSpPr>
          <p:cNvPr id="52" name="Obdélník 51"/>
          <p:cNvSpPr/>
          <p:nvPr/>
        </p:nvSpPr>
        <p:spPr>
          <a:xfrm>
            <a:off x="471797" y="2780222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461532" y="1697453"/>
            <a:ext cx="7935681" cy="8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2487938" y="2342820"/>
            <a:ext cx="957943" cy="957943"/>
          </a:xfrm>
          <a:prstGeom prst="ellipse">
            <a:avLst/>
          </a:prstGeom>
          <a:solidFill>
            <a:srgbClr val="D4A5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487806" y="2349510"/>
            <a:ext cx="957943" cy="957943"/>
          </a:xfrm>
          <a:prstGeom prst="ellipse">
            <a:avLst/>
          </a:prstGeom>
          <a:solidFill>
            <a:srgbClr val="D4A5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88694" y="2342820"/>
            <a:ext cx="957943" cy="957943"/>
          </a:xfrm>
          <a:prstGeom prst="ellipse">
            <a:avLst/>
          </a:prstGeom>
          <a:solidFill>
            <a:srgbClr val="D4A5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1470343" y="1263704"/>
            <a:ext cx="957943" cy="957943"/>
          </a:xfrm>
          <a:prstGeom prst="ellipse">
            <a:avLst/>
          </a:prstGeom>
          <a:solidFill>
            <a:srgbClr val="3FDB0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471231" y="1257014"/>
            <a:ext cx="957943" cy="957943"/>
          </a:xfrm>
          <a:prstGeom prst="ellipse">
            <a:avLst/>
          </a:prstGeom>
          <a:solidFill>
            <a:srgbClr val="3FDB0E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1" name="Skupina 30"/>
          <p:cNvGrpSpPr/>
          <p:nvPr/>
        </p:nvGrpSpPr>
        <p:grpSpPr>
          <a:xfrm>
            <a:off x="861150" y="-15713"/>
            <a:ext cx="3692536" cy="1215510"/>
            <a:chOff x="-90211" y="461498"/>
            <a:chExt cx="5501773" cy="1811075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>
              <a:off x="2820570" y="687103"/>
              <a:ext cx="1400730" cy="1551789"/>
            </a:xfrm>
            <a:prstGeom prst="rect">
              <a:avLst/>
            </a:prstGeom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>
              <a:off x="4037354" y="461498"/>
              <a:ext cx="1374208" cy="1522405"/>
            </a:xfrm>
            <a:prstGeom prst="rect">
              <a:avLst/>
            </a:prstGeom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 rotWithShape="1"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 flipH="1">
              <a:off x="1276659" y="586407"/>
              <a:ext cx="1498013" cy="1659563"/>
            </a:xfrm>
            <a:prstGeom prst="rect">
              <a:avLst/>
            </a:prstGeom>
          </p:spPr>
        </p:pic>
        <p:pic>
          <p:nvPicPr>
            <p:cNvPr id="35" name="Obrázek 34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7683" t="1454" r="3741" b="61165"/>
            <a:stretch/>
          </p:blipFill>
          <p:spPr>
            <a:xfrm flipH="1">
              <a:off x="-90211" y="692916"/>
              <a:ext cx="1425885" cy="1579657"/>
            </a:xfrm>
            <a:prstGeom prst="rect">
              <a:avLst/>
            </a:prstGeom>
          </p:spPr>
        </p:pic>
      </p:grpSp>
      <p:grpSp>
        <p:nvGrpSpPr>
          <p:cNvPr id="13" name="Skupina 12"/>
          <p:cNvGrpSpPr/>
          <p:nvPr/>
        </p:nvGrpSpPr>
        <p:grpSpPr>
          <a:xfrm>
            <a:off x="5163683" y="59240"/>
            <a:ext cx="1791626" cy="1125541"/>
            <a:chOff x="6427346" y="54286"/>
            <a:chExt cx="1791626" cy="1125541"/>
          </a:xfrm>
        </p:grpSpPr>
        <p:pic>
          <p:nvPicPr>
            <p:cNvPr id="48" name="Obrázek 47"/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1" t="6236" r="73043" b="40177"/>
            <a:stretch/>
          </p:blipFill>
          <p:spPr>
            <a:xfrm flipH="1">
              <a:off x="6427346" y="54286"/>
              <a:ext cx="934199" cy="1039296"/>
            </a:xfrm>
            <a:prstGeom prst="rect">
              <a:avLst/>
            </a:prstGeom>
          </p:spPr>
        </p:pic>
        <p:pic>
          <p:nvPicPr>
            <p:cNvPr id="49" name="Obrázek 48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41" t="6236" r="73043" b="40177"/>
            <a:stretch/>
          </p:blipFill>
          <p:spPr>
            <a:xfrm flipH="1">
              <a:off x="7295248" y="152184"/>
              <a:ext cx="923724" cy="1027643"/>
            </a:xfrm>
            <a:prstGeom prst="rect">
              <a:avLst/>
            </a:prstGeom>
          </p:spPr>
        </p:pic>
      </p:grpSp>
      <p:grpSp>
        <p:nvGrpSpPr>
          <p:cNvPr id="9" name="Skupina 8"/>
          <p:cNvGrpSpPr/>
          <p:nvPr/>
        </p:nvGrpSpPr>
        <p:grpSpPr>
          <a:xfrm>
            <a:off x="8802309" y="672918"/>
            <a:ext cx="3237244" cy="2049069"/>
            <a:chOff x="4088710" y="613845"/>
            <a:chExt cx="3237244" cy="2049069"/>
          </a:xfrm>
        </p:grpSpPr>
        <p:pic>
          <p:nvPicPr>
            <p:cNvPr id="39" name="Obrázek 38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365" t="14955" r="24249" b="55323"/>
            <a:stretch/>
          </p:blipFill>
          <p:spPr>
            <a:xfrm flipH="1">
              <a:off x="5230164" y="1860294"/>
              <a:ext cx="999985" cy="802620"/>
            </a:xfrm>
            <a:prstGeom prst="rect">
              <a:avLst/>
            </a:prstGeom>
          </p:spPr>
        </p:pic>
        <p:pic>
          <p:nvPicPr>
            <p:cNvPr id="40" name="Obrázek 39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365" t="14955" r="24249" b="55323"/>
            <a:stretch/>
          </p:blipFill>
          <p:spPr>
            <a:xfrm>
              <a:off x="5560629" y="1150197"/>
              <a:ext cx="813524" cy="652960"/>
            </a:xfrm>
            <a:prstGeom prst="rect">
              <a:avLst/>
            </a:prstGeom>
          </p:spPr>
        </p:pic>
        <p:pic>
          <p:nvPicPr>
            <p:cNvPr id="41" name="Obrázek 40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365" t="14955" r="24249" b="55323"/>
            <a:stretch/>
          </p:blipFill>
          <p:spPr>
            <a:xfrm>
              <a:off x="4668427" y="613845"/>
              <a:ext cx="1042174" cy="836482"/>
            </a:xfrm>
            <a:prstGeom prst="rect">
              <a:avLst/>
            </a:prstGeom>
          </p:spPr>
        </p:pic>
        <p:pic>
          <p:nvPicPr>
            <p:cNvPr id="42" name="Obrázek 41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365" t="14955" r="24249" b="55323"/>
            <a:stretch/>
          </p:blipFill>
          <p:spPr>
            <a:xfrm>
              <a:off x="6106754" y="1564244"/>
              <a:ext cx="1219200" cy="978569"/>
            </a:xfrm>
            <a:prstGeom prst="rect">
              <a:avLst/>
            </a:prstGeom>
          </p:spPr>
        </p:pic>
        <p:pic>
          <p:nvPicPr>
            <p:cNvPr id="43" name="Obrázek 42"/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365" t="14955" r="24249" b="55323"/>
            <a:stretch/>
          </p:blipFill>
          <p:spPr>
            <a:xfrm flipH="1">
              <a:off x="4088710" y="1373888"/>
              <a:ext cx="1298964" cy="1042590"/>
            </a:xfrm>
            <a:prstGeom prst="rect">
              <a:avLst/>
            </a:prstGeom>
          </p:spPr>
        </p:pic>
      </p:grpSp>
      <p:pic>
        <p:nvPicPr>
          <p:cNvPr id="57" name="Obrázek 5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193" t="47550" r="3241" b="5085"/>
          <a:stretch/>
        </p:blipFill>
        <p:spPr>
          <a:xfrm rot="1831227" flipH="1">
            <a:off x="7206020" y="141343"/>
            <a:ext cx="1206957" cy="1281069"/>
          </a:xfrm>
          <a:prstGeom prst="rect">
            <a:avLst/>
          </a:prstGeom>
        </p:spPr>
      </p:pic>
      <p:sp>
        <p:nvSpPr>
          <p:cNvPr id="66" name="Ovál 65"/>
          <p:cNvSpPr/>
          <p:nvPr/>
        </p:nvSpPr>
        <p:spPr>
          <a:xfrm>
            <a:off x="2500439" y="3450766"/>
            <a:ext cx="957943" cy="957943"/>
          </a:xfrm>
          <a:prstGeom prst="ellipse">
            <a:avLst/>
          </a:prstGeom>
          <a:solidFill>
            <a:srgbClr val="1304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3501923" y="3450766"/>
            <a:ext cx="957943" cy="957943"/>
          </a:xfrm>
          <a:prstGeom prst="ellipse">
            <a:avLst/>
          </a:prstGeom>
          <a:solidFill>
            <a:srgbClr val="1304D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4488769" y="4552035"/>
            <a:ext cx="957943" cy="957943"/>
          </a:xfrm>
          <a:prstGeom prst="ellipse">
            <a:avLst/>
          </a:prstGeom>
          <a:solidFill>
            <a:srgbClr val="FFF01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4521073" y="5711600"/>
            <a:ext cx="957943" cy="957943"/>
          </a:xfrm>
          <a:prstGeom prst="ellipse">
            <a:avLst/>
          </a:prstGeom>
          <a:solidFill>
            <a:srgbClr val="FC12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0" name="Ovál 69"/>
          <p:cNvSpPr/>
          <p:nvPr/>
        </p:nvSpPr>
        <p:spPr>
          <a:xfrm>
            <a:off x="5513117" y="5711600"/>
            <a:ext cx="957943" cy="957943"/>
          </a:xfrm>
          <a:prstGeom prst="ellipse">
            <a:avLst/>
          </a:prstGeom>
          <a:solidFill>
            <a:srgbClr val="FC121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24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2.59259E-6 L 0.40456 -2.59259E-6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7.40741E-7 L 0.32122 0.00023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81481E-6 L 0.32123 0.00024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-7.40741E-7 L 0.32122 0.00023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4.81481E-6 L 0.32122 0.0002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5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33333E-6 L 0.48568 0.0006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84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3.33333E-6 L 0.48568 0.0006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84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2.59259E-6 L 0.40456 -2.59259E-6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2.59259E-6 L 0.40456 -2.59259E-6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81481E-6 L 0.23711 0.00116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49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0.15533 3.7037E-6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81481E-6 L 0.23711 0.00116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49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81481E-6 L 0.23711 0.00116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49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81481E-6 L 0.23711 0.00116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49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-4.81481E-6 L 0.23711 0.00116 " pathEditMode="relative" rAng="0" ptsTypes="AA">
                                      <p:cBhvr>
                                        <p:cTn id="8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49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0.15533 3.7037E-6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0.15533 3.7037E-6 " pathEditMode="relative" rAng="0" ptsTypes="AA">
                                      <p:cBhvr>
                                        <p:cTn id="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0.15533 3.7037E-6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0.15533 3.7037E-6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3.7037E-6 L 0.15533 3.7037E-6 " pathEditMode="relative" rAng="0" ptsTypes="AA">
                                      <p:cBhvr>
                                        <p:cTn id="1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22" grpId="0" animBg="1"/>
      <p:bldP spid="23" grpId="0" animBg="1"/>
      <p:bldP spid="20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59" grpId="0" animBg="1"/>
      <p:bldP spid="60" grpId="0" animBg="1"/>
      <p:bldP spid="61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lum/>
          </a:blip>
          <a:srcRect/>
          <a:stretch>
            <a:fillRect t="-15000" b="-1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8024" y="1754821"/>
            <a:ext cx="2059691" cy="411938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3138" y="304800"/>
            <a:ext cx="88712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 smtClean="0">
                <a:solidFill>
                  <a:srgbClr val="002060"/>
                </a:solidFill>
              </a:rPr>
              <a:t>Jak se jmenuje holčička z říkanky? Co se s jejím jménem rýmuje?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 flipH="1">
            <a:off x="9176991" y="243635"/>
            <a:ext cx="2784601" cy="2202010"/>
            <a:chOff x="555172" y="1901686"/>
            <a:chExt cx="2825974" cy="2234727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flipH="1">
              <a:off x="555172" y="1901686"/>
              <a:ext cx="1839654" cy="1155532"/>
            </a:xfrm>
            <a:prstGeom prst="rect">
              <a:avLst/>
            </a:prstGeom>
          </p:spPr>
        </p:pic>
        <p:pic>
          <p:nvPicPr>
            <p:cNvPr id="12" name="Obrázek 11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63467">
              <a:off x="925533" y="2524917"/>
              <a:ext cx="2455613" cy="1611496"/>
            </a:xfrm>
            <a:prstGeom prst="rect">
              <a:avLst/>
            </a:prstGeom>
          </p:spPr>
        </p:pic>
      </p:grpSp>
      <p:sp>
        <p:nvSpPr>
          <p:cNvPr id="29" name="TextovéPole 28"/>
          <p:cNvSpPr txBox="1"/>
          <p:nvPr/>
        </p:nvSpPr>
        <p:spPr>
          <a:xfrm>
            <a:off x="2660817" y="6000783"/>
            <a:ext cx="1454103" cy="523220"/>
          </a:xfrm>
          <a:prstGeom prst="rect">
            <a:avLst/>
          </a:prstGeom>
          <a:solidFill>
            <a:srgbClr val="E6E6E6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2060"/>
                </a:solidFill>
              </a:rPr>
              <a:t>Madla</a:t>
            </a:r>
            <a:endParaRPr lang="cs-CZ" sz="2400" b="1" i="1" dirty="0">
              <a:solidFill>
                <a:srgbClr val="002060"/>
              </a:solidFill>
            </a:endParaRPr>
          </a:p>
        </p:txBody>
      </p:sp>
      <p:grpSp>
        <p:nvGrpSpPr>
          <p:cNvPr id="14" name="Skupina 13"/>
          <p:cNvGrpSpPr/>
          <p:nvPr/>
        </p:nvGrpSpPr>
        <p:grpSpPr>
          <a:xfrm flipH="1">
            <a:off x="242474" y="4610534"/>
            <a:ext cx="2275033" cy="2098506"/>
            <a:chOff x="4721503" y="4434023"/>
            <a:chExt cx="2202085" cy="2031218"/>
          </a:xfrm>
        </p:grpSpPr>
        <p:pic>
          <p:nvPicPr>
            <p:cNvPr id="2050" name="Picture 2" descr="Plyn, Benzín, Paliva, &amp;Ccaron;erpadlo, Tank, &amp;Ccaron;erpací Stanice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10205" y="4434023"/>
              <a:ext cx="913383" cy="14154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2" name="Picture 4" descr="Plyn, Benzín, Benzínová Pumpa, Automobil, &amp;Ccaron;erpadlo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448936">
              <a:off x="4721503" y="4537567"/>
              <a:ext cx="1246964" cy="19276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5" name="Skupina 14"/>
          <p:cNvGrpSpPr/>
          <p:nvPr/>
        </p:nvGrpSpPr>
        <p:grpSpPr>
          <a:xfrm>
            <a:off x="10210800" y="4473502"/>
            <a:ext cx="1613232" cy="2256278"/>
            <a:chOff x="10103735" y="4363418"/>
            <a:chExt cx="1613232" cy="2256278"/>
          </a:xfrm>
        </p:grpSpPr>
        <p:pic>
          <p:nvPicPr>
            <p:cNvPr id="30" name="Picture 8" descr="Koupelna, D&amp;rcaron;ez, Mytí, Voda, Kov, &amp;Ccaron;išt&amp;ecaron;ní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413936">
              <a:off x="10507756" y="4363418"/>
              <a:ext cx="1209211" cy="1715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6" name="Picture 8" descr="Koupelna, D&amp;rcaron;ez, Mytí, Voda, Kov, &amp;Ccaron;išt&amp;ecaron;ní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413936">
              <a:off x="10103735" y="4903743"/>
              <a:ext cx="1209211" cy="17159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6" name="Skupina 15"/>
          <p:cNvGrpSpPr/>
          <p:nvPr/>
        </p:nvGrpSpPr>
        <p:grpSpPr>
          <a:xfrm flipH="1">
            <a:off x="4618832" y="1805441"/>
            <a:ext cx="1334628" cy="2009070"/>
            <a:chOff x="4005953" y="1717610"/>
            <a:chExt cx="1317101" cy="1982686"/>
          </a:xfrm>
        </p:grpSpPr>
        <p:pic>
          <p:nvPicPr>
            <p:cNvPr id="2058" name="Picture 10" descr="Abakus, Po&amp;ccaron;ítání, P&amp;rcaron;idání, Matematické, Matematika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05953" y="2585378"/>
              <a:ext cx="1071367" cy="111491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2" name="Picture 10" descr="Abakus, Po&amp;ccaron;ítání, P&amp;rcaron;idání, Matematické, Matematika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541636" y="1717610"/>
              <a:ext cx="781418" cy="8131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7" name="Skupina 16"/>
          <p:cNvGrpSpPr/>
          <p:nvPr/>
        </p:nvGrpSpPr>
        <p:grpSpPr>
          <a:xfrm>
            <a:off x="6894615" y="4875957"/>
            <a:ext cx="2592137" cy="1674633"/>
            <a:chOff x="6497047" y="4881995"/>
            <a:chExt cx="2592137" cy="1674633"/>
          </a:xfrm>
        </p:grpSpPr>
        <p:pic>
          <p:nvPicPr>
            <p:cNvPr id="2060" name="Picture 12" descr="Kufr, Staré, Cestovní, Cestovatel, Pack, Zavazadla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72633" y="5147255"/>
              <a:ext cx="1416551" cy="12483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2" name="Picture 14" descr="Batoh, Pytel, P&amp;ecaron;ší Turistika, Výlet, Cestovní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497047" y="4881995"/>
              <a:ext cx="1309820" cy="15639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4" name="Picture 16" descr="Kabelka, &amp;Ccaron;ervená, Dámská Móda, &amp;Zcaron;eny, Holky, Dámy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611223" y="5585077"/>
              <a:ext cx="891094" cy="9715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8" name="Skupina 17"/>
          <p:cNvGrpSpPr/>
          <p:nvPr/>
        </p:nvGrpSpPr>
        <p:grpSpPr>
          <a:xfrm>
            <a:off x="6389658" y="1805441"/>
            <a:ext cx="1868399" cy="2448092"/>
            <a:chOff x="7124401" y="1863891"/>
            <a:chExt cx="1868399" cy="2448092"/>
          </a:xfrm>
        </p:grpSpPr>
        <p:pic>
          <p:nvPicPr>
            <p:cNvPr id="2066" name="Picture 18" descr="Pádlo, Jízda Na Kajaku, Pádlování, Sport, Zábava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25298" y="1863891"/>
              <a:ext cx="1224046" cy="24480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68" name="Picture 20" descr="Pádlo, &amp;Rcaron;ádek, &amp;Ccaron;lun, Veslo, Zlatá, Veslování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360608">
              <a:off x="7264531" y="2484758"/>
              <a:ext cx="1588139" cy="18683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" name="Obrázek 3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300" y="1920956"/>
            <a:ext cx="1317178" cy="1902921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4692937" y="3972648"/>
            <a:ext cx="1898883" cy="2072963"/>
            <a:chOff x="4692937" y="3972648"/>
            <a:chExt cx="1898883" cy="2072963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92937" y="4987169"/>
              <a:ext cx="893060" cy="1058442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93798" y="4809964"/>
              <a:ext cx="898022" cy="1058442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972170" y="3972648"/>
              <a:ext cx="891406" cy="1058441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8557717" y="2709018"/>
            <a:ext cx="3574031" cy="1359648"/>
            <a:chOff x="8557717" y="2709018"/>
            <a:chExt cx="3574031" cy="1359648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03807">
              <a:off x="8557717" y="2709018"/>
              <a:ext cx="1960060" cy="1261789"/>
            </a:xfrm>
            <a:prstGeom prst="rect">
              <a:avLst/>
            </a:prstGeom>
          </p:spPr>
        </p:pic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171688" y="2950820"/>
              <a:ext cx="1960060" cy="111784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11370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3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5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obrázků, textů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Kresby skřítků jsou použity se svolením autorek Yvety </a:t>
            </a:r>
            <a:r>
              <a:rPr lang="cs-CZ" dirty="0" err="1" smtClean="0"/>
              <a:t>Šteruské</a:t>
            </a:r>
            <a:r>
              <a:rPr lang="cs-CZ" dirty="0" smtClean="0"/>
              <a:t> a Marie </a:t>
            </a:r>
            <a:r>
              <a:rPr lang="cs-CZ" dirty="0" err="1" smtClean="0"/>
              <a:t>Kádnerové</a:t>
            </a:r>
            <a:r>
              <a:rPr lang="cs-CZ" dirty="0" smtClean="0"/>
              <a:t>.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text </a:t>
            </a:r>
            <a:r>
              <a:rPr lang="cs-CZ" dirty="0"/>
              <a:t>„Beruška“(snímek č.6) -</a:t>
            </a:r>
            <a:r>
              <a:rPr lang="cs-CZ" dirty="0" smtClean="0"/>
              <a:t> </a:t>
            </a:r>
            <a:r>
              <a:rPr lang="cs-CZ" b="1" dirty="0" smtClean="0"/>
              <a:t>FISCHER</a:t>
            </a:r>
            <a:r>
              <a:rPr lang="cs-CZ" b="1" dirty="0"/>
              <a:t>, Václav</a:t>
            </a:r>
            <a:r>
              <a:rPr lang="cs-CZ" dirty="0"/>
              <a:t>. </a:t>
            </a:r>
            <a:r>
              <a:rPr lang="cs-CZ" i="1" dirty="0"/>
              <a:t>Se sluníčkem u vody</a:t>
            </a:r>
            <a:r>
              <a:rPr lang="cs-CZ" dirty="0"/>
              <a:t>. Liberec: </a:t>
            </a:r>
            <a:r>
              <a:rPr lang="cs-CZ" dirty="0" err="1"/>
              <a:t>Severografia</a:t>
            </a:r>
            <a:r>
              <a:rPr lang="cs-CZ" dirty="0" smtClean="0"/>
              <a:t>, n. p</a:t>
            </a:r>
            <a:r>
              <a:rPr lang="cs-CZ" dirty="0"/>
              <a:t>., 1978</a:t>
            </a:r>
            <a:r>
              <a:rPr lang="cs-CZ" dirty="0" smtClean="0"/>
              <a:t>.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(počítadla)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říkankách je častý motiv „broučci (berušky) a počítání“. Tento materiál obsahuje úryvky dvou známých říkanek po počítání s broučky. Na prvním snímku je připravené obrázkové čtení první básničky, navazují dva snímky s interaktivními úkoly pro děti.</a:t>
            </a:r>
          </a:p>
          <a:p>
            <a:r>
              <a:rPr lang="cs-CZ" dirty="0" smtClean="0"/>
              <a:t>Na snímku s úryvkem druhé básničky je interaktivní počítadlo s 10 kuličkami k procvičení počtů od 1 do 10. Pokud jsou ve školce počítadla, mohou je děti požívat k procvičení počtů souběžně s počítadlem na snímku č.7.</a:t>
            </a:r>
          </a:p>
          <a:p>
            <a:r>
              <a:rPr lang="cs-CZ" dirty="0" smtClean="0"/>
              <a:t>U posledního snímku děti hledají rýmy ke jménu „Madla“. Samozřejmě si mohou zopakovat básničky a hledat rýmy k dalším slovům dle vlastního výběru.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Snímek č.3 </a:t>
            </a:r>
            <a:r>
              <a:rPr lang="cs-CZ" dirty="0" smtClean="0"/>
              <a:t>je bez animací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snímcích č.4 a 5 </a:t>
            </a:r>
            <a:r>
              <a:rPr lang="cs-CZ" dirty="0" smtClean="0"/>
              <a:t>po dotyku správná odpověď problikne, špatné odpovědi se zahýbou a zesvětlají. 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snímcích č.6 a 7 </a:t>
            </a:r>
            <a:r>
              <a:rPr lang="cs-CZ" dirty="0" smtClean="0"/>
              <a:t>se po dotyku hýbou jednotlivé kuličky počítadla na předem určené místo (na druhém konci drátu). </a:t>
            </a:r>
            <a:endParaRPr lang="cs-CZ" dirty="0"/>
          </a:p>
          <a:p>
            <a:r>
              <a:rPr lang="cs-CZ" dirty="0" smtClean="0"/>
              <a:t>Na </a:t>
            </a:r>
            <a:r>
              <a:rPr lang="cs-CZ" b="1" dirty="0" smtClean="0"/>
              <a:t>snímku č.8 </a:t>
            </a:r>
            <a:r>
              <a:rPr lang="cs-CZ" dirty="0" smtClean="0"/>
              <a:t>se objeví jméno holčičky po dotyku/kliknutí na obrázek holčičky. Předměty, které se s ní rýmují (čerpadla, počítadla, pádla, zavazadla, letadla a umyvadla) probliknou. Ty, které se se jménem Madla nerýmují (boty, kostky, kola), se po dotyku/kliknutí zakývají a zmizí.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</a:t>
            </a:r>
            <a:r>
              <a:rPr lang="cs-CZ" b="1" dirty="0" smtClean="0"/>
              <a:t>DÍTĚ A JEHO PSYCHIKA (PSYCHOLOGICKÁ)</a:t>
            </a:r>
          </a:p>
          <a:p>
            <a:r>
              <a:rPr lang="cs-CZ" b="1" dirty="0" smtClean="0"/>
              <a:t> </a:t>
            </a:r>
            <a:r>
              <a:rPr lang="cs-CZ" dirty="0" smtClean="0"/>
              <a:t>Vzdělávací podoblast – </a:t>
            </a:r>
            <a:r>
              <a:rPr lang="cs-CZ" b="1" dirty="0" smtClean="0"/>
              <a:t>Poznávací schopnosti – Základní matematické, početní a číselné pojmy a operace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orientovat se v číselné řadě; chápat číslo jako počet prvků; chápat jednoduché souvislosti; nacházet znaky společné či rozdílné; zobecňovat ,řešit jednoduché rébusy.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553</Words>
  <Application>Microsoft Office PowerPoint</Application>
  <PresentationFormat>Širokoúhlá obrazovka</PresentationFormat>
  <Paragraphs>66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BROUČCI A POČÍTADLO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 obrázků, textů</vt:lpstr>
      <vt:lpstr>Materiály, pomůcky a technické vybavení</vt:lpstr>
      <vt:lpstr>Metodický postup</vt:lpstr>
      <vt:lpstr>Práce s interaktivním výukovým materiálem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2015-05-20T13:20:24Z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