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90" r:id="rId4"/>
    <p:sldId id="315" r:id="rId5"/>
    <p:sldId id="316" r:id="rId6"/>
    <p:sldId id="286" r:id="rId7"/>
    <p:sldId id="320" r:id="rId8"/>
    <p:sldId id="317" r:id="rId9"/>
    <p:sldId id="275" r:id="rId10"/>
    <p:sldId id="277" r:id="rId11"/>
    <p:sldId id="276" r:id="rId12"/>
    <p:sldId id="278" r:id="rId13"/>
    <p:sldId id="280" r:id="rId14"/>
    <p:sldId id="281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  <p14:sldId id="290"/>
          </p14:sldIdLst>
        </p14:section>
        <p14:section name="obsah" id="{B6707796-E6B6-457E-A385-D5A3BB8693D5}">
          <p14:sldIdLst>
            <p14:sldId id="315"/>
            <p14:sldId id="316"/>
            <p14:sldId id="286"/>
          </p14:sldIdLst>
        </p14:section>
        <p14:section name="PL-panenka" id="{9E18DBDE-2432-46D4-A66A-66E909A87655}">
          <p14:sldIdLst>
            <p14:sldId id="320"/>
          </p14:sldIdLst>
        </p14:section>
        <p14:section name="pracovní - oblečení" id="{1354FC0A-C80E-4379-9741-FB6188954824}">
          <p14:sldIdLst>
            <p14:sldId id="317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20.5.2015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20.5.2015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3502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12" Type="http://schemas.openxmlformats.org/officeDocument/2006/relationships/image" Target="../media/image2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0" Type="http://schemas.openxmlformats.org/officeDocument/2006/relationships/image" Target="../media/image17.png"/><Relationship Id="rId4" Type="http://schemas.openxmlformats.org/officeDocument/2006/relationships/image" Target="../media/image22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5.png"/><Relationship Id="rId3" Type="http://schemas.openxmlformats.org/officeDocument/2006/relationships/image" Target="../media/image17.png"/><Relationship Id="rId7" Type="http://schemas.openxmlformats.org/officeDocument/2006/relationships/image" Target="../media/image12.png"/><Relationship Id="rId12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image" Target="../media/image13.png"/><Relationship Id="rId5" Type="http://schemas.openxmlformats.org/officeDocument/2006/relationships/image" Target="../media/image22.png"/><Relationship Id="rId10" Type="http://schemas.openxmlformats.org/officeDocument/2006/relationships/image" Target="../media/image33.png"/><Relationship Id="rId4" Type="http://schemas.openxmlformats.org/officeDocument/2006/relationships/image" Target="../media/image19.png"/><Relationship Id="rId9" Type="http://schemas.openxmlformats.org/officeDocument/2006/relationships/image" Target="../media/image11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5.png"/><Relationship Id="rId18" Type="http://schemas.openxmlformats.org/officeDocument/2006/relationships/image" Target="../media/image49.png"/><Relationship Id="rId26" Type="http://schemas.openxmlformats.org/officeDocument/2006/relationships/image" Target="../media/image29.png"/><Relationship Id="rId39" Type="http://schemas.openxmlformats.org/officeDocument/2006/relationships/image" Target="../media/image35.png"/><Relationship Id="rId3" Type="http://schemas.openxmlformats.org/officeDocument/2006/relationships/image" Target="../media/image37.png"/><Relationship Id="rId21" Type="http://schemas.openxmlformats.org/officeDocument/2006/relationships/image" Target="../media/image51.png"/><Relationship Id="rId34" Type="http://schemas.openxmlformats.org/officeDocument/2006/relationships/image" Target="../media/image17.png"/><Relationship Id="rId7" Type="http://schemas.openxmlformats.org/officeDocument/2006/relationships/image" Target="../media/image40.png"/><Relationship Id="rId12" Type="http://schemas.openxmlformats.org/officeDocument/2006/relationships/image" Target="../media/image30.png"/><Relationship Id="rId17" Type="http://schemas.openxmlformats.org/officeDocument/2006/relationships/image" Target="../media/image48.png"/><Relationship Id="rId25" Type="http://schemas.openxmlformats.org/officeDocument/2006/relationships/image" Target="../media/image22.png"/><Relationship Id="rId33" Type="http://schemas.openxmlformats.org/officeDocument/2006/relationships/image" Target="../media/image16.png"/><Relationship Id="rId38" Type="http://schemas.openxmlformats.org/officeDocument/2006/relationships/image" Target="../media/image33.png"/><Relationship Id="rId2" Type="http://schemas.openxmlformats.org/officeDocument/2006/relationships/image" Target="../media/image34.png"/><Relationship Id="rId16" Type="http://schemas.openxmlformats.org/officeDocument/2006/relationships/image" Target="../media/image19.png"/><Relationship Id="rId20" Type="http://schemas.openxmlformats.org/officeDocument/2006/relationships/image" Target="../media/image50.png"/><Relationship Id="rId29" Type="http://schemas.openxmlformats.org/officeDocument/2006/relationships/image" Target="../media/image21.png"/><Relationship Id="rId41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24" Type="http://schemas.openxmlformats.org/officeDocument/2006/relationships/image" Target="../media/image53.png"/><Relationship Id="rId32" Type="http://schemas.openxmlformats.org/officeDocument/2006/relationships/image" Target="../media/image15.png"/><Relationship Id="rId37" Type="http://schemas.openxmlformats.org/officeDocument/2006/relationships/image" Target="../media/image56.png"/><Relationship Id="rId40" Type="http://schemas.openxmlformats.org/officeDocument/2006/relationships/image" Target="../media/image26.png"/><Relationship Id="rId5" Type="http://schemas.openxmlformats.org/officeDocument/2006/relationships/image" Target="../media/image18.png"/><Relationship Id="rId15" Type="http://schemas.openxmlformats.org/officeDocument/2006/relationships/image" Target="../media/image47.png"/><Relationship Id="rId23" Type="http://schemas.openxmlformats.org/officeDocument/2006/relationships/image" Target="../media/image25.png"/><Relationship Id="rId28" Type="http://schemas.openxmlformats.org/officeDocument/2006/relationships/image" Target="../media/image23.png"/><Relationship Id="rId36" Type="http://schemas.openxmlformats.org/officeDocument/2006/relationships/image" Target="../media/image27.png"/><Relationship Id="rId10" Type="http://schemas.openxmlformats.org/officeDocument/2006/relationships/image" Target="../media/image43.png"/><Relationship Id="rId19" Type="http://schemas.openxmlformats.org/officeDocument/2006/relationships/image" Target="../media/image12.png"/><Relationship Id="rId31" Type="http://schemas.openxmlformats.org/officeDocument/2006/relationships/image" Target="../media/image11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Relationship Id="rId22" Type="http://schemas.openxmlformats.org/officeDocument/2006/relationships/image" Target="../media/image52.png"/><Relationship Id="rId27" Type="http://schemas.openxmlformats.org/officeDocument/2006/relationships/image" Target="../media/image54.png"/><Relationship Id="rId30" Type="http://schemas.openxmlformats.org/officeDocument/2006/relationships/image" Target="../media/image20.png"/><Relationship Id="rId35" Type="http://schemas.openxmlformats.org/officeDocument/2006/relationships/image" Target="../media/image5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Do deště i na sluníčko…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cap="none" baseline="0" dirty="0" smtClean="0"/>
              <a:t>Vybíráme správné oblečky s </a:t>
            </a:r>
            <a:r>
              <a:rPr lang="cs-CZ" sz="2400" b="1" i="0" cap="none" baseline="0" dirty="0" err="1" smtClean="0"/>
              <a:t>Pořádníčkem</a:t>
            </a:r>
            <a:endParaRPr lang="cs-CZ" sz="2400" b="1" i="0" cap="none" baseline="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5308" y="2709405"/>
            <a:ext cx="3021162" cy="3865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4460" y="1505939"/>
            <a:ext cx="2537187" cy="324663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459" y="1416770"/>
            <a:ext cx="2438565" cy="34126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0074" y="1396960"/>
            <a:ext cx="2428845" cy="339906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7422" y="1416223"/>
            <a:ext cx="2448140" cy="34260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9299" y="1371600"/>
            <a:ext cx="2495704" cy="3492634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	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</a:t>
            </a:r>
            <a:r>
              <a:rPr lang="cs-CZ" sz="4400" b="1" dirty="0" smtClean="0">
                <a:solidFill>
                  <a:schemeClr val="accent5"/>
                </a:solidFill>
              </a:rPr>
              <a:t>NAŠI KAMARÁDI SKŘÍTKOVÉ</a:t>
            </a:r>
            <a:r>
              <a:rPr lang="cs-CZ" sz="4000" dirty="0" smtClean="0">
                <a:solidFill>
                  <a:schemeClr val="accent5"/>
                </a:solidFill>
              </a:rPr>
              <a:t/>
            </a:r>
            <a:br>
              <a:rPr lang="cs-CZ" sz="4000" dirty="0" smtClean="0">
                <a:solidFill>
                  <a:schemeClr val="accent5"/>
                </a:solidFill>
              </a:rPr>
            </a:br>
            <a:r>
              <a:rPr lang="cs-CZ" sz="4000" dirty="0" smtClean="0">
                <a:solidFill>
                  <a:schemeClr val="accent5"/>
                </a:solidFill>
              </a:rPr>
              <a:t>         </a:t>
            </a:r>
            <a:r>
              <a:rPr lang="cs-CZ" sz="2700" dirty="0" smtClean="0">
                <a:solidFill>
                  <a:schemeClr val="accent5"/>
                </a:solidFill>
              </a:rPr>
              <a:t>PRŮVODCI VZDĚLÁVACÍMI OBLASTMI</a:t>
            </a:r>
            <a:endParaRPr lang="cs-CZ" sz="2700" dirty="0">
              <a:solidFill>
                <a:schemeClr val="accent5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03418" y="4731467"/>
            <a:ext cx="2117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svět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125865" y="4748647"/>
            <a:ext cx="2121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7550423" y="4731467"/>
            <a:ext cx="2028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ten druhý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9882313" y="4748647"/>
            <a:ext cx="1896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jeho tělo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30736" y="4734886"/>
            <a:ext cx="1854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Dítě a jeho psychika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4661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0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277" y="4240162"/>
            <a:ext cx="2117826" cy="22703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21031" y="3215635"/>
            <a:ext cx="1679451" cy="129540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0000">
            <a:off x="4976608" y="1319248"/>
            <a:ext cx="877826" cy="372771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73280">
            <a:off x="159269" y="610494"/>
            <a:ext cx="2621285" cy="322479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1103" y="2467349"/>
            <a:ext cx="1464329" cy="149657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79236" y="5323707"/>
            <a:ext cx="938786" cy="128016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49001" y="170042"/>
            <a:ext cx="1543201" cy="122250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6513" y="5699068"/>
            <a:ext cx="1246635" cy="103632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3015" y="401609"/>
            <a:ext cx="1865380" cy="16154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03854" y="3934272"/>
            <a:ext cx="1993396" cy="280111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28152" y="4584888"/>
            <a:ext cx="1789503" cy="163234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88157" y="1187068"/>
            <a:ext cx="2609093" cy="234086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1764" y="343613"/>
            <a:ext cx="1606299" cy="1301499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6986" y="2222889"/>
            <a:ext cx="1825906" cy="3052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567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397" y="844952"/>
            <a:ext cx="1484379" cy="142951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18638" y="972968"/>
            <a:ext cx="1606299" cy="1301499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88603" y="3172143"/>
            <a:ext cx="1320341" cy="1547768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51689" y="4899494"/>
            <a:ext cx="1843792" cy="142687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719" y="2606712"/>
            <a:ext cx="1485200" cy="1749836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96074">
            <a:off x="3203639" y="628130"/>
            <a:ext cx="2048136" cy="3613569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38794" y="500525"/>
            <a:ext cx="2144011" cy="22984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12917">
            <a:off x="4079201" y="5102565"/>
            <a:ext cx="1553788" cy="129165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2173" y="3538559"/>
            <a:ext cx="1286259" cy="272187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6789" y="4538630"/>
            <a:ext cx="2330337" cy="209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058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5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18137" y="2853675"/>
            <a:ext cx="1246635" cy="103632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1779" y="4005214"/>
            <a:ext cx="1993396" cy="280111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448" y="1051930"/>
            <a:ext cx="1606299" cy="130149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2704" y="4847835"/>
            <a:ext cx="1545809" cy="178156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5861" y="96087"/>
            <a:ext cx="877826" cy="372771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3915" y="305169"/>
            <a:ext cx="1274067" cy="149352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16746" y="897612"/>
            <a:ext cx="1679451" cy="129540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242" y="1226897"/>
            <a:ext cx="1255779" cy="270358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73280">
            <a:off x="263808" y="3578881"/>
            <a:ext cx="2621285" cy="322479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42244" y="3766670"/>
            <a:ext cx="3377191" cy="251155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8995" y="1959943"/>
            <a:ext cx="1719075" cy="394107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44576" y="1076718"/>
            <a:ext cx="1936522" cy="176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608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976" r="63335" b="7183"/>
          <a:stretch/>
        </p:blipFill>
        <p:spPr>
          <a:xfrm rot="16200000">
            <a:off x="1109999" y="-1184602"/>
            <a:ext cx="4485602" cy="6629400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 rot="16200000">
            <a:off x="-4304118" y="1553437"/>
            <a:ext cx="9509760" cy="54767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>
                <a:solidFill>
                  <a:prstClr val="black">
                    <a:lumMod val="75000"/>
                  </a:prstClr>
                </a:solidFill>
              </a:rPr>
              <a:t>Pracovní list</a:t>
            </a:r>
            <a:endParaRPr lang="cs-CZ" sz="2400" dirty="0">
              <a:solidFill>
                <a:prstClr val="black">
                  <a:lumMod val="75000"/>
                </a:prstClr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 rot="16200000">
            <a:off x="-481592" y="4455819"/>
            <a:ext cx="3200400" cy="1146761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Arial" pitchFamily="34" charset="0"/>
              <a:buNone/>
            </a:pPr>
            <a:r>
              <a:rPr lang="cs-CZ" sz="1600" dirty="0" smtClean="0">
                <a:solidFill>
                  <a:prstClr val="black"/>
                </a:solidFill>
              </a:rPr>
              <a:t>Vybarvi a vystřihni panenku a oblečky. Případně panenku podlep čtvrtkou. Nové oblečení jí můžeš navrhnout.</a:t>
            </a:r>
            <a:endParaRPr lang="cs-CZ" sz="1600" dirty="0">
              <a:solidFill>
                <a:prstClr val="black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391" t="24520" r="1"/>
          <a:stretch/>
        </p:blipFill>
        <p:spPr>
          <a:xfrm rot="16200000">
            <a:off x="7476844" y="1425490"/>
            <a:ext cx="4478655" cy="659776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77" t="51465" r="37204"/>
          <a:stretch/>
        </p:blipFill>
        <p:spPr>
          <a:xfrm rot="16200000">
            <a:off x="3334350" y="3146855"/>
            <a:ext cx="3391170" cy="424251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77" r="37204" b="52424"/>
          <a:stretch/>
        </p:blipFill>
        <p:spPr>
          <a:xfrm rot="16200000">
            <a:off x="7617878" y="-746001"/>
            <a:ext cx="3391167" cy="415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755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Obrázek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26523" y="-713622"/>
            <a:ext cx="3377191" cy="2511557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0682" y="4834395"/>
            <a:ext cx="1676403" cy="197510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24651">
            <a:off x="1201415" y="4810386"/>
            <a:ext cx="1219202" cy="117957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76344" y="1452970"/>
            <a:ext cx="1865380" cy="16154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19026" y="6498606"/>
            <a:ext cx="1502667" cy="67360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21698" y="3854461"/>
            <a:ext cx="1597155" cy="298095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8016" y="7295063"/>
            <a:ext cx="1804420" cy="12070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935361" y="6102534"/>
            <a:ext cx="862586" cy="274015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64868" y="7175650"/>
            <a:ext cx="1661163" cy="252984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232978" y="2915318"/>
            <a:ext cx="1030226" cy="284683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7322" y="7141138"/>
            <a:ext cx="1286259" cy="272187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89036" y="174591"/>
            <a:ext cx="2097028" cy="345948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3090" y="1400746"/>
            <a:ext cx="1508763" cy="630937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64995" y="5098216"/>
            <a:ext cx="1133858" cy="200863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96982" y="1550685"/>
            <a:ext cx="1993396" cy="280111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80701" y="5168271"/>
            <a:ext cx="2051308" cy="113690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22316" y="3602924"/>
            <a:ext cx="1158242" cy="155143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41592" y="2413542"/>
            <a:ext cx="877826" cy="3727712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87867" y="7211731"/>
            <a:ext cx="1325883" cy="1225298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8901" y="7740559"/>
            <a:ext cx="1563627" cy="1392939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3718" y="1904334"/>
            <a:ext cx="1816612" cy="2444501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21976" y="-503250"/>
            <a:ext cx="1484379" cy="142951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67" y="5098216"/>
            <a:ext cx="1661163" cy="1697739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50298" y="4137701"/>
            <a:ext cx="1606299" cy="1301499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6181" y="118544"/>
            <a:ext cx="1862332" cy="3285751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4441" y="4808487"/>
            <a:ext cx="1758700" cy="2026924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09313" y="3942462"/>
            <a:ext cx="1642875" cy="2746254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15525" y="1716215"/>
            <a:ext cx="2609093" cy="2340869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95265" y="3302653"/>
            <a:ext cx="1527051" cy="1392939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7592" y="-33345"/>
            <a:ext cx="1679451" cy="1295403"/>
          </a:xfrm>
          <a:prstGeom prst="rect">
            <a:avLst/>
          </a:prstGeom>
        </p:spPr>
      </p:pic>
      <p:pic>
        <p:nvPicPr>
          <p:cNvPr id="60" name="Obrázek 59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47156" y="4546934"/>
            <a:ext cx="938786" cy="1280163"/>
          </a:xfrm>
          <a:prstGeom prst="rect">
            <a:avLst/>
          </a:prstGeom>
        </p:spPr>
      </p:pic>
      <p:pic>
        <p:nvPicPr>
          <p:cNvPr id="61" name="Obrázek 60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3085" y="182743"/>
            <a:ext cx="1543201" cy="1222505"/>
          </a:xfrm>
          <a:prstGeom prst="rect">
            <a:avLst/>
          </a:prstGeom>
        </p:spPr>
      </p:pic>
      <p:pic>
        <p:nvPicPr>
          <p:cNvPr id="62" name="Obrázek 61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12917">
            <a:off x="253342" y="4290326"/>
            <a:ext cx="1246635" cy="1036322"/>
          </a:xfrm>
          <a:prstGeom prst="rect">
            <a:avLst/>
          </a:prstGeom>
        </p:spPr>
      </p:pic>
      <p:pic>
        <p:nvPicPr>
          <p:cNvPr id="74" name="Obrázek 73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42648" y="5661538"/>
            <a:ext cx="1426467" cy="1027178"/>
          </a:xfrm>
          <a:prstGeom prst="rect">
            <a:avLst/>
          </a:prstGeom>
        </p:spPr>
      </p:pic>
      <p:pic>
        <p:nvPicPr>
          <p:cNvPr id="75" name="Obrázek 74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69981" y="321236"/>
            <a:ext cx="1563627" cy="1210058"/>
          </a:xfrm>
          <a:prstGeom prst="rect">
            <a:avLst/>
          </a:prstGeom>
        </p:spPr>
      </p:pic>
      <p:pic>
        <p:nvPicPr>
          <p:cNvPr id="85" name="Obrázek 84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93018" y="7545130"/>
            <a:ext cx="1852015" cy="1985410"/>
          </a:xfrm>
          <a:prstGeom prst="rect">
            <a:avLst/>
          </a:prstGeom>
        </p:spPr>
      </p:pic>
      <p:pic>
        <p:nvPicPr>
          <p:cNvPr id="94" name="Obrázek 93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755" y="1775805"/>
            <a:ext cx="1255779" cy="2703582"/>
          </a:xfrm>
          <a:prstGeom prst="rect">
            <a:avLst/>
          </a:prstGeom>
        </p:spPr>
      </p:pic>
      <p:pic>
        <p:nvPicPr>
          <p:cNvPr id="97" name="Obrázek 96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7941" y="2951244"/>
            <a:ext cx="1719075" cy="3941072"/>
          </a:xfrm>
          <a:prstGeom prst="rect">
            <a:avLst/>
          </a:prstGeom>
        </p:spPr>
      </p:pic>
      <p:pic>
        <p:nvPicPr>
          <p:cNvPr id="100" name="Obrázek 99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3238" y="90037"/>
            <a:ext cx="1274067" cy="1493523"/>
          </a:xfrm>
          <a:prstGeom prst="rect">
            <a:avLst/>
          </a:prstGeom>
        </p:spPr>
      </p:pic>
      <p:pic>
        <p:nvPicPr>
          <p:cNvPr id="103" name="Obrázek 102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73280">
            <a:off x="4492236" y="185540"/>
            <a:ext cx="2621285" cy="322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019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Kresby skřítků jsou použity se svolením autorek Yvety </a:t>
            </a:r>
            <a:r>
              <a:rPr lang="cs-CZ" dirty="0" err="1" smtClean="0"/>
              <a:t>Šteruské</a:t>
            </a:r>
            <a:r>
              <a:rPr lang="cs-CZ" dirty="0" smtClean="0"/>
              <a:t> a Marie </a:t>
            </a:r>
            <a:r>
              <a:rPr lang="cs-CZ" dirty="0" err="1" smtClean="0"/>
              <a:t>Kádnerové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Vlastní archiv (Panenka a oblečky na PL)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://pixabay.com</a:t>
            </a:r>
            <a:endParaRPr lang="cs-CZ" dirty="0"/>
          </a:p>
          <a:p>
            <a:pPr marL="45720" indent="0">
              <a:buNone/>
            </a:pPr>
            <a:endParaRPr lang="cs-CZ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</a:p>
          <a:p>
            <a:r>
              <a:rPr lang="cs-CZ" dirty="0"/>
              <a:t>Didaktický kufřík - KUMUČ (pastelky, </a:t>
            </a:r>
            <a:r>
              <a:rPr lang="cs-CZ" dirty="0" smtClean="0"/>
              <a:t>nůžky)</a:t>
            </a:r>
            <a:endParaRPr lang="cs-CZ" dirty="0"/>
          </a:p>
          <a:p>
            <a:pPr lvl="0"/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/>
              <a:t/>
            </a:r>
            <a:br>
              <a:rPr lang="cs-CZ" sz="3200" b="1" dirty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/>
              <a:t/>
            </a:r>
            <a:br>
              <a:rPr lang="cs-CZ" sz="3200" b="1" dirty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/>
              <a:t/>
            </a:r>
            <a:br>
              <a:rPr lang="cs-CZ" sz="3200" b="1" dirty="0"/>
            </a:br>
            <a:r>
              <a:rPr lang="cs-CZ" sz="3200" b="1" dirty="0"/>
              <a:t/>
            </a:r>
            <a:br>
              <a:rPr lang="cs-CZ" sz="3200" b="1" dirty="0"/>
            </a:b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253222"/>
            <a:ext cx="9509760" cy="35248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500" b="1" dirty="0"/>
              <a:t>Metodický postup</a:t>
            </a:r>
            <a:endParaRPr lang="cs-CZ" sz="3500" b="1" dirty="0" smtClean="0"/>
          </a:p>
          <a:p>
            <a:r>
              <a:rPr lang="cs-CZ" sz="2200" dirty="0" smtClean="0"/>
              <a:t>Děti vybírají podle počasí – slunečno, déšť a zima (viz pozadí snímku) vhodné oblečení.</a:t>
            </a:r>
          </a:p>
          <a:p>
            <a:r>
              <a:rPr lang="cs-CZ" sz="2200" dirty="0" smtClean="0"/>
              <a:t>Navazuje výtvarná činnost – tvoření oblečků pro panenku. Panenku si děti vyrobí z pracovního listu (PL je součást materiálu). Výroba dalších oblečků podporuje fantazii dětí – mohou si je nakreslit a vybarvit nebo použít barevné papíry,…dle fantazie a dostupných materiálů.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883214"/>
            <a:ext cx="9509760" cy="3244839"/>
          </a:xfrm>
        </p:spPr>
        <p:txBody>
          <a:bodyPr>
            <a:normAutofit/>
          </a:bodyPr>
          <a:lstStyle/>
          <a:p>
            <a:r>
              <a:rPr lang="cs-CZ" dirty="0" smtClean="0"/>
              <a:t>Na </a:t>
            </a:r>
            <a:r>
              <a:rPr lang="cs-CZ" b="1" dirty="0" smtClean="0"/>
              <a:t>snímcích č</a:t>
            </a:r>
            <a:r>
              <a:rPr lang="cs-CZ" b="1" dirty="0" smtClean="0"/>
              <a:t>. 3-5 </a:t>
            </a:r>
            <a:r>
              <a:rPr lang="cs-CZ" dirty="0" smtClean="0"/>
              <a:t>po dotyku zmizí oblečení, které není vhodné pro dané počasí. Oblečení, které vhodné je, se po dotyku otočí.</a:t>
            </a:r>
          </a:p>
          <a:p>
            <a:r>
              <a:rPr lang="cs-CZ" dirty="0" smtClean="0"/>
              <a:t>Pracovní list </a:t>
            </a:r>
            <a:r>
              <a:rPr lang="cs-CZ" b="1" dirty="0" smtClean="0"/>
              <a:t>snímek č</a:t>
            </a:r>
            <a:r>
              <a:rPr lang="cs-CZ" b="1" dirty="0" smtClean="0"/>
              <a:t>. 6 </a:t>
            </a:r>
            <a:r>
              <a:rPr lang="cs-CZ" dirty="0" smtClean="0"/>
              <a:t>(vystřihovánky) je určený k tisku, při prezentaci se nezobrazuje.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</a:t>
            </a:r>
            <a:r>
              <a:rPr lang="cs-CZ" b="1" dirty="0" smtClean="0"/>
              <a:t>Dítě a svět</a:t>
            </a:r>
            <a:r>
              <a:rPr lang="cs-CZ" dirty="0" smtClean="0"/>
              <a:t> (ENVIRONMENTÁLNÍ) </a:t>
            </a:r>
          </a:p>
          <a:p>
            <a:r>
              <a:rPr lang="cs-CZ" dirty="0" smtClean="0"/>
              <a:t>podoblast:  </a:t>
            </a:r>
            <a:r>
              <a:rPr lang="cs-CZ" b="1" dirty="0" smtClean="0"/>
              <a:t>Adaptabilita ke změnám </a:t>
            </a:r>
          </a:p>
          <a:p>
            <a:r>
              <a:rPr lang="cs-CZ" b="1" dirty="0" smtClean="0"/>
              <a:t>Dosažené konkretizované výstupy</a:t>
            </a:r>
            <a:r>
              <a:rPr lang="cs-CZ" b="1" dirty="0"/>
              <a:t>: </a:t>
            </a:r>
            <a:r>
              <a:rPr lang="cs-CZ" dirty="0"/>
              <a:t>přizpůsobit oblečení – rozlišení pocitu chladu a tepla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369</Words>
  <Application>Microsoft Office PowerPoint</Application>
  <PresentationFormat>Vlastní</PresentationFormat>
  <Paragraphs>53</Paragraphs>
  <Slides>13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Do deště i na sluníčko…</vt:lpstr>
      <vt:lpstr>          NAŠI KAMARÁDI SKŘÍTKOVÉ          PRŮVODCI VZDĚLÁVACÍMI OBLASTMI</vt:lpstr>
      <vt:lpstr>Snímek 3</vt:lpstr>
      <vt:lpstr>Snímek 4</vt:lpstr>
      <vt:lpstr>Snímek 5</vt:lpstr>
      <vt:lpstr>Snímek 6</vt:lpstr>
      <vt:lpstr>Snímek 7</vt:lpstr>
      <vt:lpstr>Použité zdroje obrázků</vt:lpstr>
      <vt:lpstr>Materiály, pomůcky a technické vybavení</vt:lpstr>
      <vt:lpstr>       </vt:lpstr>
      <vt:lpstr>Práce s interaktivním výukovým materiálem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2015-05-20T14:44:19Z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