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16"/>
  </p:notesMasterIdLst>
  <p:sldIdLst>
    <p:sldId id="257" r:id="rId2"/>
    <p:sldId id="265" r:id="rId3"/>
    <p:sldId id="258" r:id="rId4"/>
    <p:sldId id="259" r:id="rId5"/>
    <p:sldId id="267" r:id="rId6"/>
    <p:sldId id="266" r:id="rId7"/>
    <p:sldId id="268" r:id="rId8"/>
    <p:sldId id="269" r:id="rId9"/>
    <p:sldId id="270" r:id="rId10"/>
    <p:sldId id="260" r:id="rId11"/>
    <p:sldId id="261" r:id="rId12"/>
    <p:sldId id="262" r:id="rId13"/>
    <p:sldId id="263" r:id="rId14"/>
    <p:sldId id="264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11" autoAdjust="0"/>
    <p:restoredTop sz="94660"/>
  </p:normalViewPr>
  <p:slideViewPr>
    <p:cSldViewPr snapToGrid="0">
      <p:cViewPr varScale="1">
        <p:scale>
          <a:sx n="76" d="100"/>
          <a:sy n="76" d="100"/>
        </p:scale>
        <p:origin x="-114" y="-6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6DB442-36ED-4CFC-8C29-B98C07FF2F2C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C6252A-D348-4FE5-8CFE-9CF72D3CDBA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07520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97699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1675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14742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1918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02104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2518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634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887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4723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4384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7483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366923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54317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2522577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12830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11661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13478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647487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7FFC0-EE05-4E9C-A628-CEE5E52A5403}" type="datetimeFigureOut">
              <a:rPr lang="cs-CZ" smtClean="0"/>
              <a:pPr/>
              <a:t>20.5.2015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74D7D02-59B5-49FF-BFB4-210EFCD20F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5089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  <p:sldLayoutId id="2147483822" r:id="rId12"/>
    <p:sldLayoutId id="2147483823" r:id="rId13"/>
    <p:sldLayoutId id="2147483824" r:id="rId14"/>
    <p:sldLayoutId id="2147483825" r:id="rId15"/>
    <p:sldLayoutId id="2147483826" r:id="rId16"/>
    <p:sldLayoutId id="214748382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image" Target="../media/image34.jpeg"/><Relationship Id="rId3" Type="http://schemas.openxmlformats.org/officeDocument/2006/relationships/image" Target="../media/image25.png"/><Relationship Id="rId7" Type="http://schemas.openxmlformats.org/officeDocument/2006/relationships/image" Target="../media/image4.png"/><Relationship Id="rId12" Type="http://schemas.openxmlformats.org/officeDocument/2006/relationships/image" Target="../media/image33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2.jpeg"/><Relationship Id="rId5" Type="http://schemas.openxmlformats.org/officeDocument/2006/relationships/image" Target="../media/image27.png"/><Relationship Id="rId15" Type="http://schemas.openxmlformats.org/officeDocument/2006/relationships/image" Target="../media/image36.jpeg"/><Relationship Id="rId10" Type="http://schemas.openxmlformats.org/officeDocument/2006/relationships/image" Target="../media/image31.jpeg"/><Relationship Id="rId4" Type="http://schemas.openxmlformats.org/officeDocument/2006/relationships/image" Target="../media/image26.jpeg"/><Relationship Id="rId9" Type="http://schemas.openxmlformats.org/officeDocument/2006/relationships/image" Target="../media/image30.jpeg"/><Relationship Id="rId14" Type="http://schemas.openxmlformats.org/officeDocument/2006/relationships/image" Target="../media/image3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48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12" Type="http://schemas.openxmlformats.org/officeDocument/2006/relationships/image" Target="../media/image47.jpeg"/><Relationship Id="rId17" Type="http://schemas.openxmlformats.org/officeDocument/2006/relationships/image" Target="../media/image52.jpeg"/><Relationship Id="rId2" Type="http://schemas.openxmlformats.org/officeDocument/2006/relationships/image" Target="../media/image37.png"/><Relationship Id="rId16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11" Type="http://schemas.openxmlformats.org/officeDocument/2006/relationships/image" Target="../media/image46.jpeg"/><Relationship Id="rId5" Type="http://schemas.openxmlformats.org/officeDocument/2006/relationships/image" Target="../media/image40.jpeg"/><Relationship Id="rId15" Type="http://schemas.openxmlformats.org/officeDocument/2006/relationships/image" Target="../media/image50.jpeg"/><Relationship Id="rId10" Type="http://schemas.openxmlformats.org/officeDocument/2006/relationships/image" Target="../media/image45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Relationship Id="rId14" Type="http://schemas.openxmlformats.org/officeDocument/2006/relationships/image" Target="../media/image4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drava5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53896" y="1658508"/>
            <a:ext cx="9601200" cy="1904337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88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STRAVA HRAVĚ A ZDRAVĚ </a:t>
            </a:r>
            <a:endParaRPr lang="cs-CZ" sz="8800" b="0" i="0" dirty="0">
              <a:solidFill>
                <a:schemeClr val="tx2"/>
              </a:solidFill>
              <a:latin typeface="Jokerman" panose="04090605060D06020702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1942642877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ázek 1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3283" y="4271884"/>
            <a:ext cx="1597290" cy="156680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24570" y="4561373"/>
            <a:ext cx="1767993" cy="159119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14804" y="4561373"/>
            <a:ext cx="1594104" cy="156972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68871" y="3367668"/>
            <a:ext cx="1597290" cy="156680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98140" y="2105194"/>
            <a:ext cx="1281403" cy="115326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31609" y="1589728"/>
            <a:ext cx="1597290" cy="156680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2728" y="1905000"/>
            <a:ext cx="1395667" cy="125153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Jokerman" panose="04090605060D06020702" pitchFamily="82" charset="0"/>
              </a:rPr>
              <a:t>Vyber, co je </a:t>
            </a:r>
            <a: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  <a:t>zdravé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3113" y="1425560"/>
            <a:ext cx="1959427" cy="2074602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61223" y="4383363"/>
            <a:ext cx="1706880" cy="223960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10349" y="1425560"/>
            <a:ext cx="1496568" cy="21524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08567" y="1264555"/>
            <a:ext cx="1719072" cy="242029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8755" y="4341198"/>
            <a:ext cx="1690197" cy="228176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7029" y="3822489"/>
            <a:ext cx="1761984" cy="251282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37548" y="2820064"/>
            <a:ext cx="2036146" cy="2662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7689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15840" y="328833"/>
            <a:ext cx="7532978" cy="6529167"/>
          </a:xfrm>
          <a:prstGeom prst="rect">
            <a:avLst/>
          </a:prstGeom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1581342" y="104340"/>
            <a:ext cx="8911687" cy="1280890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Proč je Erikovi špatně? Jaké sladkosti snědl? Kolik jich je dohromady? Kolik je bonbonů, lízátek, dortíků, </a:t>
            </a:r>
            <a:r>
              <a:rPr lang="cs-CZ" sz="2800" dirty="0" err="1" smtClean="0">
                <a:solidFill>
                  <a:schemeClr val="tx2"/>
                </a:solidFill>
                <a:latin typeface="Jokerman" panose="04090605060D06020702" pitchFamily="82" charset="0"/>
              </a:rPr>
              <a:t>čokoládek</a:t>
            </a:r>
            <a:r>
              <a:rPr lang="cs-CZ" sz="28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?</a:t>
            </a:r>
            <a:endParaRPr lang="cs-CZ" sz="2800" dirty="0">
              <a:solidFill>
                <a:schemeClr val="tx2"/>
              </a:solidFill>
              <a:latin typeface="Jokerman" panose="04090605060D06020702" pitchFamily="8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7526" y="1512507"/>
            <a:ext cx="1331623" cy="95297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1677" y="2551473"/>
            <a:ext cx="1583322" cy="79166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81342" y="3525811"/>
            <a:ext cx="1385544" cy="74184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32788" y="4455700"/>
            <a:ext cx="1781100" cy="75175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556" y="5689278"/>
            <a:ext cx="1309116" cy="61569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1812" y="1512507"/>
            <a:ext cx="3650305" cy="519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9654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18584" y="212995"/>
            <a:ext cx="8911687" cy="1280890"/>
          </a:xfrm>
        </p:spPr>
        <p:txBody>
          <a:bodyPr>
            <a:noAutofit/>
          </a:bodyPr>
          <a:lstStyle/>
          <a:p>
            <a:r>
              <a:rPr lang="cs-CZ" sz="44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Které ovoce je </a:t>
            </a:r>
            <a:br>
              <a:rPr lang="cs-CZ" sz="4400" dirty="0" smtClean="0">
                <a:solidFill>
                  <a:schemeClr val="tx2"/>
                </a:solidFill>
                <a:latin typeface="Jokerman" panose="04090605060D06020702" pitchFamily="82" charset="0"/>
              </a:rPr>
            </a:br>
            <a:r>
              <a:rPr lang="cs-CZ" sz="44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v tajemném </a:t>
            </a:r>
            <a:br>
              <a:rPr lang="cs-CZ" sz="4400" dirty="0" smtClean="0">
                <a:solidFill>
                  <a:schemeClr val="tx2"/>
                </a:solidFill>
                <a:latin typeface="Jokerman" panose="04090605060D06020702" pitchFamily="82" charset="0"/>
              </a:rPr>
            </a:br>
            <a:r>
              <a:rPr lang="cs-CZ" sz="44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obrázku?</a:t>
            </a:r>
            <a:endParaRPr lang="cs-CZ" sz="4400" dirty="0">
              <a:solidFill>
                <a:schemeClr val="tx2"/>
              </a:solidFill>
              <a:latin typeface="Jokerman" panose="04090605060D0602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74427" y="212995"/>
            <a:ext cx="5234949" cy="6469747"/>
          </a:xfr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18584" y="2713703"/>
            <a:ext cx="4645556" cy="305683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8329" y="2470127"/>
            <a:ext cx="4166065" cy="4212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6843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65929" y="4839919"/>
            <a:ext cx="1074527" cy="105631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55780" y="3894548"/>
            <a:ext cx="1798476" cy="176799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9108" y="2399712"/>
            <a:ext cx="1796827" cy="1769342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3151" y="1944914"/>
            <a:ext cx="860599" cy="846013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03660" y="5220473"/>
            <a:ext cx="982373" cy="88413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876741" y="1410581"/>
            <a:ext cx="1533717" cy="138034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75268" y="4631546"/>
            <a:ext cx="1636736" cy="147306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90527" y="1837806"/>
            <a:ext cx="1767993" cy="159119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4006" y="268097"/>
            <a:ext cx="8911687" cy="128089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  <a:t>Které suroviny patří na talíř, když je oběd?</a:t>
            </a:r>
            <a:endParaRPr lang="cs-CZ" dirty="0">
              <a:solidFill>
                <a:schemeClr val="tx2"/>
              </a:solidFill>
              <a:latin typeface="Jokerman" panose="04090605060D0602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50423" y="3880342"/>
            <a:ext cx="1862825" cy="265330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9765" y="1410581"/>
            <a:ext cx="1902986" cy="273253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50920" y="2144944"/>
            <a:ext cx="2013204" cy="263202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49530" y="1639516"/>
            <a:ext cx="1092761" cy="153040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0344" y="4645152"/>
            <a:ext cx="1264671" cy="177850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30056" y="3169919"/>
            <a:ext cx="2289048" cy="316177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79180" y="5025434"/>
            <a:ext cx="1059220" cy="150820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72753" y="1323017"/>
            <a:ext cx="2272940" cy="1701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1842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9625" y="4572321"/>
            <a:ext cx="871804" cy="859611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91356" y="1697738"/>
            <a:ext cx="849910" cy="859611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7315" y="3340473"/>
            <a:ext cx="871804" cy="85961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95517" y="294926"/>
            <a:ext cx="8911687" cy="1280890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  <a:t>Poznáš, co do řady nepatří a proč?</a:t>
            </a:r>
            <a:endParaRPr lang="cs-CZ" dirty="0">
              <a:solidFill>
                <a:schemeClr val="tx2"/>
              </a:solidFill>
              <a:latin typeface="Jokerman" panose="04090605060D0602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97025" y="4254673"/>
            <a:ext cx="1441047" cy="1445006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17920" y="1525288"/>
            <a:ext cx="1289248" cy="115398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67208" y="2924273"/>
            <a:ext cx="1637448" cy="153243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8112" y="3138336"/>
            <a:ext cx="1163918" cy="134544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66938" y="2821308"/>
            <a:ext cx="1340230" cy="150398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1645" y="4559481"/>
            <a:ext cx="1334117" cy="118631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69172" y="1554758"/>
            <a:ext cx="1033520" cy="138568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21536" y="4524720"/>
            <a:ext cx="1370677" cy="122107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402982">
            <a:off x="1770871" y="1447313"/>
            <a:ext cx="1249135" cy="160057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01604" y="4209059"/>
            <a:ext cx="1367846" cy="1412257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6713" y="3138336"/>
            <a:ext cx="1405748" cy="125078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63791" y="1689726"/>
            <a:ext cx="1500082" cy="101159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35131" y="3206599"/>
            <a:ext cx="1086168" cy="118252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28119" y="1673926"/>
            <a:ext cx="1448009" cy="101101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36634" y="4355264"/>
            <a:ext cx="985475" cy="1559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2827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468"/>
          <a:stretch/>
        </p:blipFill>
        <p:spPr>
          <a:xfrm>
            <a:off x="4390878" y="13836"/>
            <a:ext cx="7423170" cy="6401478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34813" y="124238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  <a:t>Zdravá pyramida, </a:t>
            </a:r>
            <a:b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</a:br>
            <a: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  <a:t>napadá tě, </a:t>
            </a:r>
            <a:b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</a:br>
            <a: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  <a:t>co znamená </a:t>
            </a:r>
            <a:b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</a:br>
            <a: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  <a:t>a jak ti může pomoci </a:t>
            </a:r>
            <a:b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</a:br>
            <a: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  <a:t>při výběru jídla?</a:t>
            </a:r>
            <a:endParaRPr lang="cs-CZ" dirty="0">
              <a:solidFill>
                <a:schemeClr val="tx2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1256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Chceš se dozvědět více? </a:t>
            </a:r>
            <a:endParaRPr lang="cs-CZ" sz="5400" dirty="0">
              <a:solidFill>
                <a:schemeClr val="tx2"/>
              </a:solidFill>
              <a:latin typeface="Jokerman" panose="04090605060D06020702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4800" dirty="0" smtClean="0">
              <a:solidFill>
                <a:schemeClr val="tx2"/>
              </a:solidFill>
              <a:latin typeface="Jokerman" panose="04090605060D06020702" pitchFamily="82" charset="0"/>
              <a:hlinkClick r:id="rId2"/>
            </a:endParaRPr>
          </a:p>
          <a:p>
            <a:r>
              <a:rPr lang="cs-CZ" sz="4800" dirty="0" smtClean="0">
                <a:solidFill>
                  <a:schemeClr val="tx2"/>
                </a:solidFill>
                <a:latin typeface="Jokerman" panose="04090605060D06020702" pitchFamily="82" charset="0"/>
                <a:hlinkClick r:id="rId2"/>
              </a:rPr>
              <a:t>http://www.zdrava5.cz/</a:t>
            </a:r>
            <a:endParaRPr lang="cs-CZ" sz="4800" dirty="0">
              <a:solidFill>
                <a:schemeClr val="tx2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938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54628" y="275771"/>
            <a:ext cx="10111241" cy="1527629"/>
          </a:xfrm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Vytvoř si vlastní zdravou pyramidu!</a:t>
            </a:r>
            <a:endParaRPr lang="cs-CZ" sz="4000" dirty="0">
              <a:solidFill>
                <a:schemeClr val="tx2"/>
              </a:solidFill>
              <a:latin typeface="Jokerman" panose="04090605060D06020702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1. nakresli si pyramidu s okýnky-viz. Obrázek-</a:t>
            </a:r>
            <a:r>
              <a:rPr lang="cs-CZ" sz="2400" dirty="0" err="1" smtClean="0">
                <a:solidFill>
                  <a:schemeClr val="tx2"/>
                </a:solidFill>
                <a:latin typeface="Jokerman" panose="04090605060D06020702" pitchFamily="82" charset="0"/>
              </a:rPr>
              <a:t>slide</a:t>
            </a:r>
            <a:r>
              <a:rPr lang="cs-CZ" sz="24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 7</a:t>
            </a:r>
          </a:p>
          <a:p>
            <a:endParaRPr lang="cs-CZ" sz="2400" dirty="0">
              <a:solidFill>
                <a:schemeClr val="tx2"/>
              </a:solidFill>
              <a:latin typeface="Jokerman" panose="04090605060D06020702" pitchFamily="82" charset="0"/>
            </a:endParaRPr>
          </a:p>
          <a:p>
            <a:r>
              <a:rPr lang="cs-CZ" sz="24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2. do prázdných okýnek si nakresli potraviny, které máš rád a které jsou zdravé a zároveň patří do konkrétního okýnka</a:t>
            </a:r>
          </a:p>
          <a:p>
            <a:endParaRPr lang="cs-CZ" sz="2400" dirty="0">
              <a:solidFill>
                <a:schemeClr val="tx2"/>
              </a:solidFill>
              <a:latin typeface="Jokerman" panose="04090605060D06020702" pitchFamily="82" charset="0"/>
            </a:endParaRPr>
          </a:p>
          <a:p>
            <a:r>
              <a:rPr lang="cs-CZ" sz="24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3. srovnejte si společně s kamarády vaše pyramidy a popovídejte si o tom, co nejčastěji jíte a proč, co vám chutná a co ne, co byste měli omezit-sladkosti a co naopak přidat-ovoce, zelenina a proč</a:t>
            </a:r>
            <a:endParaRPr lang="cs-CZ" sz="2400" dirty="0">
              <a:solidFill>
                <a:schemeClr val="tx2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460335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7095"/>
            <a:ext cx="10515600" cy="1033593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tx2"/>
                </a:solidFill>
                <a:latin typeface="Jokerman" panose="04090605060D06020702" pitchFamily="82" charset="0"/>
              </a:rPr>
              <a:t>Prvky </a:t>
            </a:r>
            <a:r>
              <a:rPr lang="cs-CZ" b="1" dirty="0" smtClean="0">
                <a:solidFill>
                  <a:schemeClr val="tx2"/>
                </a:solidFill>
                <a:latin typeface="Jokerman" panose="04090605060D06020702" pitchFamily="82" charset="0"/>
              </a:rPr>
              <a:t>polytechnické </a:t>
            </a:r>
            <a:r>
              <a:rPr lang="cs-CZ" b="1" dirty="0">
                <a:solidFill>
                  <a:schemeClr val="tx2"/>
                </a:solidFill>
                <a:latin typeface="Jokerman" panose="04090605060D06020702" pitchFamily="82" charset="0"/>
              </a:rPr>
              <a:t>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336219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800" dirty="0">
                <a:solidFill>
                  <a:schemeClr val="tx2"/>
                </a:solidFill>
                <a:latin typeface="Jokerman" panose="04090605060D06020702" pitchFamily="82" charset="0"/>
              </a:rPr>
              <a:t/>
            </a:r>
            <a:br>
              <a:rPr lang="cs-CZ" sz="2800" dirty="0">
                <a:solidFill>
                  <a:schemeClr val="tx2"/>
                </a:solidFill>
                <a:latin typeface="Jokerman" panose="04090605060D06020702" pitchFamily="82" charset="0"/>
              </a:rPr>
            </a:br>
            <a:r>
              <a:rPr lang="cs-CZ" sz="2800" dirty="0">
                <a:solidFill>
                  <a:schemeClr val="tx2"/>
                </a:solidFill>
                <a:latin typeface="Jokerman" panose="04090605060D06020702" pitchFamily="82" charset="0"/>
              </a:rPr>
              <a:t>•      </a:t>
            </a:r>
            <a:r>
              <a:rPr lang="cs-CZ" sz="28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Oblast: Dítě a jeho tělo</a:t>
            </a:r>
            <a:endParaRPr lang="cs-CZ" sz="2800" dirty="0">
              <a:solidFill>
                <a:schemeClr val="tx2"/>
              </a:solidFill>
              <a:latin typeface="Jokerman" panose="04090605060D06020702" pitchFamily="82" charset="0"/>
            </a:endParaRPr>
          </a:p>
          <a:p>
            <a:pPr marL="45720" indent="0">
              <a:buNone/>
            </a:pPr>
            <a:r>
              <a:rPr lang="cs-CZ" sz="2800" dirty="0">
                <a:solidFill>
                  <a:schemeClr val="tx2"/>
                </a:solidFill>
                <a:latin typeface="Jokerman" panose="04090605060D06020702" pitchFamily="82" charset="0"/>
              </a:rPr>
              <a:t>•      </a:t>
            </a:r>
            <a:r>
              <a:rPr lang="cs-CZ" sz="28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Podoblast: Zdraví</a:t>
            </a:r>
            <a:endParaRPr lang="cs-CZ" sz="2800" dirty="0">
              <a:solidFill>
                <a:schemeClr val="tx2"/>
              </a:solidFill>
              <a:latin typeface="Jokerman" panose="04090605060D06020702" pitchFamily="82" charset="0"/>
            </a:endParaRPr>
          </a:p>
          <a:p>
            <a:pPr marL="45720" indent="0">
              <a:buNone/>
            </a:pPr>
            <a:r>
              <a:rPr lang="cs-CZ" sz="2800" dirty="0">
                <a:solidFill>
                  <a:schemeClr val="tx2"/>
                </a:solidFill>
                <a:latin typeface="Jokerman" panose="04090605060D06020702" pitchFamily="82" charset="0"/>
              </a:rPr>
              <a:t>•       </a:t>
            </a:r>
            <a:r>
              <a:rPr lang="cs-CZ" sz="2800" b="1" dirty="0" smtClean="0">
                <a:solidFill>
                  <a:schemeClr val="tx2"/>
                </a:solidFill>
                <a:latin typeface="Jokerman" panose="04090605060D06020702" pitchFamily="82" charset="0"/>
              </a:rPr>
              <a:t>Dosažené </a:t>
            </a:r>
            <a:r>
              <a:rPr lang="cs-CZ" sz="2800" b="1" dirty="0">
                <a:solidFill>
                  <a:schemeClr val="tx2"/>
                </a:solidFill>
                <a:latin typeface="Jokerman" panose="04090605060D06020702" pitchFamily="82" charset="0"/>
              </a:rPr>
              <a:t>KONKRETIZOVANÉ VÝSTUPY – pedagogové </a:t>
            </a:r>
            <a:r>
              <a:rPr lang="cs-CZ" sz="2800" b="1" dirty="0" smtClean="0">
                <a:solidFill>
                  <a:schemeClr val="tx2"/>
                </a:solidFill>
                <a:latin typeface="Jokerman" panose="04090605060D06020702" pitchFamily="82" charset="0"/>
              </a:rPr>
              <a:t>	hledají </a:t>
            </a:r>
            <a:r>
              <a:rPr lang="cs-CZ" sz="2800" b="1" dirty="0">
                <a:solidFill>
                  <a:schemeClr val="tx2"/>
                </a:solidFill>
                <a:latin typeface="Jokerman" panose="04090605060D06020702" pitchFamily="82" charset="0"/>
              </a:rPr>
              <a:t>a doplňují prvky polytechnické výchovy a </a:t>
            </a:r>
            <a:r>
              <a:rPr lang="cs-CZ" sz="2800" b="1" dirty="0" smtClean="0">
                <a:solidFill>
                  <a:schemeClr val="tx2"/>
                </a:solidFill>
                <a:latin typeface="Jokerman" panose="04090605060D06020702" pitchFamily="82" charset="0"/>
              </a:rPr>
              <a:t>	vzdělávání</a:t>
            </a:r>
            <a:endParaRPr lang="cs-CZ" sz="2800" dirty="0">
              <a:solidFill>
                <a:schemeClr val="tx2"/>
              </a:solidFill>
              <a:latin typeface="Jokerman" panose="04090605060D06020702" pitchFamily="82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6" name="Obrázek 5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2620" y="5207535"/>
            <a:ext cx="4183621" cy="960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1995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/>
                </a:solidFill>
                <a:latin typeface="Jokerman" panose="04090605060D06020702" pitchFamily="82" charset="0"/>
              </a:rPr>
              <a:t>Metodický postup</a:t>
            </a:r>
            <a: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  <a:t/>
            </a:r>
            <a:b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</a:br>
            <a:endParaRPr lang="cs-CZ" sz="2700" dirty="0">
              <a:solidFill>
                <a:schemeClr val="tx2"/>
              </a:solidFill>
              <a:latin typeface="Jokerman" panose="04090605060D06020702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>
              <a:solidFill>
                <a:schemeClr val="tx2"/>
              </a:solidFill>
              <a:latin typeface="Jokerman" panose="04090605060D06020702" pitchFamily="82" charset="0"/>
            </a:endParaRPr>
          </a:p>
          <a:p>
            <a:r>
              <a:rPr lang="cs-CZ" sz="2000" dirty="0">
                <a:solidFill>
                  <a:schemeClr val="tx2"/>
                </a:solidFill>
                <a:latin typeface="Jokerman" panose="04090605060D06020702" pitchFamily="82" charset="0"/>
              </a:rPr>
              <a:t>Postupujeme snímek od snímku, vždy u </a:t>
            </a:r>
            <a:r>
              <a:rPr lang="cs-CZ" sz="20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každého </a:t>
            </a:r>
            <a:r>
              <a:rPr lang="cs-CZ" sz="2000" dirty="0">
                <a:solidFill>
                  <a:schemeClr val="tx2"/>
                </a:solidFill>
                <a:latin typeface="Jokerman" panose="04090605060D06020702" pitchFamily="82" charset="0"/>
              </a:rPr>
              <a:t>snímku učitelka dětem popíše obrázky a děti splní úkol, kliknutí jsou pro kontrolu </a:t>
            </a:r>
            <a:r>
              <a:rPr lang="cs-CZ" sz="2000" dirty="0" smtClean="0">
                <a:solidFill>
                  <a:schemeClr val="tx2"/>
                </a:solidFill>
                <a:latin typeface="Jokerman" panose="04090605060D06020702" pitchFamily="82" charset="0"/>
              </a:rPr>
              <a:t>správnosti.</a:t>
            </a:r>
          </a:p>
          <a:p>
            <a: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  <a:t>Děti by měly být seznámeny se základy zdravého životního stylu, v tomto případě se zdravou stravou.</a:t>
            </a:r>
            <a:endParaRPr lang="cs-CZ" dirty="0">
              <a:solidFill>
                <a:schemeClr val="tx2"/>
              </a:solidFill>
              <a:latin typeface="Jokerman" panose="04090605060D06020702" pitchFamily="82" charset="0"/>
            </a:endParaRPr>
          </a:p>
          <a:p>
            <a:r>
              <a:rPr lang="cs-CZ" dirty="0" smtClean="0">
                <a:solidFill>
                  <a:schemeClr val="tx2"/>
                </a:solidFill>
                <a:latin typeface="Jokerman" panose="04090605060D06020702" pitchFamily="82" charset="0"/>
              </a:rPr>
              <a:t>Děti by měly být schopné poznat a správně vybrat to, co je pro jejich zdraví nejlepší. Měly by dokázat posoudit, které potraviny jsou zdravé a které nezdravé.</a:t>
            </a:r>
            <a:endParaRPr lang="cs-CZ" dirty="0">
              <a:solidFill>
                <a:schemeClr val="tx2"/>
              </a:solidFill>
              <a:latin typeface="Jokerman" panose="04090605060D06020702" pitchFamily="8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6" name="Obrázek 5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2620" y="5207535"/>
            <a:ext cx="4183621" cy="960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646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6" name="Obrázek 5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2620" y="5207535"/>
            <a:ext cx="4183621" cy="960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218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37360" y="42818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/>
                </a:solidFill>
                <a:latin typeface="Jokerman" panose="04090605060D06020702" pitchFamily="82" charset="0"/>
              </a:rPr>
              <a:t/>
            </a:r>
            <a:br>
              <a:rPr lang="cs-CZ" b="1" dirty="0" smtClean="0">
                <a:solidFill>
                  <a:schemeClr val="tx2"/>
                </a:solidFill>
                <a:latin typeface="Jokerman" panose="04090605060D06020702" pitchFamily="82" charset="0"/>
              </a:rPr>
            </a:br>
            <a:r>
              <a:rPr lang="cs-CZ" b="1" dirty="0" smtClean="0">
                <a:solidFill>
                  <a:schemeClr val="tx2"/>
                </a:solidFill>
                <a:latin typeface="Jokerman" panose="04090605060D06020702" pitchFamily="82" charset="0"/>
              </a:rPr>
              <a:t>Práce </a:t>
            </a:r>
            <a:r>
              <a:rPr lang="cs-CZ" b="1" dirty="0">
                <a:solidFill>
                  <a:schemeClr val="tx2"/>
                </a:solidFill>
                <a:latin typeface="Jokerman" panose="04090605060D06020702" pitchFamily="82" charset="0"/>
              </a:rPr>
              <a:t>s interaktivním výukovým materiálem</a:t>
            </a:r>
            <a:br>
              <a:rPr lang="cs-CZ" b="1" dirty="0">
                <a:solidFill>
                  <a:schemeClr val="tx2"/>
                </a:solidFill>
                <a:latin typeface="Jokerman" panose="04090605060D06020702" pitchFamily="82" charset="0"/>
              </a:rPr>
            </a:br>
            <a:endParaRPr lang="cs-CZ" dirty="0">
              <a:solidFill>
                <a:schemeClr val="tx2"/>
              </a:solidFill>
              <a:latin typeface="Jokerman" panose="04090605060D06020702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626743"/>
            <a:ext cx="10187784" cy="2913409"/>
          </a:xfrm>
        </p:spPr>
        <p:txBody>
          <a:bodyPr>
            <a:normAutofit/>
          </a:bodyPr>
          <a:lstStyle/>
          <a:p>
            <a:endParaRPr lang="cs-CZ" sz="2400" dirty="0" smtClean="0">
              <a:solidFill>
                <a:schemeClr val="tx2"/>
              </a:solidFill>
              <a:latin typeface="Jokerman" panose="04090605060D06020702" pitchFamily="82" charset="0"/>
            </a:endParaRPr>
          </a:p>
          <a:p>
            <a:endParaRPr lang="cs-CZ" sz="2400" dirty="0">
              <a:solidFill>
                <a:schemeClr val="tx2"/>
              </a:solidFill>
              <a:latin typeface="Jokerman" panose="04090605060D06020702" pitchFamily="82" charset="0"/>
            </a:endParaRPr>
          </a:p>
          <a:p>
            <a:r>
              <a:rPr lang="cs-CZ" sz="2400" dirty="0">
                <a:solidFill>
                  <a:schemeClr val="tx2"/>
                </a:solidFill>
                <a:latin typeface="Jokerman" panose="04090605060D06020702" pitchFamily="82" charset="0"/>
              </a:rPr>
              <a:t>Postupujeme snímek od snímku, vždy u prvního snímku učitelka dětem popíše obrázky a děti splní úkol, kliknutí jsou pro kontrolu správnosti.</a:t>
            </a:r>
          </a:p>
          <a:p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pic>
        <p:nvPicPr>
          <p:cNvPr id="6" name="Obrázek 5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2620" y="5207535"/>
            <a:ext cx="4183621" cy="960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6011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589212" y="6210964"/>
            <a:ext cx="7619999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  <p:pic>
        <p:nvPicPr>
          <p:cNvPr id="12" name="Obrázek 11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5042" y="5345321"/>
            <a:ext cx="4183621" cy="960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8848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ébla">
  <a:themeElements>
    <a:clrScheme name="Vlastní 6">
      <a:dk1>
        <a:sysClr val="windowText" lastClr="000000"/>
      </a:dk1>
      <a:lt1>
        <a:sysClr val="window" lastClr="FFFFFF"/>
      </a:lt1>
      <a:dk2>
        <a:srgbClr val="54F006"/>
      </a:dk2>
      <a:lt2>
        <a:srgbClr val="FFFFFF"/>
      </a:lt2>
      <a:accent1>
        <a:srgbClr val="FFFF00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54F006"/>
      </a:folHlink>
    </a:clrScheme>
    <a:fontScheme name="Stébla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2670</TotalTime>
  <Words>386</Words>
  <Application>Microsoft Office PowerPoint</Application>
  <PresentationFormat>Vlastní</PresentationFormat>
  <Paragraphs>57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Stébla</vt:lpstr>
      <vt:lpstr>STRAVA HRAVĚ A ZDRAVĚ </vt:lpstr>
      <vt:lpstr>Vyber, co je zdravé</vt:lpstr>
      <vt:lpstr>Proč je Erikovi špatně? Jaké sladkosti snědl? Kolik jich je dohromady? Kolik je bonbonů, lízátek, dortíků, čokoládek?</vt:lpstr>
      <vt:lpstr>Které ovoce je  v tajemném  obrázku?</vt:lpstr>
      <vt:lpstr>Které suroviny patří na talíř, když je oběd?</vt:lpstr>
      <vt:lpstr>Poznáš, co do řady nepatří a proč?</vt:lpstr>
      <vt:lpstr>Zdravá pyramida,  napadá tě,  co znamená  a jak ti může pomoci  při výběru jídla?</vt:lpstr>
      <vt:lpstr>Chceš se dozvědět více? </vt:lpstr>
      <vt:lpstr>Vytvoř si vlastní zdravou pyramidu!</vt:lpstr>
      <vt:lpstr>Prvky polytechnické výchovy</vt:lpstr>
      <vt:lpstr>Metodický postup </vt:lpstr>
      <vt:lpstr>Studijní materiály </vt:lpstr>
      <vt:lpstr> Práce s interaktivním výukovým materiálem 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STRAVA  HRAVĚ A ZDRAVĚ</dc:title>
  <dc:creator>Materinky Dumy</dc:creator>
  <cp:lastModifiedBy>Dum</cp:lastModifiedBy>
  <cp:revision>20</cp:revision>
  <dcterms:created xsi:type="dcterms:W3CDTF">2015-03-25T16:23:54Z</dcterms:created>
  <dcterms:modified xsi:type="dcterms:W3CDTF">2015-05-20T17:40:36Z</dcterms:modified>
</cp:coreProperties>
</file>