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64" r:id="rId2"/>
    <p:sldId id="263" r:id="rId3"/>
    <p:sldId id="257" r:id="rId4"/>
    <p:sldId id="258" r:id="rId5"/>
    <p:sldId id="259" r:id="rId6"/>
    <p:sldId id="262" r:id="rId7"/>
    <p:sldId id="260" r:id="rId8"/>
    <p:sldId id="266" r:id="rId9"/>
    <p:sldId id="267" r:id="rId10"/>
    <p:sldId id="271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6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2ED2C7-59E0-4957-A85E-593E6BC1C3AC}" type="datetimeFigureOut">
              <a:rPr lang="cs-CZ" smtClean="0"/>
              <a:pPr/>
              <a:t>20.5.2015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705BE5-447A-47E2-8E48-5F7C9E74A3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3211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3852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5970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  <p:sldLayoutId id="2147483674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9lhufkdrMk-" TargetMode="External"/><Relationship Id="rId2" Type="http://schemas.openxmlformats.org/officeDocument/2006/relationships/hyperlink" Target="https://www.youtube.com/watch?v=8XUOpZvwSvw-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7b027xCmu9M-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4/Blue_Tshirt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defTabSz="914400">
              <a:lnSpc>
                <a:spcPct val="90000"/>
              </a:lnSpc>
              <a:spcBef>
                <a:spcPts val="0"/>
              </a:spcBef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Curlz MT" panose="04040404050702020202" pitchFamily="82" charset="0"/>
              </a:rPr>
              <a:t>Tradice ČR – krojované hody</a:t>
            </a:r>
            <a:endParaRPr lang="cs-CZ" sz="6000" b="0" i="0" dirty="0">
              <a:solidFill>
                <a:schemeClr val="accent6">
                  <a:lumMod val="50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5654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urlz MT" panose="04040404050702020202" pitchFamily="82" charset="0"/>
              </a:rPr>
              <a:t>Prohlédni si kroj a řekni, co se ti na něm líbí a </a:t>
            </a:r>
            <a:r>
              <a:rPr lang="cs-CZ" dirty="0" smtClean="0">
                <a:latin typeface="Curlz MT" panose="04040404050702020202" pitchFamily="82" charset="0"/>
              </a:rPr>
              <a:t>proč. </a:t>
            </a:r>
            <a:r>
              <a:rPr lang="cs-CZ" dirty="0" smtClean="0">
                <a:latin typeface="Curlz MT" panose="04040404050702020202" pitchFamily="82" charset="0"/>
              </a:rPr>
              <a:t>Už jsi někdy kroj viděl?</a:t>
            </a:r>
            <a:endParaRPr lang="cs-CZ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694" y="2389632"/>
            <a:ext cx="5409183" cy="40568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1101" y="1680632"/>
            <a:ext cx="3374979" cy="484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1908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chemeClr val="bg1"/>
                </a:solidFill>
                <a:latin typeface="Curlz MT" panose="04040404050702020202" pitchFamily="82" charset="0"/>
              </a:rPr>
              <a:t>Která část oděvu patří ke kroji?</a:t>
            </a:r>
            <a:endParaRPr lang="cs-CZ" sz="4800" dirty="0">
              <a:solidFill>
                <a:schemeClr val="bg1"/>
              </a:solidFill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5632" y="2666597"/>
            <a:ext cx="1909689" cy="190968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8362" y="2518440"/>
            <a:ext cx="2626728" cy="2626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3536" y="2666597"/>
            <a:ext cx="1865376" cy="30182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5321" y="4175701"/>
            <a:ext cx="2836947" cy="243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1367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Curlz MT" panose="04040404050702020202" pitchFamily="82" charset="0"/>
              </a:rPr>
              <a:t>Ukaž, který kroj je žlutý, </a:t>
            </a:r>
            <a:r>
              <a:rPr lang="cs-CZ" dirty="0">
                <a:solidFill>
                  <a:schemeClr val="bg1"/>
                </a:solidFill>
                <a:latin typeface="Curlz MT" panose="04040404050702020202" pitchFamily="82" charset="0"/>
              </a:rPr>
              <a:t>z</a:t>
            </a:r>
            <a:r>
              <a:rPr lang="cs-CZ" dirty="0" smtClean="0">
                <a:solidFill>
                  <a:schemeClr val="bg1"/>
                </a:solidFill>
                <a:latin typeface="Curlz MT" panose="04040404050702020202" pitchFamily="82" charset="0"/>
              </a:rPr>
              <a:t>elený, červený, </a:t>
            </a:r>
            <a:r>
              <a:rPr lang="cs-CZ" dirty="0" smtClean="0">
                <a:solidFill>
                  <a:schemeClr val="bg1"/>
                </a:solidFill>
                <a:latin typeface="Curlz MT" panose="04040404050702020202" pitchFamily="82" charset="0"/>
              </a:rPr>
              <a:t>bílý</a:t>
            </a:r>
            <a:endParaRPr lang="cs-CZ" dirty="0">
              <a:solidFill>
                <a:schemeClr val="bg1"/>
              </a:solidFill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18689" y="3086178"/>
            <a:ext cx="2546426" cy="358012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813" y="1901951"/>
            <a:ext cx="2658190" cy="39478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51315" y="1901951"/>
            <a:ext cx="2433928" cy="35247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01" r="16666"/>
          <a:stretch/>
        </p:blipFill>
        <p:spPr>
          <a:xfrm>
            <a:off x="6033403" y="2532009"/>
            <a:ext cx="2871544" cy="310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7741381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bg1"/>
                </a:solidFill>
                <a:latin typeface="Curlz MT" panose="04040404050702020202" pitchFamily="82" charset="0"/>
              </a:rPr>
              <a:t>Jaké rozdíly najdeš u krojů z cizích zemí?</a:t>
            </a:r>
            <a:endParaRPr lang="cs-CZ" sz="4000" dirty="0">
              <a:solidFill>
                <a:schemeClr val="bg1"/>
              </a:solidFill>
              <a:latin typeface="Curlz MT" panose="04040404050702020202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06" t="19248" r="15729" b="12230"/>
          <a:stretch/>
        </p:blipFill>
        <p:spPr>
          <a:xfrm>
            <a:off x="7725494" y="2663599"/>
            <a:ext cx="4098898" cy="3352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016" y="2016420"/>
            <a:ext cx="3944342" cy="4003380"/>
          </a:xfrm>
          <a:prstGeom prst="rect">
            <a:avLst/>
          </a:prstGeom>
        </p:spPr>
      </p:pic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41554" y="1791899"/>
            <a:ext cx="2866254" cy="5096201"/>
          </a:xfrm>
        </p:spPr>
      </p:pic>
    </p:spTree>
    <p:extLst>
      <p:ext uri="{BB962C8B-B14F-4D97-AF65-F5344CB8AC3E}">
        <p14:creationId xmlns:p14="http://schemas.microsoft.com/office/powerpoint/2010/main" xmlns="" val="36562217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bg1"/>
                </a:solidFill>
                <a:latin typeface="Curlz MT" panose="04040404050702020202" pitchFamily="82" charset="0"/>
              </a:rPr>
              <a:t>Vytvoř si s kamarády svojí vlastní májku:</a:t>
            </a:r>
            <a:endParaRPr lang="cs-CZ" sz="4400" dirty="0">
              <a:solidFill>
                <a:schemeClr val="bg1"/>
              </a:solidFill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22414" y="1989328"/>
            <a:ext cx="4157471" cy="3118104"/>
          </a:xfrm>
        </p:spPr>
      </p:pic>
      <p:sp>
        <p:nvSpPr>
          <p:cNvPr id="6" name="Obdélník 5"/>
          <p:cNvSpPr/>
          <p:nvPr/>
        </p:nvSpPr>
        <p:spPr>
          <a:xfrm>
            <a:off x="119074" y="2622034"/>
            <a:ext cx="804702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3600" dirty="0" smtClean="0">
                <a:latin typeface="Curlz MT" panose="04040404050702020202" pitchFamily="82" charset="0"/>
              </a:rPr>
              <a:t>Připrav si barevné krepové papíry, které jsou rozstříhané na proužky.</a:t>
            </a:r>
          </a:p>
          <a:p>
            <a:pPr marL="342900" indent="-342900">
              <a:buAutoNum type="arabicPeriod"/>
            </a:pPr>
            <a:r>
              <a:rPr lang="cs-CZ" sz="3600" dirty="0" smtClean="0">
                <a:latin typeface="Curlz MT" panose="04040404050702020202" pitchFamily="82" charset="0"/>
              </a:rPr>
              <a:t>Najdi si vhodnou větvičku.</a:t>
            </a:r>
          </a:p>
          <a:p>
            <a:pPr marL="342900" indent="-342900">
              <a:buAutoNum type="arabicPeriod"/>
            </a:pPr>
            <a:r>
              <a:rPr lang="cs-CZ" sz="3600" dirty="0" smtClean="0">
                <a:latin typeface="Curlz MT" panose="04040404050702020202" pitchFamily="82" charset="0"/>
              </a:rPr>
              <a:t>S kamarády větvičku nazdobte barevnými krepáky.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42245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bg1"/>
                </a:solidFill>
                <a:latin typeface="Curlz MT" panose="04040404050702020202" pitchFamily="82" charset="0"/>
              </a:rPr>
              <a:t>Poslechni si klasické hodové písničky:</a:t>
            </a:r>
            <a:endParaRPr lang="cs-CZ" sz="4400" dirty="0">
              <a:solidFill>
                <a:schemeClr val="bg1"/>
              </a:solidFill>
              <a:latin typeface="Curlz MT" panose="040404040507020202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hlinkClick r:id="rId2"/>
              </a:rPr>
              <a:t>https://www.youtube.com/watch?v=8XUOpZvwSvw-</a:t>
            </a:r>
            <a:r>
              <a:rPr lang="cs-CZ" dirty="0" smtClean="0">
                <a:solidFill>
                  <a:schemeClr val="tx1"/>
                </a:solidFill>
              </a:rPr>
              <a:t> Ty falešná </a:t>
            </a:r>
            <a:r>
              <a:rPr lang="cs-CZ" dirty="0" err="1" smtClean="0">
                <a:solidFill>
                  <a:schemeClr val="tx1"/>
                </a:solidFill>
              </a:rPr>
              <a:t>frajárko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hlinkClick r:id="rId3"/>
              </a:rPr>
              <a:t>https://www.youtube.com/watch?v=s9lhufkdrMk-</a:t>
            </a:r>
            <a:r>
              <a:rPr lang="cs-CZ" dirty="0" smtClean="0">
                <a:solidFill>
                  <a:schemeClr val="tx1"/>
                </a:solidFill>
              </a:rPr>
              <a:t> Vysoký jalovec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hlinkClick r:id="rId4"/>
              </a:rPr>
              <a:t>https://www.youtube.com/watch?v=7b027xCmu9M-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mtClean="0">
                <a:solidFill>
                  <a:schemeClr val="tx1"/>
                </a:solidFill>
              </a:rPr>
              <a:t>Břeclavská kasárna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7980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5139" y="2706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>
                <a:solidFill>
                  <a:schemeClr val="tx1"/>
                </a:solidFill>
              </a:rPr>
              <a:t>  Vzdělávací oblast: Dítě a společnost</a:t>
            </a:r>
          </a:p>
          <a:p>
            <a:pPr marL="45720" indent="0"/>
            <a:r>
              <a:rPr lang="cs-CZ" dirty="0" smtClean="0">
                <a:solidFill>
                  <a:schemeClr val="tx1"/>
                </a:solidFill>
              </a:rPr>
              <a:t>  Vzdělávací podoblast: Kultura ČR</a:t>
            </a:r>
          </a:p>
          <a:p>
            <a:pPr marL="45720" indent="0"/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Téma: Tradice v ČR</a:t>
            </a:r>
          </a:p>
          <a:p>
            <a:pPr marL="45720" indent="0"/>
            <a:r>
              <a:rPr lang="cs-CZ" dirty="0" smtClean="0">
                <a:solidFill>
                  <a:schemeClr val="tx1"/>
                </a:solidFill>
              </a:rPr>
              <a:t>  Konkretizované výstupy: </a:t>
            </a:r>
            <a:r>
              <a:rPr lang="cs-CZ" dirty="0">
                <a:solidFill>
                  <a:schemeClr val="tx1"/>
                </a:solidFill>
              </a:rPr>
              <a:t>pedagogové hledají a doplňují prvky polytechnické výchovy a 	vzdělávání</a:t>
            </a:r>
          </a:p>
          <a:p>
            <a:pPr marL="45720" indent="0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51498" y="6492875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2913" y="5469370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6865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452378"/>
            <a:ext cx="8534400" cy="1507067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6057" y="1756229"/>
            <a:ext cx="11146972" cy="44123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u="sng" dirty="0">
                <a:solidFill>
                  <a:schemeClr val="tx1"/>
                </a:solidFill>
                <a:hlinkClick r:id="rId2"/>
              </a:rPr>
              <a:t>http://upload.wikimedia.org/wikipedia/commons/2/24/Blue_Tshirt.jpg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http://upload.wikimedia.org/wikipedia/commons/9/92/Denimjeans2.JPG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http://upload.wikimedia.org/wikipedia/commons/e/eb/Baseball_cap.jpg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http://upload.wikimedia.org/wikipedia/commons/6/6e/Kroj_B%C5%99ezolupy_-_svobodn%C3%AD.jpg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http://upload.wikimedia.org/wikipedia/commons/8/8b/Kroj_Star%C3%A9_M%C4%9Bsto_-_nev%C4%9Bsta_a_%C5%BEenich.jpg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http://upload.wikimedia.org/wikipedia/commons/e/e7/Kroj_Str%C3%A1n%C3%AD_-_%C5%BEenat%C3%AD.jpg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2218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91886" y="2436403"/>
            <a:ext cx="11364685" cy="4138568"/>
          </a:xfrm>
        </p:spPr>
        <p:txBody>
          <a:bodyPr>
            <a:normAutofit lnSpcReduction="10000"/>
          </a:bodyPr>
          <a:lstStyle/>
          <a:p>
            <a:r>
              <a:rPr lang="cs-CZ" dirty="0"/>
              <a:t> </a:t>
            </a:r>
            <a:r>
              <a:rPr lang="cs-CZ" u="sng" dirty="0">
                <a:solidFill>
                  <a:schemeClr val="tx1"/>
                </a:solidFill>
              </a:rPr>
              <a:t>http://upload.wikimedia.org/wikipedia/commons/5/5f/Prokudin-Gorskii-08.jpg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http://upload.wikimedia.org/wikipedia/commons/c/cc/Maiko-henshin-fullheight.jpg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http://upload.wikimedia.org/wikipedia/commons/5/5e/MB-Tracht_paar.jpg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http://upload.wikimedia.org/wikipedia/commons/d/d8/Sattriya_Dancer_Krishnakshi_Kashyap.jpg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http://pixabay.com/p-364265/?no_redirect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u="sng" dirty="0">
                <a:solidFill>
                  <a:schemeClr val="tx1"/>
                </a:solidFill>
              </a:rPr>
              <a:t>http://upload.wikimedia.org/wikipedia/commons/a/a7/Hu%C5%A1t%C4%9Bnovice,_hody_2009.jpg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606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1498" y="52024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09628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480603" y="2667878"/>
            <a:ext cx="102018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cs typeface="Gisha" panose="020B0502040204020203" pitchFamily="34" charset="-79"/>
              </a:rPr>
              <a:t>Postupujeme snímek od snímku, vždy u každého snímku učitelka dětem popíše obrázky a děti splní úkol, kliknutí jsou pro kontrolu správnosti.</a:t>
            </a:r>
          </a:p>
          <a:p>
            <a:endParaRPr lang="cs-CZ" dirty="0" smtClean="0">
              <a:cs typeface="Gisha" panose="020B0502040204020203" pitchFamily="34" charset="-79"/>
            </a:endParaRPr>
          </a:p>
          <a:p>
            <a:r>
              <a:rPr lang="cs-CZ" dirty="0" smtClean="0">
                <a:cs typeface="Gisha" panose="020B0502040204020203" pitchFamily="34" charset="-79"/>
              </a:rPr>
              <a:t>Děti </a:t>
            </a:r>
            <a:r>
              <a:rPr lang="cs-CZ" dirty="0">
                <a:cs typeface="Gisha" panose="020B0502040204020203" pitchFamily="34" charset="-79"/>
              </a:rPr>
              <a:t>by měly být seznámeny </a:t>
            </a:r>
            <a:r>
              <a:rPr lang="cs-CZ" dirty="0" smtClean="0">
                <a:cs typeface="Gisha" panose="020B0502040204020203" pitchFamily="34" charset="-79"/>
              </a:rPr>
              <a:t>s tradicí Hodů- kroje, hudba, tanec, veselí…</a:t>
            </a:r>
          </a:p>
          <a:p>
            <a:endParaRPr lang="cs-CZ" dirty="0">
              <a:cs typeface="Gisha" panose="020B0502040204020203" pitchFamily="34" charset="-79"/>
            </a:endParaRPr>
          </a:p>
          <a:p>
            <a:r>
              <a:rPr lang="cs-CZ" dirty="0" smtClean="0">
                <a:cs typeface="Gisha" panose="020B0502040204020203" pitchFamily="34" charset="-79"/>
              </a:rPr>
              <a:t>Děti by měly mít v povědomí o dalších zemích, kde jsou odlišné tradice, kroje, </a:t>
            </a:r>
            <a:r>
              <a:rPr lang="cs-CZ" dirty="0" err="1" smtClean="0">
                <a:cs typeface="Gisha" panose="020B0502040204020203" pitchFamily="34" charset="-79"/>
              </a:rPr>
              <a:t>atd</a:t>
            </a:r>
            <a:r>
              <a:rPr lang="cs-CZ" dirty="0" smtClean="0">
                <a:cs typeface="Gisha" panose="020B0502040204020203" pitchFamily="34" charset="-79"/>
              </a:rPr>
              <a:t>…</a:t>
            </a:r>
            <a:endParaRPr lang="cs-CZ" dirty="0">
              <a:cs typeface="Gisha" panose="020B0502040204020203" pitchFamily="34" charset="-79"/>
            </a:endParaRPr>
          </a:p>
          <a:p>
            <a:endParaRPr lang="cs-CZ" dirty="0"/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2913" y="5469370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2989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337363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74812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2913" y="5469370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6569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387597" y="6492875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2913" y="5469370"/>
            <a:ext cx="4183621" cy="96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90427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87</TotalTime>
  <Words>321</Words>
  <Application>Microsoft Office PowerPoint</Application>
  <PresentationFormat>Vlastní</PresentationFormat>
  <Paragraphs>72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Iontový efekt</vt:lpstr>
      <vt:lpstr>Tradice ČR – krojované hody</vt:lpstr>
      <vt:lpstr>Prohlédni si kroj a řekni, co se ti na něm líbí a proč. Už jsi někdy kroj viděl?</vt:lpstr>
      <vt:lpstr>Která část oděvu patří ke kroji?</vt:lpstr>
      <vt:lpstr>Ukaž, který kroj je žlutý, zelený, červený, bílý</vt:lpstr>
      <vt:lpstr>Jaké rozdíly najdeš u krojů z cizích zemí?</vt:lpstr>
      <vt:lpstr>Vytvoř si s kamarády svojí vlastní májku:</vt:lpstr>
      <vt:lpstr>Poslechni si klasické hodové písničky:</vt:lpstr>
      <vt:lpstr>Prvky polytechnické výchovy</vt:lpstr>
      <vt:lpstr>Použité zdroje</vt:lpstr>
      <vt:lpstr>Použité zdroje</vt:lpstr>
      <vt:lpstr>Metodický postup </vt:lpstr>
      <vt:lpstr>Materiály, pomůcky 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Tradice ČR – krojované hody</dc:title>
  <dc:creator>Materinky Dumy</dc:creator>
  <cp:lastModifiedBy>Dum</cp:lastModifiedBy>
  <cp:revision>11</cp:revision>
  <dcterms:created xsi:type="dcterms:W3CDTF">2015-04-21T18:21:43Z</dcterms:created>
  <dcterms:modified xsi:type="dcterms:W3CDTF">2015-05-20T17:47:36Z</dcterms:modified>
</cp:coreProperties>
</file>