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6"/>
  </p:notesMasterIdLst>
  <p:handoutMasterIdLst>
    <p:handoutMasterId r:id="rId17"/>
  </p:handoutMasterIdLst>
  <p:sldIdLst>
    <p:sldId id="272" r:id="rId3"/>
    <p:sldId id="273" r:id="rId4"/>
    <p:sldId id="282" r:id="rId5"/>
    <p:sldId id="285" r:id="rId6"/>
    <p:sldId id="283" r:id="rId7"/>
    <p:sldId id="284" r:id="rId8"/>
    <p:sldId id="286" r:id="rId9"/>
    <p:sldId id="275" r:id="rId10"/>
    <p:sldId id="277" r:id="rId11"/>
    <p:sldId id="276" r:id="rId12"/>
    <p:sldId id="278" r:id="rId13"/>
    <p:sldId id="280" r:id="rId14"/>
    <p:sldId id="2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úvod" id="{425EB4FB-E821-4B32-8ECA-EFEAA5D3F6A1}">
          <p14:sldIdLst>
            <p14:sldId id="272"/>
          </p14:sldIdLst>
        </p14:section>
        <p14:section name="obsah" id="{B6707796-E6B6-457E-A385-D5A3BB8693D5}">
          <p14:sldIdLst>
            <p14:sldId id="273"/>
            <p14:sldId id="282"/>
            <p14:sldId id="285"/>
          </p14:sldIdLst>
        </p14:section>
        <p14:section name="Pracovní listy" id="{BF007946-48EC-4E3A-BA94-FA2DC0217920}">
          <p14:sldIdLst>
            <p14:sldId id="283"/>
            <p14:sldId id="284"/>
            <p14:sldId id="286"/>
          </p14:sldIdLst>
        </p14:section>
        <p14:section name="popisy" id="{4491A3A5-2D98-4803-9565-90AB9C3B3DA8}">
          <p14:sldIdLst>
            <p14:sldId id="275"/>
            <p14:sldId id="277"/>
            <p14:sldId id="276"/>
            <p14:sldId id="278"/>
            <p14:sldId id="280"/>
            <p14:sldId id="281"/>
          </p14:sldIdLst>
        </p14:section>
      </p14:sectionLst>
    </p:ex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EDFB"/>
    <a:srgbClr val="5D3C11"/>
    <a:srgbClr val="9A7F3C"/>
    <a:srgbClr val="FE0000"/>
    <a:srgbClr val="EFF2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73" autoAdjust="0"/>
    <p:restoredTop sz="94660"/>
  </p:normalViewPr>
  <p:slideViewPr>
    <p:cSldViewPr snapToGrid="0">
      <p:cViewPr>
        <p:scale>
          <a:sx n="50" d="100"/>
          <a:sy n="50" d="100"/>
        </p:scale>
        <p:origin x="582" y="528"/>
      </p:cViewPr>
      <p:guideLst>
        <p:guide pos="3840"/>
        <p:guide orient="horz" pos="2160"/>
      </p:guideLst>
    </p:cSldViewPr>
  </p:slid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t>20. 5. 2015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t>‹#›</a:t>
            </a:fld>
            <a:endParaRPr lang="cs-CZ"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t>20. 5. 2015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t>‹#›</a:t>
            </a:fld>
            <a:endParaRPr lang="cs-CZ"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a:t>
            </a:fld>
            <a:endParaRPr lang="cs-CZ" dirty="0"/>
          </a:p>
        </p:txBody>
      </p:sp>
    </p:spTree>
    <p:extLst>
      <p:ext uri="{BB962C8B-B14F-4D97-AF65-F5344CB8AC3E}">
        <p14:creationId xmlns:p14="http://schemas.microsoft.com/office/powerpoint/2010/main" val="9604109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t>‹#›</a:t>
            </a:fld>
            <a:endParaRPr lang="cs-CZ" dirty="0"/>
          </a:p>
        </p:txBody>
      </p:sp>
    </p:spTree>
    <p:extLst>
      <p:ext uri="{BB962C8B-B14F-4D97-AF65-F5344CB8AC3E}">
        <p14:creationId xmlns:p14="http://schemas.microsoft.com/office/powerpoint/2010/main" val="2923056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jpg"/><Relationship Id="rId1" Type="http://schemas.openxmlformats.org/officeDocument/2006/relationships/slideLayout" Target="../slideLayouts/slideLayout6.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g"/><Relationship Id="rId1" Type="http://schemas.openxmlformats.org/officeDocument/2006/relationships/slideLayout" Target="../slideLayouts/slideLayout6.xml"/><Relationship Id="rId5" Type="http://schemas.openxmlformats.org/officeDocument/2006/relationships/image" Target="../media/image10.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www.sunipix.com/" TargetMode="External"/><Relationship Id="rId2" Type="http://schemas.openxmlformats.org/officeDocument/2006/relationships/hyperlink" Target="http://pixabay.com/" TargetMode="External"/><Relationship Id="rId1" Type="http://schemas.openxmlformats.org/officeDocument/2006/relationships/slideLayout" Target="../slideLayouts/slideLayout2.xml"/><Relationship Id="rId4" Type="http://schemas.openxmlformats.org/officeDocument/2006/relationships/hyperlink" Target="http://www.clker.c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marL="0" indent="0" algn="ctr" defTabSz="914400">
              <a:lnSpc>
                <a:spcPct val="90000"/>
              </a:lnSpc>
              <a:spcBef>
                <a:spcPts val="0"/>
              </a:spcBef>
              <a:buNone/>
            </a:pPr>
            <a:r>
              <a:rPr lang="cs-CZ" sz="6000" b="1" i="0" dirty="0" smtClean="0">
                <a:solidFill>
                  <a:srgbClr val="624D38">
                    <a:lumMod val="75000"/>
                  </a:srgbClr>
                </a:solidFill>
                <a:latin typeface="Century Gothic"/>
              </a:rPr>
              <a:t>Hrátky s čerty</a:t>
            </a:r>
            <a:endParaRPr lang="cs-CZ" sz="6000" b="1" i="0" dirty="0">
              <a:solidFill>
                <a:srgbClr val="624D38">
                  <a:lumMod val="75000"/>
                </a:srgbClr>
              </a:solidFill>
              <a:latin typeface="Century Gothic"/>
            </a:endParaRPr>
          </a:p>
        </p:txBody>
      </p:sp>
      <p:sp>
        <p:nvSpPr>
          <p:cNvPr id="3" name="Podnadpis 2"/>
          <p:cNvSpPr>
            <a:spLocks noGrp="1"/>
          </p:cNvSpPr>
          <p:nvPr>
            <p:ph type="subTitle" idx="1"/>
          </p:nvPr>
        </p:nvSpPr>
        <p:spPr/>
        <p:txBody>
          <a:bodyPr/>
          <a:lstStyle/>
          <a:p>
            <a:pPr marL="0" indent="0" algn="ctr">
              <a:spcBef>
                <a:spcPts val="0"/>
              </a:spcBef>
              <a:buNone/>
            </a:pPr>
            <a:r>
              <a:rPr lang="cs-CZ" b="1" cap="none" dirty="0" smtClean="0"/>
              <a:t>čert, anděl a </a:t>
            </a:r>
            <a:r>
              <a:rPr lang="cs-CZ" b="1" cap="none" dirty="0"/>
              <a:t>M</a:t>
            </a:r>
            <a:r>
              <a:rPr lang="cs-CZ" b="1" cap="none" dirty="0" smtClean="0"/>
              <a:t>ikuláš</a:t>
            </a:r>
            <a:endParaRPr lang="cs-CZ" sz="2400" b="1" i="0" cap="none" baseline="0" dirty="0"/>
          </a:p>
        </p:txBody>
      </p:sp>
    </p:spTree>
    <p:extLst>
      <p:ext uri="{BB962C8B-B14F-4D97-AF65-F5344CB8AC3E}">
        <p14:creationId xmlns:p14="http://schemas.microsoft.com/office/powerpoint/2010/main" val="2671542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5000"/>
            <a:lum/>
          </a:blip>
          <a:srcRect/>
          <a:stretch>
            <a:fillRect t="-17000" b="-17000"/>
          </a:stretch>
        </a:blipFill>
        <a:effectLst/>
      </p:bgPr>
    </p:bg>
    <p:spTree>
      <p:nvGrpSpPr>
        <p:cNvPr id="1" name=""/>
        <p:cNvGrpSpPr/>
        <p:nvPr/>
      </p:nvGrpSpPr>
      <p:grpSpPr>
        <a:xfrm>
          <a:off x="0" y="0"/>
          <a:ext cx="0" cy="0"/>
          <a:chOff x="0" y="0"/>
          <a:chExt cx="0" cy="0"/>
        </a:xfrm>
      </p:grpSpPr>
      <p:sp>
        <p:nvSpPr>
          <p:cNvPr id="5" name="Zástupný symbol pro číslo snímku 4"/>
          <p:cNvSpPr>
            <a:spLocks noGrp="1"/>
          </p:cNvSpPr>
          <p:nvPr>
            <p:ph type="sldNum" sz="quarter" idx="12"/>
          </p:nvPr>
        </p:nvSpPr>
        <p:spPr/>
        <p:txBody>
          <a:bodyPr/>
          <a:lstStyle/>
          <a:p>
            <a:fld id="{CA8D9AD5-F248-4919-864A-CFD76CC027D6}" type="slidenum">
              <a:rPr lang="cs-CZ" smtClean="0"/>
              <a:t>2</a:t>
            </a:fld>
            <a:endParaRPr lang="cs-CZ" dirty="0"/>
          </a:p>
        </p:txBody>
      </p:sp>
      <p:pic>
        <p:nvPicPr>
          <p:cNvPr id="7" name="čert malý"/>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4170" y="4677156"/>
            <a:ext cx="1714500" cy="1714500"/>
          </a:xfrm>
          <a:prstGeom prst="rect">
            <a:avLst/>
          </a:prstGeom>
        </p:spPr>
      </p:pic>
      <p:sp>
        <p:nvSpPr>
          <p:cNvPr id="11" name="TextovéPole 10"/>
          <p:cNvSpPr txBox="1"/>
          <p:nvPr/>
        </p:nvSpPr>
        <p:spPr>
          <a:xfrm>
            <a:off x="2111407" y="562705"/>
            <a:ext cx="8436124" cy="1077218"/>
          </a:xfrm>
          <a:prstGeom prst="rect">
            <a:avLst/>
          </a:prstGeom>
          <a:noFill/>
        </p:spPr>
        <p:txBody>
          <a:bodyPr wrap="square" rtlCol="0">
            <a:spAutoFit/>
          </a:bodyPr>
          <a:lstStyle/>
          <a:p>
            <a:r>
              <a:rPr lang="cs-CZ" sz="3200" b="1" dirty="0" smtClean="0">
                <a:solidFill>
                  <a:srgbClr val="002060"/>
                </a:solidFill>
                <a:latin typeface="Bookman Old Style" panose="02050604050505020204" pitchFamily="18" charset="0"/>
                <a:ea typeface="+mj-ea"/>
                <a:cs typeface="+mj-cs"/>
              </a:rPr>
              <a:t>Pojmenuj a spočítej postavičky. Kterých je nejvíc a kterých </a:t>
            </a:r>
            <a:r>
              <a:rPr lang="cs-CZ" sz="3200" b="1" dirty="0">
                <a:solidFill>
                  <a:srgbClr val="002060"/>
                </a:solidFill>
                <a:latin typeface="Bookman Old Style" panose="02050604050505020204" pitchFamily="18" charset="0"/>
                <a:ea typeface="+mj-ea"/>
                <a:cs typeface="+mj-cs"/>
              </a:rPr>
              <a:t>nejméně?</a:t>
            </a:r>
            <a:endParaRPr lang="cs-CZ" sz="3200" b="1" dirty="0">
              <a:solidFill>
                <a:srgbClr val="002060"/>
              </a:solidFill>
              <a:latin typeface="Bookman Old Style" panose="02050604050505020204" pitchFamily="18" charset="0"/>
              <a:ea typeface="+mj-ea"/>
              <a:cs typeface="+mj-cs"/>
            </a:endParaRPr>
          </a:p>
        </p:txBody>
      </p:sp>
      <p:pic>
        <p:nvPicPr>
          <p:cNvPr id="14" name="čert -stř"/>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2089" b="99347" l="0" r="100000">
                        <a14:foregroundMark x1="1845" y1="22454" x2="1845" y2="28133"/>
                        <a14:foregroundMark x1="7513" y1="39556" x2="9315" y2="88577"/>
                        <a14:foregroundMark x1="10721" y1="52676" x2="23638" y2="52415"/>
                        <a14:foregroundMark x1="29657" y1="35313" x2="35105" y2="62859"/>
                        <a14:foregroundMark x1="16388" y1="86488" x2="31459" y2="86227"/>
                        <a14:foregroundMark x1="41740" y1="42820" x2="65114" y2="53264"/>
                        <a14:foregroundMark x1="80404" y1="35640" x2="81019" y2="93407"/>
                        <a14:foregroundMark x1="47364" y1="14687" x2="49385" y2="13773"/>
                        <a14:foregroundMark x1="60896" y1="39556" x2="49385" y2="91906"/>
                        <a14:foregroundMark x1="54218" y1="22781" x2="58480" y2="39230"/>
                        <a14:foregroundMark x1="48199" y1="49413" x2="44947" y2="66188"/>
                        <a14:foregroundMark x1="59051" y1="74804" x2="59271" y2="91319"/>
                        <a14:foregroundMark x1="71968" y1="95757" x2="71968" y2="90666"/>
                        <a14:foregroundMark x1="78779" y1="76044" x2="74956" y2="78133"/>
                        <a14:foregroundMark x1="74385" y1="79896" x2="76186" y2="83225"/>
                        <a14:foregroundMark x1="62083" y1="66775" x2="55228" y2="54504"/>
                        <a14:backgroundMark x1="49956" y1="15405" x2="51494" y2="15862"/>
                        <a14:backgroundMark x1="77197" y1="67167" x2="77197" y2="68211"/>
                      </a14:backgroundRemoval>
                    </a14:imgEffect>
                  </a14:imgLayer>
                </a14:imgProps>
              </a:ext>
              <a:ext uri="{28A0092B-C50C-407E-A947-70E740481C1C}">
                <a14:useLocalDpi xmlns:a14="http://schemas.microsoft.com/office/drawing/2010/main" val="0"/>
              </a:ext>
            </a:extLst>
          </a:blip>
          <a:srcRect l="67591" t="28026"/>
          <a:stretch/>
        </p:blipFill>
        <p:spPr>
          <a:xfrm>
            <a:off x="3807764" y="1773394"/>
            <a:ext cx="1664105" cy="2487668"/>
          </a:xfrm>
          <a:prstGeom prst="rect">
            <a:avLst/>
          </a:prstGeom>
        </p:spPr>
      </p:pic>
      <p:pic>
        <p:nvPicPr>
          <p:cNvPr id="16" name="anděl velký"/>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2089" b="99347" l="0" r="100000">
                        <a14:foregroundMark x1="1845" y1="22454" x2="1845" y2="28133"/>
                        <a14:foregroundMark x1="7513" y1="39556" x2="9315" y2="88577"/>
                        <a14:foregroundMark x1="10721" y1="52676" x2="23638" y2="52415"/>
                        <a14:foregroundMark x1="29657" y1="35313" x2="35105" y2="62859"/>
                        <a14:foregroundMark x1="16388" y1="86488" x2="31459" y2="86227"/>
                        <a14:foregroundMark x1="41740" y1="42820" x2="65114" y2="53264"/>
                        <a14:foregroundMark x1="80404" y1="35640" x2="81019" y2="93407"/>
                        <a14:foregroundMark x1="47364" y1="14687" x2="49385" y2="13773"/>
                        <a14:foregroundMark x1="60896" y1="39556" x2="49385" y2="91906"/>
                        <a14:foregroundMark x1="54218" y1="22781" x2="58480" y2="39230"/>
                        <a14:foregroundMark x1="48199" y1="49413" x2="44947" y2="66188"/>
                        <a14:foregroundMark x1="59051" y1="74804" x2="59271" y2="91319"/>
                        <a14:foregroundMark x1="71968" y1="95757" x2="71968" y2="90666"/>
                        <a14:foregroundMark x1="78779" y1="76044" x2="74956" y2="78133"/>
                        <a14:foregroundMark x1="74385" y1="79896" x2="76186" y2="83225"/>
                        <a14:foregroundMark x1="62083" y1="66775" x2="55228" y2="54504"/>
                        <a14:backgroundMark x1="49956" y1="15405" x2="51494" y2="15862"/>
                        <a14:backgroundMark x1="77197" y1="67167" x2="77197" y2="68211"/>
                      </a14:backgroundRemoval>
                    </a14:imgEffect>
                  </a14:imgLayer>
                </a14:imgProps>
              </a:ext>
              <a:ext uri="{28A0092B-C50C-407E-A947-70E740481C1C}">
                <a14:useLocalDpi xmlns:a14="http://schemas.microsoft.com/office/drawing/2010/main" val="0"/>
              </a:ext>
            </a:extLst>
          </a:blip>
          <a:srcRect l="37528" t="5980" r="31296"/>
          <a:stretch/>
        </p:blipFill>
        <p:spPr>
          <a:xfrm>
            <a:off x="10375427" y="953856"/>
            <a:ext cx="1600814" cy="3249668"/>
          </a:xfrm>
          <a:prstGeom prst="rect">
            <a:avLst/>
          </a:prstGeom>
        </p:spPr>
      </p:pic>
      <p:pic>
        <p:nvPicPr>
          <p:cNvPr id="17" name="Mikuláš"/>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2089" b="99347" l="0" r="100000">
                        <a14:foregroundMark x1="1845" y1="22454" x2="1845" y2="28133"/>
                        <a14:foregroundMark x1="7513" y1="39556" x2="9315" y2="88577"/>
                        <a14:foregroundMark x1="10721" y1="52676" x2="23638" y2="52415"/>
                        <a14:foregroundMark x1="29657" y1="35313" x2="35105" y2="62859"/>
                        <a14:foregroundMark x1="16388" y1="86488" x2="31459" y2="86227"/>
                        <a14:foregroundMark x1="41740" y1="42820" x2="65114" y2="53264"/>
                        <a14:foregroundMark x1="80404" y1="35640" x2="81019" y2="93407"/>
                        <a14:foregroundMark x1="47364" y1="14687" x2="49385" y2="13773"/>
                        <a14:foregroundMark x1="60896" y1="39556" x2="49385" y2="91906"/>
                        <a14:foregroundMark x1="54218" y1="22781" x2="58480" y2="39230"/>
                        <a14:foregroundMark x1="48199" y1="49413" x2="44947" y2="66188"/>
                        <a14:foregroundMark x1="59051" y1="74804" x2="59271" y2="91319"/>
                        <a14:foregroundMark x1="71968" y1="95757" x2="71968" y2="90666"/>
                        <a14:foregroundMark x1="78779" y1="76044" x2="74956" y2="78133"/>
                        <a14:foregroundMark x1="74385" y1="79896" x2="76186" y2="83225"/>
                        <a14:foregroundMark x1="62083" y1="66775" x2="55228" y2="54504"/>
                        <a14:backgroundMark x1="49956" y1="15405" x2="51494" y2="15862"/>
                        <a14:backgroundMark x1="77197" y1="67167" x2="77197" y2="68211"/>
                      </a14:backgroundRemoval>
                    </a14:imgEffect>
                  </a14:imgLayer>
                </a14:imgProps>
              </a:ext>
              <a:ext uri="{28A0092B-C50C-407E-A947-70E740481C1C}">
                <a14:useLocalDpi xmlns:a14="http://schemas.microsoft.com/office/drawing/2010/main" val="0"/>
              </a:ext>
            </a:extLst>
          </a:blip>
          <a:srcRect r="62460"/>
          <a:stretch/>
        </p:blipFill>
        <p:spPr>
          <a:xfrm>
            <a:off x="308250" y="953856"/>
            <a:ext cx="1927578" cy="3456358"/>
          </a:xfrm>
          <a:prstGeom prst="rect">
            <a:avLst/>
          </a:prstGeom>
        </p:spPr>
      </p:pic>
      <p:pic>
        <p:nvPicPr>
          <p:cNvPr id="9" name="anděl malý"/>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96840" y="2962656"/>
            <a:ext cx="2409825" cy="1714500"/>
          </a:xfrm>
          <a:prstGeom prst="rect">
            <a:avLst/>
          </a:prstGeom>
        </p:spPr>
      </p:pic>
      <p:pic>
        <p:nvPicPr>
          <p:cNvPr id="3" name="čert velký"/>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32881" y="3689365"/>
            <a:ext cx="1842222" cy="2652800"/>
          </a:xfrm>
          <a:prstGeom prst="rect">
            <a:avLst/>
          </a:prstGeom>
        </p:spPr>
      </p:pic>
      <p:sp>
        <p:nvSpPr>
          <p:cNvPr id="6" name="TextovéPole 5"/>
          <p:cNvSpPr txBox="1">
            <a:spLocks noChangeAspect="1"/>
          </p:cNvSpPr>
          <p:nvPr/>
        </p:nvSpPr>
        <p:spPr>
          <a:xfrm>
            <a:off x="2359274" y="1906865"/>
            <a:ext cx="850283" cy="852579"/>
          </a:xfrm>
          <a:prstGeom prst="rect">
            <a:avLst/>
          </a:prstGeom>
          <a:solidFill>
            <a:srgbClr val="FE000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chor="ctr">
            <a:noAutofit/>
          </a:bodyPr>
          <a:lstStyle>
            <a:defPPr>
              <a:defRPr lang="en-US"/>
            </a:defPPr>
            <a:lvl1pPr>
              <a:defRPr sz="3200" b="1">
                <a:solidFill>
                  <a:srgbClr val="002060"/>
                </a:solidFill>
                <a:latin typeface="Bookman Old Style" panose="02050604050505020204" pitchFamily="18" charset="0"/>
                <a:ea typeface="+mj-ea"/>
                <a:cs typeface="+mj-cs"/>
              </a:defRPr>
            </a:lvl1pPr>
          </a:lstStyle>
          <a:p>
            <a:pPr algn="ctr"/>
            <a:r>
              <a:rPr lang="cs-CZ" sz="4400" dirty="0">
                <a:solidFill>
                  <a:schemeClr val="bg1"/>
                </a:solidFill>
              </a:rPr>
              <a:t>1</a:t>
            </a:r>
          </a:p>
        </p:txBody>
      </p:sp>
      <p:sp>
        <p:nvSpPr>
          <p:cNvPr id="18" name="TextovéPole 17"/>
          <p:cNvSpPr txBox="1">
            <a:spLocks noChangeAspect="1"/>
          </p:cNvSpPr>
          <p:nvPr/>
        </p:nvSpPr>
        <p:spPr>
          <a:xfrm>
            <a:off x="4214674" y="5430619"/>
            <a:ext cx="850283" cy="852579"/>
          </a:xfrm>
          <a:prstGeom prst="rect">
            <a:avLst/>
          </a:prstGeom>
          <a:solidFill>
            <a:srgbClr val="5D3C1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chor="ctr">
            <a:noAutofit/>
          </a:bodyPr>
          <a:lstStyle>
            <a:defPPr>
              <a:defRPr lang="en-US"/>
            </a:defPPr>
            <a:lvl1pPr>
              <a:defRPr sz="3200" b="1">
                <a:solidFill>
                  <a:srgbClr val="002060"/>
                </a:solidFill>
                <a:latin typeface="Bookman Old Style" panose="02050604050505020204" pitchFamily="18" charset="0"/>
                <a:ea typeface="+mj-ea"/>
                <a:cs typeface="+mj-cs"/>
              </a:defRPr>
            </a:lvl1pPr>
          </a:lstStyle>
          <a:p>
            <a:pPr algn="ctr"/>
            <a:r>
              <a:rPr lang="cs-CZ" sz="4400" dirty="0" smtClean="0">
                <a:solidFill>
                  <a:schemeClr val="bg1"/>
                </a:solidFill>
              </a:rPr>
              <a:t>3</a:t>
            </a:r>
            <a:endParaRPr lang="cs-CZ" sz="4400" dirty="0">
              <a:solidFill>
                <a:schemeClr val="bg1"/>
              </a:solidFill>
            </a:endParaRPr>
          </a:p>
        </p:txBody>
      </p:sp>
      <p:sp>
        <p:nvSpPr>
          <p:cNvPr id="19" name="TextovéPole 18"/>
          <p:cNvSpPr txBox="1">
            <a:spLocks noChangeAspect="1"/>
          </p:cNvSpPr>
          <p:nvPr/>
        </p:nvSpPr>
        <p:spPr>
          <a:xfrm>
            <a:off x="8328730" y="2048975"/>
            <a:ext cx="850283" cy="852579"/>
          </a:xfrm>
          <a:prstGeom prst="rect">
            <a:avLst/>
          </a:prstGeom>
          <a:solidFill>
            <a:srgbClr val="C3EDFB"/>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rtlCol="0" anchor="ctr">
            <a:noAutofit/>
          </a:bodyPr>
          <a:lstStyle>
            <a:defPPr>
              <a:defRPr lang="en-US"/>
            </a:defPPr>
            <a:lvl1pPr>
              <a:defRPr sz="3200" b="1">
                <a:solidFill>
                  <a:srgbClr val="002060"/>
                </a:solidFill>
                <a:latin typeface="Bookman Old Style" panose="02050604050505020204" pitchFamily="18" charset="0"/>
                <a:ea typeface="+mj-ea"/>
                <a:cs typeface="+mj-cs"/>
              </a:defRPr>
            </a:lvl1pPr>
          </a:lstStyle>
          <a:p>
            <a:pPr algn="ctr"/>
            <a:r>
              <a:rPr lang="cs-CZ" sz="4400" dirty="0" smtClean="0"/>
              <a:t>2</a:t>
            </a:r>
            <a:endParaRPr lang="cs-CZ" sz="4400" dirty="0"/>
          </a:p>
        </p:txBody>
      </p:sp>
      <p:cxnSp>
        <p:nvCxnSpPr>
          <p:cNvPr id="12" name="Přímá spojnice se šipkou 11"/>
          <p:cNvCxnSpPr>
            <a:stCxn id="18" idx="1"/>
          </p:cNvCxnSpPr>
          <p:nvPr/>
        </p:nvCxnSpPr>
        <p:spPr>
          <a:xfrm flipH="1" flipV="1">
            <a:off x="3518670" y="5667375"/>
            <a:ext cx="696004" cy="189534"/>
          </a:xfrm>
          <a:prstGeom prst="straightConnector1">
            <a:avLst/>
          </a:prstGeom>
          <a:ln w="57150">
            <a:solidFill>
              <a:srgbClr val="5D3C1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Přímá spojnice se šipkou 23"/>
          <p:cNvCxnSpPr>
            <a:stCxn id="18" idx="0"/>
          </p:cNvCxnSpPr>
          <p:nvPr/>
        </p:nvCxnSpPr>
        <p:spPr>
          <a:xfrm flipH="1" flipV="1">
            <a:off x="4639815" y="4133851"/>
            <a:ext cx="1" cy="1296768"/>
          </a:xfrm>
          <a:prstGeom prst="straightConnector1">
            <a:avLst/>
          </a:prstGeom>
          <a:ln w="57150">
            <a:solidFill>
              <a:srgbClr val="5D3C1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Přímá spojnice se šipkou 27"/>
          <p:cNvCxnSpPr>
            <a:stCxn id="18" idx="3"/>
          </p:cNvCxnSpPr>
          <p:nvPr/>
        </p:nvCxnSpPr>
        <p:spPr>
          <a:xfrm flipV="1">
            <a:off x="5064957" y="5004330"/>
            <a:ext cx="3955218" cy="852579"/>
          </a:xfrm>
          <a:prstGeom prst="straightConnector1">
            <a:avLst/>
          </a:prstGeom>
          <a:ln w="57150">
            <a:solidFill>
              <a:srgbClr val="5D3C1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a:stCxn id="19" idx="1"/>
          </p:cNvCxnSpPr>
          <p:nvPr/>
        </p:nvCxnSpPr>
        <p:spPr>
          <a:xfrm flipH="1">
            <a:off x="7402622" y="2475265"/>
            <a:ext cx="926108" cy="835341"/>
          </a:xfrm>
          <a:prstGeom prst="straightConnector1">
            <a:avLst/>
          </a:prstGeom>
          <a:ln w="57150">
            <a:solidFill>
              <a:srgbClr val="C3EDFB"/>
            </a:solidFill>
            <a:tailEnd type="triangle"/>
          </a:ln>
        </p:spPr>
        <p:style>
          <a:lnRef idx="1">
            <a:schemeClr val="accent1"/>
          </a:lnRef>
          <a:fillRef idx="0">
            <a:schemeClr val="accent1"/>
          </a:fillRef>
          <a:effectRef idx="0">
            <a:schemeClr val="accent1"/>
          </a:effectRef>
          <a:fontRef idx="minor">
            <a:schemeClr val="tx1"/>
          </a:fontRef>
        </p:style>
      </p:cxnSp>
      <p:cxnSp>
        <p:nvCxnSpPr>
          <p:cNvPr id="34" name="Přímá spojnice se šipkou 33"/>
          <p:cNvCxnSpPr>
            <a:stCxn id="19" idx="3"/>
          </p:cNvCxnSpPr>
          <p:nvPr/>
        </p:nvCxnSpPr>
        <p:spPr>
          <a:xfrm flipV="1">
            <a:off x="9179013" y="1999484"/>
            <a:ext cx="1351827" cy="475781"/>
          </a:xfrm>
          <a:prstGeom prst="straightConnector1">
            <a:avLst/>
          </a:prstGeom>
          <a:ln w="57150">
            <a:solidFill>
              <a:srgbClr val="C3EDFB"/>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2552867"/>
      </p:ext>
    </p:extLst>
  </p:cSld>
  <p:clrMapOvr>
    <a:masterClrMapping/>
  </p:clrMapOvr>
  <mc:AlternateContent xmlns:mc="http://schemas.openxmlformats.org/markup-compatibility/2006">
    <mc:Choice xmlns:p14="http://schemas.microsoft.com/office/powerpoint/2010/main" Requires="p14">
      <p:transition spd="med" p14:dur="700" advClick="0">
        <p:fade/>
      </p:transition>
    </mc:Choice>
    <mc:Fallback>
      <p:transition spd="med"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42" presetClass="entr" presetSubtype="0" fill="hold" grpId="1"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1000"/>
                                        <p:tgtEl>
                                          <p:spTgt spid="31"/>
                                        </p:tgtEl>
                                      </p:cBhvr>
                                    </p:animEffect>
                                    <p:anim calcmode="lin" valueType="num">
                                      <p:cBhvr>
                                        <p:cTn id="13" dur="1000" fill="hold"/>
                                        <p:tgtEl>
                                          <p:spTgt spid="31"/>
                                        </p:tgtEl>
                                        <p:attrNameLst>
                                          <p:attrName>ppt_x</p:attrName>
                                        </p:attrNameLst>
                                      </p:cBhvr>
                                      <p:tavLst>
                                        <p:tav tm="0">
                                          <p:val>
                                            <p:strVal val="#ppt_x"/>
                                          </p:val>
                                        </p:tav>
                                        <p:tav tm="100000">
                                          <p:val>
                                            <p:strVal val="#ppt_x"/>
                                          </p:val>
                                        </p:tav>
                                      </p:tavLst>
                                    </p:anim>
                                    <p:anim calcmode="lin" valueType="num">
                                      <p:cBhvr>
                                        <p:cTn id="14" dur="1000" fill="hold"/>
                                        <p:tgtEl>
                                          <p:spTgt spid="31"/>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fade">
                                      <p:cBhvr>
                                        <p:cTn id="17" dur="1000"/>
                                        <p:tgtEl>
                                          <p:spTgt spid="34"/>
                                        </p:tgtEl>
                                      </p:cBhvr>
                                    </p:animEffect>
                                    <p:anim calcmode="lin" valueType="num">
                                      <p:cBhvr>
                                        <p:cTn id="18" dur="1000" fill="hold"/>
                                        <p:tgtEl>
                                          <p:spTgt spid="34"/>
                                        </p:tgtEl>
                                        <p:attrNameLst>
                                          <p:attrName>ppt_x</p:attrName>
                                        </p:attrNameLst>
                                      </p:cBhvr>
                                      <p:tavLst>
                                        <p:tav tm="0">
                                          <p:val>
                                            <p:strVal val="#ppt_x"/>
                                          </p:val>
                                        </p:tav>
                                        <p:tav tm="100000">
                                          <p:val>
                                            <p:strVal val="#ppt_x"/>
                                          </p:val>
                                        </p:tav>
                                      </p:tavLst>
                                    </p:anim>
                                    <p:anim calcmode="lin" valueType="num">
                                      <p:cBhvr>
                                        <p:cTn id="19"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9"/>
                  </p:tgtEl>
                </p:cond>
              </p:nextCondLst>
            </p:seq>
            <p:seq concurrent="1" nextAc="seek">
              <p:cTn id="20" restart="whenNotActive" fill="hold" evtFilter="cancelBubble" nodeType="interactiveSeq">
                <p:stCondLst>
                  <p:cond evt="onClick" delay="0">
                    <p:tgtEl>
                      <p:spTgt spid="16"/>
                    </p:tgtEl>
                  </p:cond>
                </p:stCondLst>
                <p:endSync evt="end" delay="0">
                  <p:rtn val="all"/>
                </p:endSync>
                <p:childTnLst>
                  <p:par>
                    <p:cTn id="21" fill="hold">
                      <p:stCondLst>
                        <p:cond delay="0"/>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1000"/>
                                        <p:tgtEl>
                                          <p:spTgt spid="19"/>
                                        </p:tgtEl>
                                      </p:cBhvr>
                                    </p:animEffect>
                                    <p:anim calcmode="lin" valueType="num">
                                      <p:cBhvr>
                                        <p:cTn id="26" dur="1000" fill="hold"/>
                                        <p:tgtEl>
                                          <p:spTgt spid="19"/>
                                        </p:tgtEl>
                                        <p:attrNameLst>
                                          <p:attrName>ppt_x</p:attrName>
                                        </p:attrNameLst>
                                      </p:cBhvr>
                                      <p:tavLst>
                                        <p:tav tm="0">
                                          <p:val>
                                            <p:strVal val="#ppt_x"/>
                                          </p:val>
                                        </p:tav>
                                        <p:tav tm="100000">
                                          <p:val>
                                            <p:strVal val="#ppt_x"/>
                                          </p:val>
                                        </p:tav>
                                      </p:tavLst>
                                    </p:anim>
                                    <p:anim calcmode="lin" valueType="num">
                                      <p:cBhvr>
                                        <p:cTn id="27" dur="1000" fill="hold"/>
                                        <p:tgtEl>
                                          <p:spTgt spid="19"/>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fade">
                                      <p:cBhvr>
                                        <p:cTn id="30" dur="1000"/>
                                        <p:tgtEl>
                                          <p:spTgt spid="31"/>
                                        </p:tgtEl>
                                      </p:cBhvr>
                                    </p:animEffect>
                                    <p:anim calcmode="lin" valueType="num">
                                      <p:cBhvr>
                                        <p:cTn id="31" dur="1000" fill="hold"/>
                                        <p:tgtEl>
                                          <p:spTgt spid="31"/>
                                        </p:tgtEl>
                                        <p:attrNameLst>
                                          <p:attrName>ppt_x</p:attrName>
                                        </p:attrNameLst>
                                      </p:cBhvr>
                                      <p:tavLst>
                                        <p:tav tm="0">
                                          <p:val>
                                            <p:strVal val="#ppt_x"/>
                                          </p:val>
                                        </p:tav>
                                        <p:tav tm="100000">
                                          <p:val>
                                            <p:strVal val="#ppt_x"/>
                                          </p:val>
                                        </p:tav>
                                      </p:tavLst>
                                    </p:anim>
                                    <p:anim calcmode="lin" valueType="num">
                                      <p:cBhvr>
                                        <p:cTn id="32" dur="1000" fill="hold"/>
                                        <p:tgtEl>
                                          <p:spTgt spid="31"/>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34"/>
                                        </p:tgtEl>
                                        <p:attrNameLst>
                                          <p:attrName>style.visibility</p:attrName>
                                        </p:attrNameLst>
                                      </p:cBhvr>
                                      <p:to>
                                        <p:strVal val="visible"/>
                                      </p:to>
                                    </p:set>
                                    <p:animEffect transition="in" filter="fade">
                                      <p:cBhvr>
                                        <p:cTn id="35" dur="1000"/>
                                        <p:tgtEl>
                                          <p:spTgt spid="34"/>
                                        </p:tgtEl>
                                      </p:cBhvr>
                                    </p:animEffect>
                                    <p:anim calcmode="lin" valueType="num">
                                      <p:cBhvr>
                                        <p:cTn id="36" dur="1000" fill="hold"/>
                                        <p:tgtEl>
                                          <p:spTgt spid="34"/>
                                        </p:tgtEl>
                                        <p:attrNameLst>
                                          <p:attrName>ppt_x</p:attrName>
                                        </p:attrNameLst>
                                      </p:cBhvr>
                                      <p:tavLst>
                                        <p:tav tm="0">
                                          <p:val>
                                            <p:strVal val="#ppt_x"/>
                                          </p:val>
                                        </p:tav>
                                        <p:tav tm="100000">
                                          <p:val>
                                            <p:strVal val="#ppt_x"/>
                                          </p:val>
                                        </p:tav>
                                      </p:tavLst>
                                    </p:anim>
                                    <p:anim calcmode="lin" valueType="num">
                                      <p:cBhvr>
                                        <p:cTn id="37"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6"/>
                  </p:tgtEl>
                </p:cond>
              </p:nextCondLst>
            </p:seq>
            <p:seq concurrent="1" nextAc="seek">
              <p:cTn id="38" restart="whenNotActive" fill="hold" evtFilter="cancelBubble" nodeType="interactiveSeq">
                <p:stCondLst>
                  <p:cond evt="onClick" delay="0">
                    <p:tgtEl>
                      <p:spTgt spid="3"/>
                    </p:tgtEl>
                  </p:cond>
                </p:stCondLst>
                <p:endSync evt="end" delay="0">
                  <p:rtn val="all"/>
                </p:endSync>
                <p:childTnLst>
                  <p:par>
                    <p:cTn id="39" fill="hold">
                      <p:stCondLst>
                        <p:cond delay="0"/>
                      </p:stCondLst>
                      <p:childTnLst>
                        <p:par>
                          <p:cTn id="40" fill="hold">
                            <p:stCondLst>
                              <p:cond delay="0"/>
                            </p:stCondLst>
                            <p:childTnLst>
                              <p:par>
                                <p:cTn id="41" presetID="42" presetClass="entr" presetSubtype="0" fill="hold" grpId="2"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1000"/>
                                        <p:tgtEl>
                                          <p:spTgt spid="18"/>
                                        </p:tgtEl>
                                      </p:cBhvr>
                                    </p:animEffect>
                                    <p:anim calcmode="lin" valueType="num">
                                      <p:cBhvr>
                                        <p:cTn id="44" dur="1000" fill="hold"/>
                                        <p:tgtEl>
                                          <p:spTgt spid="18"/>
                                        </p:tgtEl>
                                        <p:attrNameLst>
                                          <p:attrName>ppt_x</p:attrName>
                                        </p:attrNameLst>
                                      </p:cBhvr>
                                      <p:tavLst>
                                        <p:tav tm="0">
                                          <p:val>
                                            <p:strVal val="#ppt_x"/>
                                          </p:val>
                                        </p:tav>
                                        <p:tav tm="100000">
                                          <p:val>
                                            <p:strVal val="#ppt_x"/>
                                          </p:val>
                                        </p:tav>
                                      </p:tavLst>
                                    </p:anim>
                                    <p:anim calcmode="lin" valueType="num">
                                      <p:cBhvr>
                                        <p:cTn id="45" dur="1000" fill="hold"/>
                                        <p:tgtEl>
                                          <p:spTgt spid="18"/>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1000"/>
                                        <p:tgtEl>
                                          <p:spTgt spid="24"/>
                                        </p:tgtEl>
                                      </p:cBhvr>
                                    </p:animEffect>
                                    <p:anim calcmode="lin" valueType="num">
                                      <p:cBhvr>
                                        <p:cTn id="49" dur="1000" fill="hold"/>
                                        <p:tgtEl>
                                          <p:spTgt spid="24"/>
                                        </p:tgtEl>
                                        <p:attrNameLst>
                                          <p:attrName>ppt_x</p:attrName>
                                        </p:attrNameLst>
                                      </p:cBhvr>
                                      <p:tavLst>
                                        <p:tav tm="0">
                                          <p:val>
                                            <p:strVal val="#ppt_x"/>
                                          </p:val>
                                        </p:tav>
                                        <p:tav tm="100000">
                                          <p:val>
                                            <p:strVal val="#ppt_x"/>
                                          </p:val>
                                        </p:tav>
                                      </p:tavLst>
                                    </p:anim>
                                    <p:anim calcmode="lin" valueType="num">
                                      <p:cBhvr>
                                        <p:cTn id="50" dur="1000" fill="hold"/>
                                        <p:tgtEl>
                                          <p:spTgt spid="24"/>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28"/>
                                        </p:tgtEl>
                                        <p:attrNameLst>
                                          <p:attrName>style.visibility</p:attrName>
                                        </p:attrNameLst>
                                      </p:cBhvr>
                                      <p:to>
                                        <p:strVal val="visible"/>
                                      </p:to>
                                    </p:set>
                                    <p:animEffect transition="in" filter="fade">
                                      <p:cBhvr>
                                        <p:cTn id="53" dur="1000"/>
                                        <p:tgtEl>
                                          <p:spTgt spid="28"/>
                                        </p:tgtEl>
                                      </p:cBhvr>
                                    </p:animEffect>
                                    <p:anim calcmode="lin" valueType="num">
                                      <p:cBhvr>
                                        <p:cTn id="54" dur="1000" fill="hold"/>
                                        <p:tgtEl>
                                          <p:spTgt spid="28"/>
                                        </p:tgtEl>
                                        <p:attrNameLst>
                                          <p:attrName>ppt_x</p:attrName>
                                        </p:attrNameLst>
                                      </p:cBhvr>
                                      <p:tavLst>
                                        <p:tav tm="0">
                                          <p:val>
                                            <p:strVal val="#ppt_x"/>
                                          </p:val>
                                        </p:tav>
                                        <p:tav tm="100000">
                                          <p:val>
                                            <p:strVal val="#ppt_x"/>
                                          </p:val>
                                        </p:tav>
                                      </p:tavLst>
                                    </p:anim>
                                    <p:anim calcmode="lin" valueType="num">
                                      <p:cBhvr>
                                        <p:cTn id="55" dur="1000" fill="hold"/>
                                        <p:tgtEl>
                                          <p:spTgt spid="28"/>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fade">
                                      <p:cBhvr>
                                        <p:cTn id="58" dur="1000"/>
                                        <p:tgtEl>
                                          <p:spTgt spid="12"/>
                                        </p:tgtEl>
                                      </p:cBhvr>
                                    </p:animEffect>
                                    <p:anim calcmode="lin" valueType="num">
                                      <p:cBhvr>
                                        <p:cTn id="59" dur="1000" fill="hold"/>
                                        <p:tgtEl>
                                          <p:spTgt spid="12"/>
                                        </p:tgtEl>
                                        <p:attrNameLst>
                                          <p:attrName>ppt_x</p:attrName>
                                        </p:attrNameLst>
                                      </p:cBhvr>
                                      <p:tavLst>
                                        <p:tav tm="0">
                                          <p:val>
                                            <p:strVal val="#ppt_x"/>
                                          </p:val>
                                        </p:tav>
                                        <p:tav tm="100000">
                                          <p:val>
                                            <p:strVal val="#ppt_x"/>
                                          </p:val>
                                        </p:tav>
                                      </p:tavLst>
                                    </p:anim>
                                    <p:anim calcmode="lin" valueType="num">
                                      <p:cBhvr>
                                        <p:cTn id="6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3"/>
                  </p:tgtEl>
                </p:cond>
              </p:nextCondLst>
            </p:seq>
            <p:seq concurrent="1" nextAc="seek">
              <p:cTn id="61" restart="whenNotActive" fill="hold" evtFilter="cancelBubble" nodeType="interactiveSeq">
                <p:stCondLst>
                  <p:cond evt="onClick" delay="0">
                    <p:tgtEl>
                      <p:spTgt spid="14"/>
                    </p:tgtEl>
                  </p:cond>
                </p:stCondLst>
                <p:endSync evt="end" delay="0">
                  <p:rtn val="all"/>
                </p:endSync>
                <p:childTnLst>
                  <p:par>
                    <p:cTn id="62" fill="hold">
                      <p:stCondLst>
                        <p:cond delay="0"/>
                      </p:stCondLst>
                      <p:childTnLst>
                        <p:par>
                          <p:cTn id="63" fill="hold">
                            <p:stCondLst>
                              <p:cond delay="0"/>
                            </p:stCondLst>
                            <p:childTnLst>
                              <p:par>
                                <p:cTn id="64" presetID="42" presetClass="entr" presetSubtype="0" fill="hold" grpId="1" nodeType="click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1000"/>
                                        <p:tgtEl>
                                          <p:spTgt spid="18"/>
                                        </p:tgtEl>
                                      </p:cBhvr>
                                    </p:animEffect>
                                    <p:anim calcmode="lin" valueType="num">
                                      <p:cBhvr>
                                        <p:cTn id="67" dur="1000" fill="hold"/>
                                        <p:tgtEl>
                                          <p:spTgt spid="18"/>
                                        </p:tgtEl>
                                        <p:attrNameLst>
                                          <p:attrName>ppt_x</p:attrName>
                                        </p:attrNameLst>
                                      </p:cBhvr>
                                      <p:tavLst>
                                        <p:tav tm="0">
                                          <p:val>
                                            <p:strVal val="#ppt_x"/>
                                          </p:val>
                                        </p:tav>
                                        <p:tav tm="100000">
                                          <p:val>
                                            <p:strVal val="#ppt_x"/>
                                          </p:val>
                                        </p:tav>
                                      </p:tavLst>
                                    </p:anim>
                                    <p:anim calcmode="lin" valueType="num">
                                      <p:cBhvr>
                                        <p:cTn id="68" dur="1000" fill="hold"/>
                                        <p:tgtEl>
                                          <p:spTgt spid="18"/>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28"/>
                                        </p:tgtEl>
                                        <p:attrNameLst>
                                          <p:attrName>style.visibility</p:attrName>
                                        </p:attrNameLst>
                                      </p:cBhvr>
                                      <p:to>
                                        <p:strVal val="visible"/>
                                      </p:to>
                                    </p:set>
                                    <p:animEffect transition="in" filter="fade">
                                      <p:cBhvr>
                                        <p:cTn id="71" dur="1000"/>
                                        <p:tgtEl>
                                          <p:spTgt spid="28"/>
                                        </p:tgtEl>
                                      </p:cBhvr>
                                    </p:animEffect>
                                    <p:anim calcmode="lin" valueType="num">
                                      <p:cBhvr>
                                        <p:cTn id="72" dur="1000" fill="hold"/>
                                        <p:tgtEl>
                                          <p:spTgt spid="28"/>
                                        </p:tgtEl>
                                        <p:attrNameLst>
                                          <p:attrName>ppt_x</p:attrName>
                                        </p:attrNameLst>
                                      </p:cBhvr>
                                      <p:tavLst>
                                        <p:tav tm="0">
                                          <p:val>
                                            <p:strVal val="#ppt_x"/>
                                          </p:val>
                                        </p:tav>
                                        <p:tav tm="100000">
                                          <p:val>
                                            <p:strVal val="#ppt_x"/>
                                          </p:val>
                                        </p:tav>
                                      </p:tavLst>
                                    </p:anim>
                                    <p:anim calcmode="lin" valueType="num">
                                      <p:cBhvr>
                                        <p:cTn id="73" dur="1000" fill="hold"/>
                                        <p:tgtEl>
                                          <p:spTgt spid="28"/>
                                        </p:tgtEl>
                                        <p:attrNameLst>
                                          <p:attrName>ppt_y</p:attrName>
                                        </p:attrNameLst>
                                      </p:cBhvr>
                                      <p:tavLst>
                                        <p:tav tm="0">
                                          <p:val>
                                            <p:strVal val="#ppt_y+.1"/>
                                          </p:val>
                                        </p:tav>
                                        <p:tav tm="100000">
                                          <p:val>
                                            <p:strVal val="#ppt_y"/>
                                          </p:val>
                                        </p:tav>
                                      </p:tavLst>
                                    </p:anim>
                                  </p:childTnLst>
                                </p:cTn>
                              </p:par>
                              <p:par>
                                <p:cTn id="74" presetID="42" presetClass="entr" presetSubtype="0" fill="hold" nodeType="withEffect">
                                  <p:stCondLst>
                                    <p:cond delay="0"/>
                                  </p:stCondLst>
                                  <p:childTnLst>
                                    <p:set>
                                      <p:cBhvr>
                                        <p:cTn id="75" dur="1" fill="hold">
                                          <p:stCondLst>
                                            <p:cond delay="0"/>
                                          </p:stCondLst>
                                        </p:cTn>
                                        <p:tgtEl>
                                          <p:spTgt spid="24"/>
                                        </p:tgtEl>
                                        <p:attrNameLst>
                                          <p:attrName>style.visibility</p:attrName>
                                        </p:attrNameLst>
                                      </p:cBhvr>
                                      <p:to>
                                        <p:strVal val="visible"/>
                                      </p:to>
                                    </p:set>
                                    <p:animEffect transition="in" filter="fade">
                                      <p:cBhvr>
                                        <p:cTn id="76" dur="1000"/>
                                        <p:tgtEl>
                                          <p:spTgt spid="24"/>
                                        </p:tgtEl>
                                      </p:cBhvr>
                                    </p:animEffect>
                                    <p:anim calcmode="lin" valueType="num">
                                      <p:cBhvr>
                                        <p:cTn id="77" dur="1000" fill="hold"/>
                                        <p:tgtEl>
                                          <p:spTgt spid="24"/>
                                        </p:tgtEl>
                                        <p:attrNameLst>
                                          <p:attrName>ppt_x</p:attrName>
                                        </p:attrNameLst>
                                      </p:cBhvr>
                                      <p:tavLst>
                                        <p:tav tm="0">
                                          <p:val>
                                            <p:strVal val="#ppt_x"/>
                                          </p:val>
                                        </p:tav>
                                        <p:tav tm="100000">
                                          <p:val>
                                            <p:strVal val="#ppt_x"/>
                                          </p:val>
                                        </p:tav>
                                      </p:tavLst>
                                    </p:anim>
                                    <p:anim calcmode="lin" valueType="num">
                                      <p:cBhvr>
                                        <p:cTn id="78" dur="1000" fill="hold"/>
                                        <p:tgtEl>
                                          <p:spTgt spid="24"/>
                                        </p:tgtEl>
                                        <p:attrNameLst>
                                          <p:attrName>ppt_y</p:attrName>
                                        </p:attrNameLst>
                                      </p:cBhvr>
                                      <p:tavLst>
                                        <p:tav tm="0">
                                          <p:val>
                                            <p:strVal val="#ppt_y+.1"/>
                                          </p:val>
                                        </p:tav>
                                        <p:tav tm="100000">
                                          <p:val>
                                            <p:strVal val="#ppt_y"/>
                                          </p:val>
                                        </p:tav>
                                      </p:tavLst>
                                    </p:anim>
                                  </p:childTnLst>
                                </p:cTn>
                              </p:par>
                              <p:par>
                                <p:cTn id="79" presetID="42" presetClass="entr" presetSubtype="0" fill="hold" nodeType="withEffect">
                                  <p:stCondLst>
                                    <p:cond delay="0"/>
                                  </p:stCondLst>
                                  <p:childTnLst>
                                    <p:set>
                                      <p:cBhvr>
                                        <p:cTn id="80" dur="1" fill="hold">
                                          <p:stCondLst>
                                            <p:cond delay="0"/>
                                          </p:stCondLst>
                                        </p:cTn>
                                        <p:tgtEl>
                                          <p:spTgt spid="12"/>
                                        </p:tgtEl>
                                        <p:attrNameLst>
                                          <p:attrName>style.visibility</p:attrName>
                                        </p:attrNameLst>
                                      </p:cBhvr>
                                      <p:to>
                                        <p:strVal val="visible"/>
                                      </p:to>
                                    </p:set>
                                    <p:animEffect transition="in" filter="fade">
                                      <p:cBhvr>
                                        <p:cTn id="81" dur="1000"/>
                                        <p:tgtEl>
                                          <p:spTgt spid="12"/>
                                        </p:tgtEl>
                                      </p:cBhvr>
                                    </p:animEffect>
                                    <p:anim calcmode="lin" valueType="num">
                                      <p:cBhvr>
                                        <p:cTn id="82" dur="1000" fill="hold"/>
                                        <p:tgtEl>
                                          <p:spTgt spid="12"/>
                                        </p:tgtEl>
                                        <p:attrNameLst>
                                          <p:attrName>ppt_x</p:attrName>
                                        </p:attrNameLst>
                                      </p:cBhvr>
                                      <p:tavLst>
                                        <p:tav tm="0">
                                          <p:val>
                                            <p:strVal val="#ppt_x"/>
                                          </p:val>
                                        </p:tav>
                                        <p:tav tm="100000">
                                          <p:val>
                                            <p:strVal val="#ppt_x"/>
                                          </p:val>
                                        </p:tav>
                                      </p:tavLst>
                                    </p:anim>
                                    <p:anim calcmode="lin" valueType="num">
                                      <p:cBhvr>
                                        <p:cTn id="8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4"/>
                  </p:tgtEl>
                </p:cond>
              </p:nextCondLst>
            </p:seq>
            <p:seq concurrent="1" nextAc="seek">
              <p:cTn id="84" restart="whenNotActive" fill="hold" evtFilter="cancelBubble" nodeType="interactiveSeq">
                <p:stCondLst>
                  <p:cond evt="onClick" delay="0">
                    <p:tgtEl>
                      <p:spTgt spid="7"/>
                    </p:tgtEl>
                  </p:cond>
                </p:stCondLst>
                <p:endSync evt="end" delay="0">
                  <p:rtn val="all"/>
                </p:endSync>
                <p:childTnLst>
                  <p:par>
                    <p:cTn id="85" fill="hold">
                      <p:stCondLst>
                        <p:cond delay="0"/>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18"/>
                                        </p:tgtEl>
                                        <p:attrNameLst>
                                          <p:attrName>style.visibility</p:attrName>
                                        </p:attrNameLst>
                                      </p:cBhvr>
                                      <p:to>
                                        <p:strVal val="visible"/>
                                      </p:to>
                                    </p:set>
                                    <p:animEffect transition="in" filter="fade">
                                      <p:cBhvr>
                                        <p:cTn id="89" dur="1000"/>
                                        <p:tgtEl>
                                          <p:spTgt spid="18"/>
                                        </p:tgtEl>
                                      </p:cBhvr>
                                    </p:animEffect>
                                    <p:anim calcmode="lin" valueType="num">
                                      <p:cBhvr>
                                        <p:cTn id="90" dur="1000" fill="hold"/>
                                        <p:tgtEl>
                                          <p:spTgt spid="18"/>
                                        </p:tgtEl>
                                        <p:attrNameLst>
                                          <p:attrName>ppt_x</p:attrName>
                                        </p:attrNameLst>
                                      </p:cBhvr>
                                      <p:tavLst>
                                        <p:tav tm="0">
                                          <p:val>
                                            <p:strVal val="#ppt_x"/>
                                          </p:val>
                                        </p:tav>
                                        <p:tav tm="100000">
                                          <p:val>
                                            <p:strVal val="#ppt_x"/>
                                          </p:val>
                                        </p:tav>
                                      </p:tavLst>
                                    </p:anim>
                                    <p:anim calcmode="lin" valueType="num">
                                      <p:cBhvr>
                                        <p:cTn id="91" dur="1000" fill="hold"/>
                                        <p:tgtEl>
                                          <p:spTgt spid="18"/>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28"/>
                                        </p:tgtEl>
                                        <p:attrNameLst>
                                          <p:attrName>style.visibility</p:attrName>
                                        </p:attrNameLst>
                                      </p:cBhvr>
                                      <p:to>
                                        <p:strVal val="visible"/>
                                      </p:to>
                                    </p:set>
                                    <p:animEffect transition="in" filter="fade">
                                      <p:cBhvr>
                                        <p:cTn id="94" dur="1000"/>
                                        <p:tgtEl>
                                          <p:spTgt spid="28"/>
                                        </p:tgtEl>
                                      </p:cBhvr>
                                    </p:animEffect>
                                    <p:anim calcmode="lin" valueType="num">
                                      <p:cBhvr>
                                        <p:cTn id="95" dur="1000" fill="hold"/>
                                        <p:tgtEl>
                                          <p:spTgt spid="28"/>
                                        </p:tgtEl>
                                        <p:attrNameLst>
                                          <p:attrName>ppt_x</p:attrName>
                                        </p:attrNameLst>
                                      </p:cBhvr>
                                      <p:tavLst>
                                        <p:tav tm="0">
                                          <p:val>
                                            <p:strVal val="#ppt_x"/>
                                          </p:val>
                                        </p:tav>
                                        <p:tav tm="100000">
                                          <p:val>
                                            <p:strVal val="#ppt_x"/>
                                          </p:val>
                                        </p:tav>
                                      </p:tavLst>
                                    </p:anim>
                                    <p:anim calcmode="lin" valueType="num">
                                      <p:cBhvr>
                                        <p:cTn id="96" dur="1000" fill="hold"/>
                                        <p:tgtEl>
                                          <p:spTgt spid="28"/>
                                        </p:tgtEl>
                                        <p:attrNameLst>
                                          <p:attrName>ppt_y</p:attrName>
                                        </p:attrNameLst>
                                      </p:cBhvr>
                                      <p:tavLst>
                                        <p:tav tm="0">
                                          <p:val>
                                            <p:strVal val="#ppt_y+.1"/>
                                          </p:val>
                                        </p:tav>
                                        <p:tav tm="100000">
                                          <p:val>
                                            <p:strVal val="#ppt_y"/>
                                          </p:val>
                                        </p:tav>
                                      </p:tavLst>
                                    </p:anim>
                                  </p:childTnLst>
                                </p:cTn>
                              </p:par>
                              <p:par>
                                <p:cTn id="97" presetID="42" presetClass="entr" presetSubtype="0" fill="hold" nodeType="withEffect">
                                  <p:stCondLst>
                                    <p:cond delay="0"/>
                                  </p:stCondLst>
                                  <p:childTnLst>
                                    <p:set>
                                      <p:cBhvr>
                                        <p:cTn id="98" dur="1" fill="hold">
                                          <p:stCondLst>
                                            <p:cond delay="0"/>
                                          </p:stCondLst>
                                        </p:cTn>
                                        <p:tgtEl>
                                          <p:spTgt spid="24"/>
                                        </p:tgtEl>
                                        <p:attrNameLst>
                                          <p:attrName>style.visibility</p:attrName>
                                        </p:attrNameLst>
                                      </p:cBhvr>
                                      <p:to>
                                        <p:strVal val="visible"/>
                                      </p:to>
                                    </p:set>
                                    <p:animEffect transition="in" filter="fade">
                                      <p:cBhvr>
                                        <p:cTn id="99" dur="1000"/>
                                        <p:tgtEl>
                                          <p:spTgt spid="24"/>
                                        </p:tgtEl>
                                      </p:cBhvr>
                                    </p:animEffect>
                                    <p:anim calcmode="lin" valueType="num">
                                      <p:cBhvr>
                                        <p:cTn id="100" dur="1000" fill="hold"/>
                                        <p:tgtEl>
                                          <p:spTgt spid="24"/>
                                        </p:tgtEl>
                                        <p:attrNameLst>
                                          <p:attrName>ppt_x</p:attrName>
                                        </p:attrNameLst>
                                      </p:cBhvr>
                                      <p:tavLst>
                                        <p:tav tm="0">
                                          <p:val>
                                            <p:strVal val="#ppt_x"/>
                                          </p:val>
                                        </p:tav>
                                        <p:tav tm="100000">
                                          <p:val>
                                            <p:strVal val="#ppt_x"/>
                                          </p:val>
                                        </p:tav>
                                      </p:tavLst>
                                    </p:anim>
                                    <p:anim calcmode="lin" valueType="num">
                                      <p:cBhvr>
                                        <p:cTn id="101" dur="1000" fill="hold"/>
                                        <p:tgtEl>
                                          <p:spTgt spid="24"/>
                                        </p:tgtEl>
                                        <p:attrNameLst>
                                          <p:attrName>ppt_y</p:attrName>
                                        </p:attrNameLst>
                                      </p:cBhvr>
                                      <p:tavLst>
                                        <p:tav tm="0">
                                          <p:val>
                                            <p:strVal val="#ppt_y+.1"/>
                                          </p:val>
                                        </p:tav>
                                        <p:tav tm="100000">
                                          <p:val>
                                            <p:strVal val="#ppt_y"/>
                                          </p:val>
                                        </p:tav>
                                      </p:tavLst>
                                    </p:anim>
                                  </p:childTnLst>
                                </p:cTn>
                              </p:par>
                              <p:par>
                                <p:cTn id="102" presetID="42" presetClass="entr" presetSubtype="0" fill="hold" nodeType="withEffect">
                                  <p:stCondLst>
                                    <p:cond delay="0"/>
                                  </p:stCondLst>
                                  <p:childTnLst>
                                    <p:set>
                                      <p:cBhvr>
                                        <p:cTn id="103" dur="1" fill="hold">
                                          <p:stCondLst>
                                            <p:cond delay="0"/>
                                          </p:stCondLst>
                                        </p:cTn>
                                        <p:tgtEl>
                                          <p:spTgt spid="12"/>
                                        </p:tgtEl>
                                        <p:attrNameLst>
                                          <p:attrName>style.visibility</p:attrName>
                                        </p:attrNameLst>
                                      </p:cBhvr>
                                      <p:to>
                                        <p:strVal val="visible"/>
                                      </p:to>
                                    </p:set>
                                    <p:animEffect transition="in" filter="fade">
                                      <p:cBhvr>
                                        <p:cTn id="104" dur="1000"/>
                                        <p:tgtEl>
                                          <p:spTgt spid="12"/>
                                        </p:tgtEl>
                                      </p:cBhvr>
                                    </p:animEffect>
                                    <p:anim calcmode="lin" valueType="num">
                                      <p:cBhvr>
                                        <p:cTn id="105" dur="1000" fill="hold"/>
                                        <p:tgtEl>
                                          <p:spTgt spid="12"/>
                                        </p:tgtEl>
                                        <p:attrNameLst>
                                          <p:attrName>ppt_x</p:attrName>
                                        </p:attrNameLst>
                                      </p:cBhvr>
                                      <p:tavLst>
                                        <p:tav tm="0">
                                          <p:val>
                                            <p:strVal val="#ppt_x"/>
                                          </p:val>
                                        </p:tav>
                                        <p:tav tm="100000">
                                          <p:val>
                                            <p:strVal val="#ppt_x"/>
                                          </p:val>
                                        </p:tav>
                                      </p:tavLst>
                                    </p:anim>
                                    <p:anim calcmode="lin" valueType="num">
                                      <p:cBhvr>
                                        <p:cTn id="10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7"/>
                  </p:tgtEl>
                </p:cond>
              </p:nextCondLst>
            </p:seq>
            <p:seq concurrent="1" nextAc="seek">
              <p:cTn id="107" restart="whenNotActive" fill="hold" evtFilter="cancelBubble" nodeType="interactiveSeq">
                <p:stCondLst>
                  <p:cond evt="onClick" delay="0">
                    <p:tgtEl>
                      <p:spTgt spid="17"/>
                    </p:tgtEl>
                  </p:cond>
                </p:stCondLst>
                <p:endSync evt="end" delay="0">
                  <p:rtn val="all"/>
                </p:endSync>
                <p:childTnLst>
                  <p:par>
                    <p:cTn id="108" fill="hold">
                      <p:stCondLst>
                        <p:cond delay="0"/>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6"/>
                                        </p:tgtEl>
                                        <p:attrNameLst>
                                          <p:attrName>style.visibility</p:attrName>
                                        </p:attrNameLst>
                                      </p:cBhvr>
                                      <p:to>
                                        <p:strVal val="visible"/>
                                      </p:to>
                                    </p:set>
                                    <p:animEffect transition="in" filter="fade">
                                      <p:cBhvr>
                                        <p:cTn id="112" dur="1000"/>
                                        <p:tgtEl>
                                          <p:spTgt spid="6"/>
                                        </p:tgtEl>
                                      </p:cBhvr>
                                    </p:animEffect>
                                    <p:anim calcmode="lin" valueType="num">
                                      <p:cBhvr>
                                        <p:cTn id="113" dur="1000" fill="hold"/>
                                        <p:tgtEl>
                                          <p:spTgt spid="6"/>
                                        </p:tgtEl>
                                        <p:attrNameLst>
                                          <p:attrName>ppt_x</p:attrName>
                                        </p:attrNameLst>
                                      </p:cBhvr>
                                      <p:tavLst>
                                        <p:tav tm="0">
                                          <p:val>
                                            <p:strVal val="#ppt_x"/>
                                          </p:val>
                                        </p:tav>
                                        <p:tav tm="100000">
                                          <p:val>
                                            <p:strVal val="#ppt_x"/>
                                          </p:val>
                                        </p:tav>
                                      </p:tavLst>
                                    </p:anim>
                                    <p:anim calcmode="lin" valueType="num">
                                      <p:cBhvr>
                                        <p:cTn id="1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7"/>
                  </p:tgtEl>
                </p:cond>
              </p:nextCondLst>
            </p:seq>
          </p:childTnLst>
        </p:cTn>
      </p:par>
    </p:tnLst>
    <p:bldLst>
      <p:bldP spid="6" grpId="0" animBg="1"/>
      <p:bldP spid="18" grpId="0" animBg="1"/>
      <p:bldP spid="18" grpId="1" animBg="1"/>
      <p:bldP spid="18" grpId="2" animBg="1"/>
      <p:bldP spid="19" grpId="0" animBg="1"/>
      <p:bldP spid="19" grpId="1" animBg="1"/>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5000"/>
            <a:lum/>
          </a:blip>
          <a:srcRect/>
          <a:stretch>
            <a:fillRect t="-17000" b="-17000"/>
          </a:stretch>
        </a:blipFill>
        <a:effectLst/>
      </p:bgPr>
    </p:bg>
    <p:spTree>
      <p:nvGrpSpPr>
        <p:cNvPr id="1" name=""/>
        <p:cNvGrpSpPr/>
        <p:nvPr/>
      </p:nvGrpSpPr>
      <p:grpSpPr>
        <a:xfrm>
          <a:off x="0" y="0"/>
          <a:ext cx="0" cy="0"/>
          <a:chOff x="0" y="0"/>
          <a:chExt cx="0" cy="0"/>
        </a:xfrm>
      </p:grpSpPr>
      <p:sp>
        <p:nvSpPr>
          <p:cNvPr id="5" name="Zástupný symbol pro číslo snímku 4"/>
          <p:cNvSpPr>
            <a:spLocks noGrp="1"/>
          </p:cNvSpPr>
          <p:nvPr>
            <p:ph type="sldNum" sz="quarter" idx="12"/>
          </p:nvPr>
        </p:nvSpPr>
        <p:spPr/>
        <p:txBody>
          <a:bodyPr/>
          <a:lstStyle/>
          <a:p>
            <a:fld id="{CA8D9AD5-F248-4919-864A-CFD76CC027D6}" type="slidenum">
              <a:rPr lang="cs-CZ" smtClean="0"/>
              <a:t>3</a:t>
            </a:fld>
            <a:endParaRPr lang="cs-CZ" dirty="0"/>
          </a:p>
        </p:txBody>
      </p:sp>
      <p:sp>
        <p:nvSpPr>
          <p:cNvPr id="2" name="Nadpis 1"/>
          <p:cNvSpPr>
            <a:spLocks noGrp="1"/>
          </p:cNvSpPr>
          <p:nvPr>
            <p:ph type="title"/>
          </p:nvPr>
        </p:nvSpPr>
        <p:spPr>
          <a:xfrm>
            <a:off x="1426944" y="1064554"/>
            <a:ext cx="9914824" cy="4421846"/>
          </a:xfrm>
        </p:spPr>
        <p:txBody>
          <a:bodyPr anchor="ctr">
            <a:noAutofit/>
          </a:bodyPr>
          <a:lstStyle/>
          <a:p>
            <a:pPr>
              <a:lnSpc>
                <a:spcPct val="150000"/>
              </a:lnSpc>
            </a:pPr>
            <a:r>
              <a:rPr lang="cs-CZ" sz="3200" b="1" dirty="0" smtClean="0">
                <a:solidFill>
                  <a:srgbClr val="002060"/>
                </a:solidFill>
                <a:latin typeface="Bookman Old Style" panose="02050604050505020204" pitchFamily="18" charset="0"/>
              </a:rPr>
              <a:t>Každým rokem v zimní čas, </a:t>
            </a:r>
            <a:r>
              <a:rPr lang="cs-CZ" sz="2400" b="1" dirty="0" smtClean="0">
                <a:solidFill>
                  <a:srgbClr val="002060"/>
                </a:solidFill>
                <a:latin typeface="Bookman Old Style" panose="02050604050505020204" pitchFamily="18" charset="0"/>
              </a:rPr>
              <a:t>(vytleskávat)</a:t>
            </a:r>
            <a:br>
              <a:rPr lang="cs-CZ" sz="2400" b="1" dirty="0" smtClean="0">
                <a:solidFill>
                  <a:srgbClr val="002060"/>
                </a:solidFill>
                <a:latin typeface="Bookman Old Style" panose="02050604050505020204" pitchFamily="18" charset="0"/>
              </a:rPr>
            </a:br>
            <a:r>
              <a:rPr lang="cs-CZ" sz="3200" b="1" dirty="0" smtClean="0">
                <a:solidFill>
                  <a:srgbClr val="002060"/>
                </a:solidFill>
                <a:latin typeface="Bookman Old Style" panose="02050604050505020204" pitchFamily="18" charset="0"/>
              </a:rPr>
              <a:t>přichází k nám Mikuláš.	</a:t>
            </a:r>
            <a:r>
              <a:rPr lang="cs-CZ" sz="2400" b="1" dirty="0" smtClean="0">
                <a:solidFill>
                  <a:srgbClr val="002060"/>
                </a:solidFill>
                <a:latin typeface="Bookman Old Style" panose="02050604050505020204" pitchFamily="18" charset="0"/>
              </a:rPr>
              <a:t>(chůze na místě)</a:t>
            </a:r>
            <a:br>
              <a:rPr lang="cs-CZ" sz="2400" b="1" dirty="0" smtClean="0">
                <a:solidFill>
                  <a:srgbClr val="002060"/>
                </a:solidFill>
                <a:latin typeface="Bookman Old Style" panose="02050604050505020204" pitchFamily="18" charset="0"/>
              </a:rPr>
            </a:br>
            <a:r>
              <a:rPr lang="cs-CZ" sz="3200" b="1" dirty="0" smtClean="0">
                <a:solidFill>
                  <a:srgbClr val="002060"/>
                </a:solidFill>
                <a:latin typeface="Bookman Old Style" panose="02050604050505020204" pitchFamily="18" charset="0"/>
              </a:rPr>
              <a:t>Hodným dětem dárky nese, </a:t>
            </a:r>
            <a:r>
              <a:rPr lang="cs-CZ" sz="2400" b="1" dirty="0" smtClean="0">
                <a:solidFill>
                  <a:srgbClr val="002060"/>
                </a:solidFill>
                <a:latin typeface="Bookman Old Style" panose="02050604050505020204" pitchFamily="18" charset="0"/>
              </a:rPr>
              <a:t>(děti ukazují na sebe)</a:t>
            </a:r>
            <a:br>
              <a:rPr lang="cs-CZ" sz="2400" b="1" dirty="0" smtClean="0">
                <a:solidFill>
                  <a:srgbClr val="002060"/>
                </a:solidFill>
                <a:latin typeface="Bookman Old Style" panose="02050604050505020204" pitchFamily="18" charset="0"/>
              </a:rPr>
            </a:br>
            <a:r>
              <a:rPr lang="cs-CZ" sz="3200" b="1" dirty="0" smtClean="0">
                <a:solidFill>
                  <a:srgbClr val="002060"/>
                </a:solidFill>
                <a:latin typeface="Bookman Old Style" panose="02050604050505020204" pitchFamily="18" charset="0"/>
              </a:rPr>
              <a:t>na </a:t>
            </a:r>
            <a:r>
              <a:rPr lang="cs-CZ" sz="3200" b="1" dirty="0" err="1" smtClean="0">
                <a:solidFill>
                  <a:srgbClr val="002060"/>
                </a:solidFill>
                <a:latin typeface="Bookman Old Style" panose="02050604050505020204" pitchFamily="18" charset="0"/>
              </a:rPr>
              <a:t>zlobílky</a:t>
            </a:r>
            <a:r>
              <a:rPr lang="cs-CZ" sz="3200" b="1" dirty="0" smtClean="0">
                <a:solidFill>
                  <a:srgbClr val="002060"/>
                </a:solidFill>
                <a:latin typeface="Bookman Old Style" panose="02050604050505020204" pitchFamily="18" charset="0"/>
              </a:rPr>
              <a:t> čert se třese. </a:t>
            </a:r>
            <a:r>
              <a:rPr lang="cs-CZ" sz="2400" b="1" dirty="0" smtClean="0">
                <a:solidFill>
                  <a:srgbClr val="002060"/>
                </a:solidFill>
                <a:latin typeface="Bookman Old Style" panose="02050604050505020204" pitchFamily="18" charset="0"/>
              </a:rPr>
              <a:t>(napodobují zlého čerta)</a:t>
            </a:r>
            <a:br>
              <a:rPr lang="cs-CZ" sz="2400" b="1" dirty="0" smtClean="0">
                <a:solidFill>
                  <a:srgbClr val="002060"/>
                </a:solidFill>
                <a:latin typeface="Bookman Old Style" panose="02050604050505020204" pitchFamily="18" charset="0"/>
              </a:rPr>
            </a:br>
            <a:r>
              <a:rPr lang="cs-CZ" sz="3200" b="1" dirty="0" smtClean="0">
                <a:solidFill>
                  <a:srgbClr val="002060"/>
                </a:solidFill>
                <a:latin typeface="Bookman Old Style" panose="02050604050505020204" pitchFamily="18" charset="0"/>
              </a:rPr>
              <a:t>Slibte, že se polepšíte, </a:t>
            </a:r>
            <a:r>
              <a:rPr lang="cs-CZ" sz="2400" b="1" dirty="0" smtClean="0">
                <a:solidFill>
                  <a:srgbClr val="002060"/>
                </a:solidFill>
                <a:latin typeface="Bookman Old Style" panose="02050604050505020204" pitchFamily="18" charset="0"/>
              </a:rPr>
              <a:t>(ukazují ty, ty, ty)</a:t>
            </a:r>
            <a:br>
              <a:rPr lang="cs-CZ" sz="2400" b="1" dirty="0" smtClean="0">
                <a:solidFill>
                  <a:srgbClr val="002060"/>
                </a:solidFill>
                <a:latin typeface="Bookman Old Style" panose="02050604050505020204" pitchFamily="18" charset="0"/>
              </a:rPr>
            </a:br>
            <a:r>
              <a:rPr lang="cs-CZ" sz="3200" b="1" dirty="0" smtClean="0">
                <a:solidFill>
                  <a:srgbClr val="002060"/>
                </a:solidFill>
                <a:latin typeface="Bookman Old Style" panose="02050604050505020204" pitchFamily="18" charset="0"/>
              </a:rPr>
              <a:t>nebo peklo uvidíte! </a:t>
            </a:r>
            <a:r>
              <a:rPr lang="cs-CZ" sz="2400" b="1" dirty="0" smtClean="0">
                <a:solidFill>
                  <a:srgbClr val="002060"/>
                </a:solidFill>
                <a:latin typeface="Bookman Old Style" panose="02050604050505020204" pitchFamily="18" charset="0"/>
              </a:rPr>
              <a:t>(ruce v </a:t>
            </a:r>
            <a:r>
              <a:rPr lang="cs-CZ" sz="2400" b="1" dirty="0" smtClean="0">
                <a:solidFill>
                  <a:srgbClr val="002060"/>
                </a:solidFill>
                <a:latin typeface="Bookman Old Style" panose="02050604050505020204" pitchFamily="18" charset="0"/>
              </a:rPr>
              <a:t>bok + dupnutí</a:t>
            </a:r>
            <a:r>
              <a:rPr lang="cs-CZ" sz="2400" b="1" dirty="0" smtClean="0">
                <a:solidFill>
                  <a:srgbClr val="002060"/>
                </a:solidFill>
                <a:latin typeface="Bookman Old Style" panose="02050604050505020204" pitchFamily="18" charset="0"/>
              </a:rPr>
              <a:t>)</a:t>
            </a:r>
            <a:endParaRPr lang="cs-CZ" sz="2400" b="1" dirty="0">
              <a:solidFill>
                <a:srgbClr val="002060"/>
              </a:solidFill>
              <a:latin typeface="Bookman Old Style" panose="02050604050505020204" pitchFamily="18" charset="0"/>
            </a:endParaRPr>
          </a:p>
        </p:txBody>
      </p:sp>
    </p:spTree>
    <p:extLst>
      <p:ext uri="{BB962C8B-B14F-4D97-AF65-F5344CB8AC3E}">
        <p14:creationId xmlns:p14="http://schemas.microsoft.com/office/powerpoint/2010/main" val="805818703"/>
      </p:ext>
    </p:extLst>
  </p:cSld>
  <p:clrMapOvr>
    <a:masterClrMapping/>
  </p:clrMapOvr>
  <mc:AlternateContent xmlns:mc="http://schemas.openxmlformats.org/markup-compatibility/2006">
    <mc:Choice xmlns:p14="http://schemas.microsoft.com/office/powerpoint/2010/main" Requires="p14">
      <p:transition spd="med" p14:dur="700" advClick="0">
        <p:fade/>
      </p:transition>
    </mc:Choice>
    <mc:Fallback>
      <p:transition spd="med" advClick="0">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5000"/>
            <a:lum/>
          </a:blip>
          <a:srcRect/>
          <a:stretch>
            <a:fillRect t="-17000" b="-17000"/>
          </a:stretch>
        </a:blipFill>
        <a:effectLst/>
      </p:bgPr>
    </p:bg>
    <p:spTree>
      <p:nvGrpSpPr>
        <p:cNvPr id="1" name=""/>
        <p:cNvGrpSpPr/>
        <p:nvPr/>
      </p:nvGrpSpPr>
      <p:grpSpPr>
        <a:xfrm>
          <a:off x="0" y="0"/>
          <a:ext cx="0" cy="0"/>
          <a:chOff x="0" y="0"/>
          <a:chExt cx="0" cy="0"/>
        </a:xfrm>
      </p:grpSpPr>
      <p:sp>
        <p:nvSpPr>
          <p:cNvPr id="5" name="Zástupný symbol pro číslo snímku 4"/>
          <p:cNvSpPr>
            <a:spLocks noGrp="1"/>
          </p:cNvSpPr>
          <p:nvPr>
            <p:ph type="sldNum" sz="quarter" idx="12"/>
          </p:nvPr>
        </p:nvSpPr>
        <p:spPr/>
        <p:txBody>
          <a:bodyPr/>
          <a:lstStyle/>
          <a:p>
            <a:fld id="{CA8D9AD5-F248-4919-864A-CFD76CC027D6}" type="slidenum">
              <a:rPr lang="cs-CZ" smtClean="0"/>
              <a:t>4</a:t>
            </a:fld>
            <a:endParaRPr lang="cs-CZ" dirty="0"/>
          </a:p>
        </p:txBody>
      </p:sp>
      <p:pic>
        <p:nvPicPr>
          <p:cNvPr id="4" name="Obrázek 3"/>
          <p:cNvPicPr>
            <a:picLocks noChangeAspect="1"/>
          </p:cNvPicPr>
          <p:nvPr/>
        </p:nvPicPr>
        <p:blipFill>
          <a:blip r:embed="rId3" cstate="print">
            <a:extLst>
              <a:ext uri="{BEBA8EAE-BF5A-486C-A8C5-ECC9F3942E4B}">
                <a14:imgProps xmlns:a14="http://schemas.microsoft.com/office/drawing/2010/main">
                  <a14:imgLayer r:embed="rId4">
                    <a14:imgEffect>
                      <a14:backgroundRemoval t="1318" b="100000" l="0" r="96950">
                        <a14:foregroundMark x1="26725" y1="41002" x2="58678" y2="44496"/>
                      </a14:backgroundRemoval>
                    </a14:imgEffect>
                  </a14:imgLayer>
                </a14:imgProps>
              </a:ext>
              <a:ext uri="{28A0092B-C50C-407E-A947-70E740481C1C}">
                <a14:useLocalDpi xmlns:a14="http://schemas.microsoft.com/office/drawing/2010/main" val="0"/>
              </a:ext>
            </a:extLst>
          </a:blip>
          <a:stretch>
            <a:fillRect/>
          </a:stretch>
        </p:blipFill>
        <p:spPr>
          <a:xfrm>
            <a:off x="774255" y="693617"/>
            <a:ext cx="5320132" cy="5860103"/>
          </a:xfrm>
          <a:prstGeom prst="rect">
            <a:avLst/>
          </a:prstGeom>
        </p:spPr>
      </p:pic>
      <p:pic>
        <p:nvPicPr>
          <p:cNvPr id="6" name="Obrázek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25946" y="1419727"/>
            <a:ext cx="5449848" cy="3510960"/>
          </a:xfrm>
          <a:prstGeom prst="rect">
            <a:avLst/>
          </a:prstGeom>
        </p:spPr>
      </p:pic>
    </p:spTree>
    <p:extLst>
      <p:ext uri="{BB962C8B-B14F-4D97-AF65-F5344CB8AC3E}">
        <p14:creationId xmlns:p14="http://schemas.microsoft.com/office/powerpoint/2010/main" val="1172225598"/>
      </p:ext>
    </p:extLst>
  </p:cSld>
  <p:clrMapOvr>
    <a:masterClrMapping/>
  </p:clrMapOvr>
  <mc:AlternateContent xmlns:mc="http://schemas.openxmlformats.org/markup-compatibility/2006">
    <mc:Choice xmlns:p14="http://schemas.microsoft.com/office/powerpoint/2010/main" Requires="p14">
      <p:transition spd="med" p14:dur="700" advClick="0">
        <p:fade/>
      </p:transition>
    </mc:Choice>
    <mc:Fallback>
      <p:transition spd="med" advClick="0">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Pracovní list. Vybarvi omalovánku anděla, střídání barev.</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5</a:t>
            </a:fld>
            <a:endParaRPr lang="cs-CZ" dirty="0"/>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6452" y="1735264"/>
            <a:ext cx="6096000" cy="4448175"/>
          </a:xfrm>
          <a:prstGeom prst="rect">
            <a:avLst/>
          </a:prstGeom>
        </p:spPr>
      </p:pic>
    </p:spTree>
    <p:extLst>
      <p:ext uri="{BB962C8B-B14F-4D97-AF65-F5344CB8AC3E}">
        <p14:creationId xmlns:p14="http://schemas.microsoft.com/office/powerpoint/2010/main" val="3748904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4" name="Zástupný symbol pro číslo snímku 3"/>
          <p:cNvSpPr>
            <a:spLocks noGrp="1"/>
          </p:cNvSpPr>
          <p:nvPr>
            <p:ph type="sldNum" sz="quarter" idx="12"/>
          </p:nvPr>
        </p:nvSpPr>
        <p:spPr/>
        <p:txBody>
          <a:bodyPr/>
          <a:lstStyle/>
          <a:p>
            <a:fld id="{CA8D9AD5-F248-4919-864A-CFD76CC027D6}" type="slidenum">
              <a:rPr lang="cs-CZ" smtClean="0"/>
              <a:t>6</a:t>
            </a:fld>
            <a:endParaRPr lang="cs-CZ" dirty="0"/>
          </a:p>
        </p:txBody>
      </p:sp>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305" y="228600"/>
            <a:ext cx="9848575" cy="6629400"/>
          </a:xfrm>
          <a:prstGeom prst="rect">
            <a:avLst/>
          </a:prstGeom>
        </p:spPr>
      </p:pic>
    </p:spTree>
    <p:extLst>
      <p:ext uri="{BB962C8B-B14F-4D97-AF65-F5344CB8AC3E}">
        <p14:creationId xmlns:p14="http://schemas.microsoft.com/office/powerpoint/2010/main" val="3738431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0">
  <p:cSld>
    <p:bg>
      <p:bgPr>
        <a:solidFill>
          <a:schemeClr val="bg1"/>
        </a:solidFill>
        <a:effectLst/>
      </p:bgPr>
    </p:bg>
    <p:spTree>
      <p:nvGrpSpPr>
        <p:cNvPr id="1" name=""/>
        <p:cNvGrpSpPr/>
        <p:nvPr/>
      </p:nvGrpSpPr>
      <p:grpSpPr>
        <a:xfrm>
          <a:off x="0" y="0"/>
          <a:ext cx="0" cy="0"/>
          <a:chOff x="0" y="0"/>
          <a:chExt cx="0" cy="0"/>
        </a:xfrm>
      </p:grpSpPr>
      <p:sp>
        <p:nvSpPr>
          <p:cNvPr id="4" name="Zástupný symbol pro číslo snímku 3"/>
          <p:cNvSpPr>
            <a:spLocks noGrp="1"/>
          </p:cNvSpPr>
          <p:nvPr>
            <p:ph type="sldNum" sz="quarter" idx="12"/>
          </p:nvPr>
        </p:nvSpPr>
        <p:spPr/>
        <p:txBody>
          <a:bodyPr/>
          <a:lstStyle/>
          <a:p>
            <a:fld id="{CA8D9AD5-F248-4919-864A-CFD76CC027D6}" type="slidenum">
              <a:rPr lang="cs-CZ" smtClean="0"/>
              <a:t>7</a:t>
            </a:fld>
            <a:endParaRPr lang="cs-CZ" dirty="0"/>
          </a:p>
        </p:txBody>
      </p:sp>
      <p:pic>
        <p:nvPicPr>
          <p:cNvPr id="6" name="Obrázek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0746" y="1419727"/>
            <a:ext cx="5449848" cy="3510960"/>
          </a:xfrm>
          <a:prstGeom prst="rect">
            <a:avLst/>
          </a:prstGeom>
        </p:spPr>
      </p:pic>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1450" y="1419727"/>
            <a:ext cx="5449848" cy="3510960"/>
          </a:xfrm>
          <a:prstGeom prst="rect">
            <a:avLst/>
          </a:prstGeom>
        </p:spPr>
      </p:pic>
      <p:cxnSp>
        <p:nvCxnSpPr>
          <p:cNvPr id="9" name="Přímá spojnice 8"/>
          <p:cNvCxnSpPr/>
          <p:nvPr/>
        </p:nvCxnSpPr>
        <p:spPr>
          <a:xfrm>
            <a:off x="6096000" y="-1485900"/>
            <a:ext cx="0" cy="9010650"/>
          </a:xfrm>
          <a:prstGeom prst="line">
            <a:avLst/>
          </a:prstGeom>
          <a:ln>
            <a:solidFill>
              <a:schemeClr val="bg1">
                <a:lumMod val="65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27869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Použité zdroje obrázků a zvuků</a:t>
            </a:r>
            <a:endParaRPr lang="cs-CZ" sz="3200" b="1" dirty="0"/>
          </a:p>
        </p:txBody>
      </p:sp>
      <p:sp>
        <p:nvSpPr>
          <p:cNvPr id="3" name="Zástupný symbol pro obsah 2"/>
          <p:cNvSpPr>
            <a:spLocks noGrp="1"/>
          </p:cNvSpPr>
          <p:nvPr>
            <p:ph idx="1"/>
          </p:nvPr>
        </p:nvSpPr>
        <p:spPr>
          <a:xfrm>
            <a:off x="1341120" y="1527048"/>
            <a:ext cx="9509760" cy="3524813"/>
          </a:xfrm>
        </p:spPr>
        <p:txBody>
          <a:bodyPr>
            <a:normAutofit/>
          </a:bodyPr>
          <a:lstStyle/>
          <a:p>
            <a:r>
              <a:rPr lang="cs-CZ" dirty="0" smtClean="0">
                <a:hlinkClick r:id="rId2"/>
              </a:rPr>
              <a:t>http</a:t>
            </a:r>
            <a:r>
              <a:rPr lang="cs-CZ" dirty="0">
                <a:hlinkClick r:id="rId2"/>
              </a:rPr>
              <a:t>://</a:t>
            </a:r>
            <a:r>
              <a:rPr lang="cs-CZ" dirty="0" smtClean="0">
                <a:hlinkClick r:id="rId2"/>
              </a:rPr>
              <a:t>pixabay.com</a:t>
            </a:r>
            <a:endParaRPr lang="cs-CZ" dirty="0" smtClean="0"/>
          </a:p>
          <a:p>
            <a:r>
              <a:rPr lang="cs-CZ" dirty="0">
                <a:hlinkClick r:id="rId3"/>
              </a:rPr>
              <a:t>http://</a:t>
            </a:r>
            <a:r>
              <a:rPr lang="cs-CZ" dirty="0" smtClean="0">
                <a:hlinkClick r:id="rId3"/>
              </a:rPr>
              <a:t>www.sunipix.com</a:t>
            </a:r>
            <a:endParaRPr lang="cs-CZ" dirty="0" smtClean="0"/>
          </a:p>
          <a:p>
            <a:r>
              <a:rPr lang="cs-CZ" dirty="0" smtClean="0">
                <a:hlinkClick r:id="rId4"/>
              </a:rPr>
              <a:t>http</a:t>
            </a:r>
            <a:r>
              <a:rPr lang="cs-CZ" dirty="0">
                <a:hlinkClick r:id="rId4"/>
              </a:rPr>
              <a:t>://www.clker.com</a:t>
            </a:r>
            <a:r>
              <a:rPr lang="cs-CZ" dirty="0" smtClean="0">
                <a:hlinkClick r:id="rId4"/>
              </a:rPr>
              <a:t>/</a:t>
            </a:r>
            <a:endParaRPr lang="cs-CZ" dirty="0" smtClean="0"/>
          </a:p>
          <a:p>
            <a:pPr marL="45720" indent="0">
              <a:buNone/>
            </a:pPr>
            <a:endParaRPr lang="cs-CZ" dirty="0"/>
          </a:p>
        </p:txBody>
      </p:sp>
    </p:spTree>
    <p:extLst>
      <p:ext uri="{BB962C8B-B14F-4D97-AF65-F5344CB8AC3E}">
        <p14:creationId xmlns:p14="http://schemas.microsoft.com/office/powerpoint/2010/main" val="155300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Materiály, pomůcky a technické vybavení</a:t>
            </a:r>
            <a:endParaRPr lang="cs-CZ" sz="3200" dirty="0"/>
          </a:p>
        </p:txBody>
      </p:sp>
      <p:sp>
        <p:nvSpPr>
          <p:cNvPr id="3" name="Zástupný symbol pro obsah 2"/>
          <p:cNvSpPr>
            <a:spLocks noGrp="1"/>
          </p:cNvSpPr>
          <p:nvPr>
            <p:ph idx="1"/>
          </p:nvPr>
        </p:nvSpPr>
        <p:spPr/>
        <p:txBody>
          <a:bodyPr>
            <a:normAutofit/>
          </a:bodyPr>
          <a:lstStyle/>
          <a:p>
            <a:pPr lvl="0"/>
            <a:r>
              <a:rPr lang="cs-CZ" dirty="0" smtClean="0"/>
              <a:t>Dotyková </a:t>
            </a:r>
            <a:r>
              <a:rPr lang="cs-CZ" dirty="0"/>
              <a:t>obrazovka, připojená k PC</a:t>
            </a:r>
          </a:p>
          <a:p>
            <a:r>
              <a:rPr lang="cs-CZ" dirty="0" smtClean="0"/>
              <a:t>Didaktický </a:t>
            </a:r>
            <a:r>
              <a:rPr lang="cs-CZ" dirty="0"/>
              <a:t>kufřík - KUMUČ </a:t>
            </a:r>
            <a:r>
              <a:rPr lang="cs-CZ" dirty="0" smtClean="0"/>
              <a:t>(pastelky</a:t>
            </a:r>
            <a:r>
              <a:rPr lang="cs-CZ" dirty="0" smtClean="0"/>
              <a:t>)</a:t>
            </a: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9</a:t>
            </a:fld>
            <a:endParaRPr lang="cs-CZ" dirty="0"/>
          </a:p>
        </p:txBody>
      </p:sp>
    </p:spTree>
    <p:extLst>
      <p:ext uri="{BB962C8B-B14F-4D97-AF65-F5344CB8AC3E}">
        <p14:creationId xmlns:p14="http://schemas.microsoft.com/office/powerpoint/2010/main" val="29780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Metodický postup</a:t>
            </a:r>
            <a:endParaRPr lang="cs-CZ" sz="3200" strike="sngStrike" dirty="0"/>
          </a:p>
        </p:txBody>
      </p:sp>
      <p:sp>
        <p:nvSpPr>
          <p:cNvPr id="3" name="Zástupný symbol pro obsah 2"/>
          <p:cNvSpPr>
            <a:spLocks noGrp="1"/>
          </p:cNvSpPr>
          <p:nvPr>
            <p:ph idx="1"/>
          </p:nvPr>
        </p:nvSpPr>
        <p:spPr/>
        <p:txBody>
          <a:bodyPr>
            <a:normAutofit fontScale="92500" lnSpcReduction="20000"/>
          </a:bodyPr>
          <a:lstStyle/>
          <a:p>
            <a:r>
              <a:rPr lang="cs-CZ" dirty="0" smtClean="0"/>
              <a:t>U prvního snímku děti pojmenují pohádkové postavy, spočítají je a určí koho je více - méně.</a:t>
            </a:r>
          </a:p>
          <a:p>
            <a:r>
              <a:rPr lang="cs-CZ" dirty="0" smtClean="0"/>
              <a:t>U druhého snímku dětem přečteme básničku a hrou na ozvěnu je text naučíme, spojíme s pohybem</a:t>
            </a:r>
            <a:r>
              <a:rPr lang="cs-CZ" dirty="0" smtClean="0"/>
              <a:t>.</a:t>
            </a:r>
          </a:p>
          <a:p>
            <a:r>
              <a:rPr lang="cs-CZ" dirty="0" smtClean="0"/>
              <a:t>Na dalším snímku děti dokreslují hlavu čerta dle předlohy. </a:t>
            </a:r>
            <a:r>
              <a:rPr lang="cs-CZ" dirty="0"/>
              <a:t>. Na dotykové obrazovce použijí nástroj prezentace „pero“.  Ostatní si mohou dokreslit čerta na pracovním listu (snímek č.7)</a:t>
            </a:r>
          </a:p>
          <a:p>
            <a:r>
              <a:rPr lang="cs-CZ" dirty="0" smtClean="0"/>
              <a:t>Na pracovních listech jsou omalovánky – děti střídají barvy dle své fantazie.</a:t>
            </a:r>
            <a:endParaRPr lang="cs-CZ" dirty="0" smtClean="0"/>
          </a:p>
          <a:p>
            <a:pPr marL="45720" indent="0">
              <a:buNone/>
            </a:pPr>
            <a:r>
              <a:rPr lang="cs-CZ" b="1" dirty="0" smtClean="0"/>
              <a:t>Očekávání </a:t>
            </a:r>
            <a:r>
              <a:rPr lang="cs-CZ" b="1" dirty="0"/>
              <a:t>a cíle</a:t>
            </a:r>
          </a:p>
          <a:p>
            <a:r>
              <a:rPr lang="cs-CZ" dirty="0" smtClean="0"/>
              <a:t>Děti se seznamují s tradicemi, se základními číselnými pojmy, naučí se krátký text zpaměti.</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10</a:t>
            </a:fld>
            <a:endParaRPr lang="cs-CZ" dirty="0"/>
          </a:p>
        </p:txBody>
      </p:sp>
    </p:spTree>
    <p:extLst>
      <p:ext uri="{BB962C8B-B14F-4D97-AF65-F5344CB8AC3E}">
        <p14:creationId xmlns:p14="http://schemas.microsoft.com/office/powerpoint/2010/main" val="1601244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t>Práce </a:t>
            </a:r>
            <a:r>
              <a:rPr lang="cs-CZ" sz="3200" b="1" dirty="0"/>
              <a:t>s interaktivním výukovým </a:t>
            </a:r>
            <a:r>
              <a:rPr lang="cs-CZ" sz="3200" b="1" dirty="0" smtClean="0"/>
              <a:t>materiálem</a:t>
            </a:r>
            <a:endParaRPr lang="cs-CZ" sz="3200" dirty="0"/>
          </a:p>
        </p:txBody>
      </p:sp>
      <p:sp>
        <p:nvSpPr>
          <p:cNvPr id="3" name="Zástupný symbol pro obsah 2"/>
          <p:cNvSpPr>
            <a:spLocks noGrp="1"/>
          </p:cNvSpPr>
          <p:nvPr>
            <p:ph idx="1"/>
          </p:nvPr>
        </p:nvSpPr>
        <p:spPr>
          <a:xfrm>
            <a:off x="1140703" y="1527048"/>
            <a:ext cx="9509760" cy="3524813"/>
          </a:xfrm>
        </p:spPr>
        <p:txBody>
          <a:bodyPr>
            <a:normAutofit/>
          </a:bodyPr>
          <a:lstStyle/>
          <a:p>
            <a:r>
              <a:rPr lang="cs-CZ" dirty="0" smtClean="0"/>
              <a:t>Na prvním snímku děti  spočítají všechny postavy, dále počítají pouze čerty, </a:t>
            </a:r>
            <a:r>
              <a:rPr lang="cs-CZ" dirty="0"/>
              <a:t>M</a:t>
            </a:r>
            <a:r>
              <a:rPr lang="cs-CZ" dirty="0" smtClean="0"/>
              <a:t>ikuláše, anděly. Určují koho je méně – více</a:t>
            </a:r>
            <a:r>
              <a:rPr lang="cs-CZ" dirty="0" smtClean="0"/>
              <a:t>. PO dotyku/kliknuté na jednotlivé postavy se objeví číslovka korespondující s počtem daných postav.</a:t>
            </a:r>
            <a:endParaRPr lang="cs-CZ" dirty="0" smtClean="0"/>
          </a:p>
          <a:p>
            <a:r>
              <a:rPr lang="cs-CZ" dirty="0" smtClean="0"/>
              <a:t>Na snímku č.4 děti dokreslují dle předlohy hlavu čerta. Kreslí prstem, po aktivaci „pera“ v nabídkové liště prezentace.</a:t>
            </a:r>
          </a:p>
          <a:p>
            <a:r>
              <a:rPr lang="cs-CZ" dirty="0" smtClean="0"/>
              <a:t>Pracovní listy </a:t>
            </a:r>
            <a:r>
              <a:rPr lang="cs-CZ" dirty="0" smtClean="0"/>
              <a:t>(snímky č.5-7) jsou </a:t>
            </a:r>
            <a:r>
              <a:rPr lang="cs-CZ" dirty="0" smtClean="0"/>
              <a:t>určené k tisku, při prezentaci se nezobrazují.</a:t>
            </a:r>
          </a:p>
          <a:p>
            <a:pPr marL="45720" indent="0">
              <a:buNone/>
            </a:pP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11</a:t>
            </a:fld>
            <a:endParaRPr lang="cs-CZ" dirty="0"/>
          </a:p>
        </p:txBody>
      </p:sp>
    </p:spTree>
    <p:extLst>
      <p:ext uri="{BB962C8B-B14F-4D97-AF65-F5344CB8AC3E}">
        <p14:creationId xmlns:p14="http://schemas.microsoft.com/office/powerpoint/2010/main" val="141080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a:t>Prvky polytechnické výchovy</a:t>
            </a:r>
          </a:p>
        </p:txBody>
      </p:sp>
      <p:sp>
        <p:nvSpPr>
          <p:cNvPr id="3" name="Zástupný symbol pro obsah 2"/>
          <p:cNvSpPr>
            <a:spLocks noGrp="1"/>
          </p:cNvSpPr>
          <p:nvPr>
            <p:ph idx="1"/>
          </p:nvPr>
        </p:nvSpPr>
        <p:spPr/>
        <p:txBody>
          <a:bodyPr>
            <a:normAutofit/>
          </a:bodyPr>
          <a:lstStyle/>
          <a:p>
            <a:pPr marL="45720" indent="0">
              <a:buNone/>
            </a:pPr>
            <a:r>
              <a:rPr lang="cs-CZ" dirty="0"/>
              <a:t>Vzdělávací oblast: </a:t>
            </a:r>
            <a:r>
              <a:rPr lang="cs-CZ" b="1" dirty="0" smtClean="0"/>
              <a:t>Dítě a jeho psychika (Psychologická)</a:t>
            </a:r>
            <a:endParaRPr lang="cs-CZ" b="1" dirty="0"/>
          </a:p>
          <a:p>
            <a:pPr marL="45720" indent="0">
              <a:buNone/>
            </a:pPr>
            <a:r>
              <a:rPr lang="cs-CZ" dirty="0" smtClean="0"/>
              <a:t>Podoblast: </a:t>
            </a:r>
            <a:r>
              <a:rPr lang="cs-CZ" b="1" dirty="0" smtClean="0"/>
              <a:t>Základní matematické, početní a číselné pojmy</a:t>
            </a:r>
            <a:endParaRPr lang="cs-CZ" dirty="0"/>
          </a:p>
          <a:p>
            <a:pPr marL="45720" indent="0">
              <a:buNone/>
            </a:pPr>
            <a:r>
              <a:rPr lang="cs-CZ" dirty="0" smtClean="0"/>
              <a:t>Téma: </a:t>
            </a:r>
            <a:r>
              <a:rPr lang="cs-CZ" b="1" dirty="0" smtClean="0"/>
              <a:t>Hrátky s čerty</a:t>
            </a:r>
            <a:endParaRPr lang="cs-CZ" b="1" dirty="0"/>
          </a:p>
          <a:p>
            <a:pPr marL="45720" indent="0">
              <a:buNone/>
            </a:pPr>
            <a:r>
              <a:rPr lang="cs-CZ" b="1" dirty="0"/>
              <a:t>Dosažené KONKRETIZOVANÉ VÝSTUPY: </a:t>
            </a:r>
            <a:endParaRPr lang="cs-CZ" b="1" dirty="0" smtClean="0"/>
          </a:p>
          <a:p>
            <a:pPr marL="45720" indent="0">
              <a:buNone/>
            </a:pPr>
            <a:r>
              <a:rPr lang="cs-CZ" dirty="0"/>
              <a:t>Děti se seznamují s tradicemi, se základními číselnými pojmy, naučí se krátký text </a:t>
            </a:r>
            <a:r>
              <a:rPr lang="cs-CZ" dirty="0" smtClean="0"/>
              <a:t>zpaměti spojený s pohybem, naučí se přemýšlet, uvažovat.</a:t>
            </a:r>
            <a:endParaRPr lang="cs-CZ" dirty="0"/>
          </a:p>
          <a:p>
            <a:pPr marL="45720" indent="0">
              <a:buNone/>
            </a:pPr>
            <a:endParaRPr lang="cs-CZ" b="1" dirty="0"/>
          </a:p>
          <a:p>
            <a:pPr marL="45720" indent="0">
              <a:buNone/>
            </a:pPr>
            <a:endParaRPr lang="cs-CZ" dirty="0" smtClean="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12</a:t>
            </a:fld>
            <a:endParaRPr lang="cs-CZ" dirty="0"/>
          </a:p>
        </p:txBody>
      </p:sp>
    </p:spTree>
    <p:extLst>
      <p:ext uri="{BB962C8B-B14F-4D97-AF65-F5344CB8AC3E}">
        <p14:creationId xmlns:p14="http://schemas.microsoft.com/office/powerpoint/2010/main" val="3776505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13</a:t>
            </a:fld>
            <a:endParaRPr lang="cs-CZ" dirty="0">
              <a:solidFill>
                <a:prstClr val="black"/>
              </a:solidFill>
            </a:endParaRPr>
          </a:p>
        </p:txBody>
      </p:sp>
      <p:grpSp>
        <p:nvGrpSpPr>
          <p:cNvPr id="5" name="Skupina 4"/>
          <p:cNvGrpSpPr/>
          <p:nvPr/>
        </p:nvGrpSpPr>
        <p:grpSpPr>
          <a:xfrm>
            <a:off x="1921041" y="1087399"/>
            <a:ext cx="7513903" cy="4097665"/>
            <a:chOff x="3057284" y="724271"/>
            <a:chExt cx="4242876" cy="3527549"/>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r>
                <a:rPr lang="cs-CZ" sz="1600" b="1" dirty="0" smtClean="0">
                  <a:solidFill>
                    <a:schemeClr val="tx1"/>
                  </a:solidFill>
                </a:rPr>
                <a:t>děti </a:t>
              </a:r>
              <a:r>
                <a:rPr lang="cs-CZ" sz="1600" b="1" dirty="0">
                  <a:solidFill>
                    <a:schemeClr val="tx1"/>
                  </a:solidFill>
                </a:rPr>
                <a:t>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24271"/>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75498"/>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a:t>
              </a:r>
              <a:r>
                <a:rPr lang="cs-CZ" sz="1600" b="1" dirty="0" smtClean="0">
                  <a:solidFill>
                    <a:schemeClr val="tx1"/>
                  </a:solidFill>
                </a:rPr>
                <a:t>potenciálu dětí</a:t>
              </a:r>
              <a:endParaRPr lang="cs-CZ" sz="1600" b="1" dirty="0">
                <a:solidFill>
                  <a:schemeClr val="tx1"/>
                </a:solidFill>
              </a:endParaRPr>
            </a:p>
          </p:txBody>
        </p:sp>
      </p:grpSp>
      <p:sp>
        <p:nvSpPr>
          <p:cNvPr id="34" name="TextovéPole 33"/>
          <p:cNvSpPr txBox="1"/>
          <p:nvPr/>
        </p:nvSpPr>
        <p:spPr>
          <a:xfrm>
            <a:off x="3333470" y="394396"/>
            <a:ext cx="4563708" cy="954107"/>
          </a:xfrm>
          <a:prstGeom prst="rect">
            <a:avLst/>
          </a:prstGeom>
          <a:noFill/>
        </p:spPr>
        <p:txBody>
          <a:bodyPr wrap="square" rtlCol="0">
            <a:spAutoFit/>
          </a:bodyPr>
          <a:lstStyle/>
          <a:p>
            <a:pPr algn="ctr"/>
            <a:r>
              <a:rPr lang="cs-CZ" sz="2800" b="1" dirty="0" smtClean="0"/>
              <a:t>Cíle polytechnické výchovy</a:t>
            </a:r>
            <a:endParaRPr lang="cs-CZ" sz="2800" b="1" dirty="0"/>
          </a:p>
        </p:txBody>
      </p:sp>
    </p:spTree>
    <p:extLst>
      <p:ext uri="{BB962C8B-B14F-4D97-AF65-F5344CB8AC3E}">
        <p14:creationId xmlns:p14="http://schemas.microsoft.com/office/powerpoint/2010/main" val="191560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432</Words>
  <Application>Microsoft Office PowerPoint</Application>
  <PresentationFormat>Širokoúhlá obrazovka</PresentationFormat>
  <Paragraphs>56</Paragraphs>
  <Slides>13</Slides>
  <Notes>1</Notes>
  <HiddenSlides>3</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13</vt:i4>
      </vt:variant>
    </vt:vector>
  </HeadingPairs>
  <TitlesOfParts>
    <vt:vector size="17" baseType="lpstr">
      <vt:lpstr>Arial</vt:lpstr>
      <vt:lpstr>Bookman Old Style</vt:lpstr>
      <vt:lpstr>Century Gothic</vt:lpstr>
      <vt:lpstr>Sheer Green 16x9</vt:lpstr>
      <vt:lpstr>Hrátky s čerty</vt:lpstr>
      <vt:lpstr>Prezentace aplikace PowerPoint</vt:lpstr>
      <vt:lpstr>Každým rokem v zimní čas, (vytleskávat) přichází k nám Mikuláš. (chůze na místě) Hodným dětem dárky nese, (děti ukazují na sebe) na zlobílky čert se třese. (napodobují zlého čerta) Slibte, že se polepšíte, (ukazují ty, ty, ty) nebo peklo uvidíte! (ruce v bok + dupnutí)</vt:lpstr>
      <vt:lpstr>Prezentace aplikace PowerPoint</vt:lpstr>
      <vt:lpstr>Pracovní list. Vybarvi omalovánku anděla, střídání barev.</vt:lpstr>
      <vt:lpstr>Prezentace aplikace PowerPoint</vt:lpstr>
      <vt:lpstr>Prezentace aplikace PowerPoint</vt:lpstr>
      <vt:lpstr>Použité zdroje obrázků a zvuků</vt:lpstr>
      <vt:lpstr>Materiály, pomůcky a technické vybavení</vt:lpstr>
      <vt:lpstr>Metodický postup</vt:lpstr>
      <vt:lpstr>Práce s interaktivním výukovým materiálem</vt:lpstr>
      <vt:lpstr>Prvky polytechnické výchovy</vt:lpstr>
      <vt:lpstr>Prezentace aplikace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2015-05-20T19:22:02Z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