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73" r:id="rId4"/>
    <p:sldId id="288" r:id="rId5"/>
    <p:sldId id="285" r:id="rId6"/>
    <p:sldId id="286" r:id="rId7"/>
    <p:sldId id="289" r:id="rId8"/>
    <p:sldId id="275" r:id="rId9"/>
    <p:sldId id="277" r:id="rId10"/>
    <p:sldId id="276" r:id="rId11"/>
    <p:sldId id="278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8"/>
            <p14:sldId id="285"/>
            <p14:sldId id="286"/>
          </p14:sldIdLst>
        </p14:section>
        <p14:section name="PL" id="{A169B3CE-EC99-4E6C-8796-6525D00E6838}">
          <p14:sldIdLst>
            <p14:sldId id="289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8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20.5.2015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20.5.2015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3669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Na poli na louce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Berušky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48" t="7436" r="23955" b="2400"/>
          <a:stretch/>
        </p:blipFill>
        <p:spPr>
          <a:xfrm>
            <a:off x="75531" y="281156"/>
            <a:ext cx="3084393" cy="4517409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22065" y="3415645"/>
            <a:ext cx="5092700" cy="408211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7810" y="1664076"/>
            <a:ext cx="3252907" cy="217538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92" t="-3183" r="38666" b="-3670"/>
          <a:stretch/>
        </p:blipFill>
        <p:spPr>
          <a:xfrm>
            <a:off x="5560743" y="4199454"/>
            <a:ext cx="1600383" cy="219220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88107" y="1501211"/>
            <a:ext cx="1619250" cy="171450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68" t="-925" r="21786" b="-2993"/>
          <a:stretch/>
        </p:blipFill>
        <p:spPr>
          <a:xfrm>
            <a:off x="7782045" y="3415645"/>
            <a:ext cx="4217158" cy="3318680"/>
          </a:xfrm>
          <a:prstGeom prst="rect">
            <a:avLst/>
          </a:prstGeom>
        </p:spPr>
      </p:pic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3027165" y="413075"/>
            <a:ext cx="9509760" cy="1088136"/>
          </a:xfrm>
        </p:spPr>
        <p:txBody>
          <a:bodyPr/>
          <a:lstStyle/>
          <a:p>
            <a:r>
              <a:rPr lang="cs-CZ" dirty="0" smtClean="0"/>
              <a:t>Pojmenuj  živočichy na obrázku. Co sem nepatří.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4" name="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Kolik teček mají berušky ?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0546" y="1871329"/>
            <a:ext cx="1621148" cy="169509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292" y="1812850"/>
            <a:ext cx="1530395" cy="160020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5213" y="1871329"/>
            <a:ext cx="1458448" cy="152497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64887" y="1871329"/>
            <a:ext cx="1397436" cy="146117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47213" y="1812850"/>
            <a:ext cx="1397436" cy="1461179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3233" y="4065439"/>
            <a:ext cx="1600811" cy="1673830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84273" y="4065439"/>
            <a:ext cx="1471514" cy="153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085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Najdi berušky se stejným počtem teček!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0546" y="1871329"/>
            <a:ext cx="1621148" cy="169509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14461" y="2922200"/>
            <a:ext cx="1530395" cy="160020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5213" y="1871329"/>
            <a:ext cx="1458448" cy="152497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51026" y="3972564"/>
            <a:ext cx="1397436" cy="146117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47213" y="1812850"/>
            <a:ext cx="1397436" cy="146117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3233" y="4065439"/>
            <a:ext cx="1600811" cy="167383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154632" y="2797106"/>
            <a:ext cx="1471514" cy="153863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32032" y="4065439"/>
            <a:ext cx="1458448" cy="1524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777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Přiřaď berušce správnou číslici! 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0546" y="1871329"/>
            <a:ext cx="1621148" cy="1695095"/>
          </a:xfrm>
          <a:prstGeom prst="rect">
            <a:avLst/>
          </a:prstGeom>
        </p:spPr>
      </p:pic>
      <p:pic>
        <p:nvPicPr>
          <p:cNvPr id="8" name="beruška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14461" y="2922200"/>
            <a:ext cx="1530395" cy="1600202"/>
          </a:xfrm>
          <a:prstGeom prst="rect">
            <a:avLst/>
          </a:prstGeom>
        </p:spPr>
      </p:pic>
      <p:pic>
        <p:nvPicPr>
          <p:cNvPr id="9" name="beruška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86546" y="4214296"/>
            <a:ext cx="1458448" cy="1524973"/>
          </a:xfrm>
          <a:prstGeom prst="rect">
            <a:avLst/>
          </a:prstGeom>
        </p:spPr>
      </p:pic>
      <p:pic>
        <p:nvPicPr>
          <p:cNvPr id="10" name="beruška 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51026" y="3972564"/>
            <a:ext cx="1397436" cy="1461179"/>
          </a:xfrm>
          <a:prstGeom prst="rect">
            <a:avLst/>
          </a:prstGeom>
        </p:spPr>
      </p:pic>
      <p:pic>
        <p:nvPicPr>
          <p:cNvPr id="11" name="beruška 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47213" y="1812850"/>
            <a:ext cx="1397436" cy="1461179"/>
          </a:xfrm>
          <a:prstGeom prst="rect">
            <a:avLst/>
          </a:prstGeom>
        </p:spPr>
      </p:pic>
      <p:pic>
        <p:nvPicPr>
          <p:cNvPr id="12" name="beruška 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3233" y="4065439"/>
            <a:ext cx="1600811" cy="1673830"/>
          </a:xfrm>
          <a:prstGeom prst="rect">
            <a:avLst/>
          </a:prstGeom>
        </p:spPr>
      </p:pic>
      <p:pic>
        <p:nvPicPr>
          <p:cNvPr id="13" name="beruška 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154632" y="2797106"/>
            <a:ext cx="1471514" cy="1538636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2521378" y="2123670"/>
            <a:ext cx="5861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Arial Black" panose="020B0A04020102020204" pitchFamily="34" charset="0"/>
              </a:rPr>
              <a:t>1</a:t>
            </a:r>
            <a:endParaRPr lang="cs-CZ" sz="4400" b="1" dirty="0">
              <a:latin typeface="Arial Black" panose="020B0A04020102020204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659332" y="1871329"/>
            <a:ext cx="495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Arial Black" panose="020B0A04020102020204" pitchFamily="34" charset="0"/>
              </a:rPr>
              <a:t>2</a:t>
            </a:r>
            <a:endParaRPr lang="cs-CZ" sz="4400" b="1" dirty="0">
              <a:latin typeface="Arial Black" panose="020B0A04020102020204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0896366" y="3733800"/>
            <a:ext cx="515886" cy="788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Arial Black" panose="020B0A04020102020204" pitchFamily="34" charset="0"/>
              </a:rPr>
              <a:t>3</a:t>
            </a:r>
            <a:endParaRPr lang="cs-CZ" sz="4400" b="1" dirty="0">
              <a:latin typeface="Arial Black" panose="020B0A04020102020204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54300" y="5080000"/>
            <a:ext cx="5613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atin typeface="Arial Black" panose="020B0A04020102020204" pitchFamily="34" charset="0"/>
              </a:rPr>
              <a:t>4</a:t>
            </a:r>
            <a:endParaRPr lang="cs-CZ" sz="4400" b="1" dirty="0">
              <a:latin typeface="Arial Black" panose="020B0A04020102020204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48462" y="3396302"/>
            <a:ext cx="14419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Arial Black" panose="020B0A04020102020204" pitchFamily="34" charset="0"/>
              </a:rPr>
              <a:t>5</a:t>
            </a:r>
            <a:endParaRPr lang="cs-CZ" sz="4400" b="1" dirty="0">
              <a:latin typeface="Arial Black" panose="020B0A04020102020204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0850880" y="5590412"/>
            <a:ext cx="5613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atin typeface="Arial Black" panose="020B0A04020102020204" pitchFamily="34" charset="0"/>
              </a:rPr>
              <a:t>6</a:t>
            </a:r>
            <a:endParaRPr lang="cs-CZ" sz="4400" b="1" dirty="0">
              <a:latin typeface="Arial Black" panose="020B0A04020102020204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0850880" y="2797106"/>
            <a:ext cx="5613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atin typeface="Arial Black" panose="020B0A04020102020204" pitchFamily="34" charset="0"/>
              </a:rPr>
              <a:t>7</a:t>
            </a:r>
            <a:endParaRPr lang="cs-CZ" sz="44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416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7.40741E-7 L -0.08203 0.0861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2" y="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4.81481E-6 L -0.23998 0.2502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5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28633 -0.1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10" y="-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7.40741E-7 L 0.26054 -0.0421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21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23255 0.1513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28" y="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1.85185E-6 L -0.08151 0.1388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76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75117 -0.0965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65" y="-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8980" y="2357042"/>
            <a:ext cx="3631153" cy="403461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786597" y="365760"/>
            <a:ext cx="7343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Dokresli beruškám správný počet teček.</a:t>
            </a:r>
            <a:endParaRPr lang="cs-CZ" sz="2400" dirty="0"/>
          </a:p>
        </p:txBody>
      </p:sp>
      <p:pic>
        <p:nvPicPr>
          <p:cNvPr id="25" name="Obrázek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48802" y="1057790"/>
            <a:ext cx="3717339" cy="4130376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12771" y="1913575"/>
            <a:ext cx="3717339" cy="4130376"/>
          </a:xfrm>
          <a:prstGeom prst="rect">
            <a:avLst/>
          </a:prstGeom>
        </p:spPr>
      </p:pic>
      <p:sp>
        <p:nvSpPr>
          <p:cNvPr id="27" name="Ovál 26"/>
          <p:cNvSpPr/>
          <p:nvPr/>
        </p:nvSpPr>
        <p:spPr>
          <a:xfrm>
            <a:off x="5950633" y="2658744"/>
            <a:ext cx="787791" cy="218054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 rot="21198998">
            <a:off x="4966923" y="2777844"/>
            <a:ext cx="591462" cy="81848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 rot="21198998">
            <a:off x="2010363" y="5219803"/>
            <a:ext cx="591462" cy="81848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 rot="21198998">
            <a:off x="9064865" y="3659599"/>
            <a:ext cx="591462" cy="81848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 rot="21198998">
            <a:off x="10057083" y="4758575"/>
            <a:ext cx="591462" cy="81848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492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</a:t>
            </a:r>
            <a:r>
              <a:rPr lang="cs-CZ" dirty="0" smtClean="0"/>
              <a:t>– KUMUČ: pastelky, tužky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4013464"/>
          </a:xfrm>
        </p:spPr>
        <p:txBody>
          <a:bodyPr>
            <a:normAutofit/>
          </a:bodyPr>
          <a:lstStyle/>
          <a:p>
            <a:r>
              <a:rPr lang="cs-CZ" dirty="0" smtClean="0"/>
              <a:t>Děti poznávají a pojmenovávají hmyz.                                                  Hledají, co mezi hmyz nepatří.                                                                          Seznamují se s počtem do 7.                                                                     Hledají  berušky se stejným počtem teček.                                                                                            Poznávají číslice do 7 a přiřazují k sobě číslici a berušku s příslušným počtem teček. Dále děti mohou zpracovat úkol na pracovním listu, učit se verše a písně o živočiších z obrázků.</a:t>
            </a:r>
          </a:p>
          <a:p>
            <a:r>
              <a:rPr lang="cs-CZ" b="1" dirty="0"/>
              <a:t>Očekávání a </a:t>
            </a:r>
            <a:r>
              <a:rPr lang="cs-CZ" b="1" dirty="0" smtClean="0"/>
              <a:t>cíle:                                                                                            </a:t>
            </a:r>
            <a:r>
              <a:rPr lang="cs-CZ" dirty="0" smtClean="0"/>
              <a:t>Orientovat se v číselné řadě 1- 7, vyjmenovat ji.                                                 Chápat číslo jako počet prvků.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-Na prvním snímku děti pojmenovávají živočichy. Hmyz se otočí. Kočka, která nepatří mezi hmyz, zmizí.                                                                                  -Na snímku č</a:t>
            </a:r>
            <a:r>
              <a:rPr lang="cs-CZ" dirty="0" smtClean="0"/>
              <a:t>. 3 </a:t>
            </a:r>
            <a:r>
              <a:rPr lang="cs-CZ" dirty="0" smtClean="0"/>
              <a:t>děti hledají berušku s počtem teček dle zadání učitelky.                                                                                                                             -Na snímku č</a:t>
            </a:r>
            <a:r>
              <a:rPr lang="cs-CZ" dirty="0" smtClean="0"/>
              <a:t>. 4 </a:t>
            </a:r>
            <a:r>
              <a:rPr lang="cs-CZ" dirty="0" smtClean="0"/>
              <a:t>děti hledají berušku se stejným počtem teček.   Beruška s počtem 3 se otočí, ostatní zmizí.                                                                                  - Na pátém snímku přiletí k berušce po dotyku (na berušku) číslice s odpovídající počtu teček.</a:t>
            </a:r>
          </a:p>
          <a:p>
            <a:pPr marL="45720" indent="0">
              <a:buNone/>
            </a:pPr>
            <a:r>
              <a:rPr lang="cs-CZ" dirty="0" smtClean="0"/>
              <a:t>Pracovní list je určený k tisku, při prezentaci není vidět.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 </a:t>
            </a:r>
            <a:r>
              <a:rPr lang="cs-CZ" b="1" dirty="0" smtClean="0"/>
              <a:t>Vzdělávací oblast </a:t>
            </a:r>
            <a:r>
              <a:rPr lang="cs-CZ" dirty="0" smtClean="0"/>
              <a:t>: PSYCHOLOGICKÁ</a:t>
            </a:r>
          </a:p>
          <a:p>
            <a:r>
              <a:rPr lang="cs-CZ" b="1" dirty="0"/>
              <a:t> </a:t>
            </a:r>
            <a:r>
              <a:rPr lang="cs-CZ" b="1" dirty="0" smtClean="0"/>
              <a:t>Vzdělávací podoblast : </a:t>
            </a:r>
            <a:r>
              <a:rPr lang="cs-CZ" dirty="0" smtClean="0"/>
              <a:t>Základní matematické, početní pojmy a   operace</a:t>
            </a:r>
          </a:p>
          <a:p>
            <a:r>
              <a:rPr lang="cs-CZ" b="1" dirty="0" smtClean="0"/>
              <a:t>Dosažené konkretizované výstupy </a:t>
            </a:r>
            <a:r>
              <a:rPr lang="cs-CZ" dirty="0" smtClean="0"/>
              <a:t>:                                                            Orientovat se v číselné řadě 1-7, vyjmenovat ji.                                                Chápat číslo jako počet prvků                                                                           - Posoudit početnost </a:t>
            </a:r>
            <a:r>
              <a:rPr lang="cs-CZ" b="1" dirty="0" smtClean="0"/>
              <a:t> </a:t>
            </a:r>
            <a:r>
              <a:rPr lang="cs-CZ" dirty="0" smtClean="0"/>
              <a:t>dvou souborů a určit počet do 6                                                          Chápat, že číslovka označuje počet                                                                               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381</Words>
  <Application>Microsoft Office PowerPoint</Application>
  <PresentationFormat>Vlastní</PresentationFormat>
  <Paragraphs>54</Paragraphs>
  <Slides>12</Slides>
  <Notes>2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Na poli na louce</vt:lpstr>
      <vt:lpstr>Pojmenuj  živočichy na obrázku. Co sem nepatří.</vt:lpstr>
      <vt:lpstr>Kolik teček mají berušky ?</vt:lpstr>
      <vt:lpstr>Najdi berušky se stejným počtem teček!</vt:lpstr>
      <vt:lpstr>Přiřaď berušce správnou číslici! </vt:lpstr>
      <vt:lpstr>Snímek 6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2015-05-20T19:51:00Z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