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73" r:id="rId4"/>
    <p:sldId id="282" r:id="rId5"/>
    <p:sldId id="283" r:id="rId6"/>
    <p:sldId id="285" r:id="rId7"/>
    <p:sldId id="284" r:id="rId8"/>
    <p:sldId id="275" r:id="rId9"/>
    <p:sldId id="277" r:id="rId10"/>
    <p:sldId id="276" r:id="rId11"/>
    <p:sldId id="278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úvod" id="{425EB4FB-E821-4B32-8ECA-EFEAA5D3F6A1}">
          <p14:sldIdLst>
            <p14:sldId id="272"/>
          </p14:sldIdLst>
        </p14:section>
        <p14:section name="obsah" id="{B6707796-E6B6-457E-A385-D5A3BB8693D5}">
          <p14:sldIdLst>
            <p14:sldId id="273"/>
            <p14:sldId id="282"/>
            <p14:sldId id="283"/>
            <p14:sldId id="285"/>
            <p14:sldId id="284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260" autoAdjust="0"/>
    <p:restoredTop sz="94660"/>
  </p:normalViewPr>
  <p:slideViewPr>
    <p:cSldViewPr snapToGrid="0">
      <p:cViewPr varScale="1">
        <p:scale>
          <a:sx n="72" d="100"/>
          <a:sy n="72" d="100"/>
        </p:scale>
        <p:origin x="312" y="54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20. 5. 2015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20. 5. 2015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12.png"/><Relationship Id="rId4" Type="http://schemas.openxmlformats.org/officeDocument/2006/relationships/image" Target="../media/image7.png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ixabay.com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Vlaštovičko leť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baseline="0" dirty="0" smtClean="0"/>
              <a:t>Sovičky</a:t>
            </a:r>
            <a:endParaRPr lang="cs-CZ" sz="2400" b="1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Tree Sparrow, Sparrow, Bird, Nature, Outside, Macro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61" t="8612" r="23509" b="15126"/>
          <a:stretch/>
        </p:blipFill>
        <p:spPr bwMode="auto">
          <a:xfrm>
            <a:off x="2577158" y="1114743"/>
            <a:ext cx="3170519" cy="2339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Owl, White, Polar, Feathers, Cold, Arctic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12" t="11932" r="34689"/>
          <a:stretch/>
        </p:blipFill>
        <p:spPr bwMode="auto">
          <a:xfrm>
            <a:off x="78451" y="402412"/>
            <a:ext cx="2426110" cy="3565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pic>
        <p:nvPicPr>
          <p:cNvPr id="1028" name="Picture 4" descr="Cat, Curious, Kitten, Cat Baby, Oriental Shorthair, Fur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95" r="18270"/>
          <a:stretch/>
        </p:blipFill>
        <p:spPr bwMode="auto">
          <a:xfrm>
            <a:off x="3459843" y="4058872"/>
            <a:ext cx="2363355" cy="2332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Bird, Animal, Swallow, Pen, Winged, Feathered, Feather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61"/>
          <a:stretch/>
        </p:blipFill>
        <p:spPr bwMode="auto">
          <a:xfrm>
            <a:off x="6292609" y="1114743"/>
            <a:ext cx="1500344" cy="2935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Tit, Mouse, Sword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32" t="16793" r="9789" b="13847"/>
          <a:stretch/>
        </p:blipFill>
        <p:spPr bwMode="auto">
          <a:xfrm>
            <a:off x="8726857" y="4198453"/>
            <a:ext cx="3322659" cy="2346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Tit, Bird, Nature, Blue Tit, Small Bird, Animal, Peck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047" t="38748" r="15257" b="10641"/>
          <a:stretch/>
        </p:blipFill>
        <p:spPr bwMode="auto">
          <a:xfrm rot="926565">
            <a:off x="6003910" y="4692054"/>
            <a:ext cx="3578087" cy="1995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haffinch, Fink, Songbird, Bird, Snow, Winter, Nature"/>
          <p:cNvPicPr>
            <a:picLocks noChangeAspect="1" noChangeArrowheads="1"/>
          </p:cNvPicPr>
          <p:nvPr/>
        </p:nvPicPr>
        <p:blipFill rotWithShape="1">
          <a:blip r:embed="rId8">
            <a:clrChange>
              <a:clrFrom>
                <a:srgbClr val="83532D"/>
              </a:clrFrom>
              <a:clrTo>
                <a:srgbClr val="83532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00" t="18863" r="14657" b="8856"/>
          <a:stretch/>
        </p:blipFill>
        <p:spPr bwMode="auto">
          <a:xfrm>
            <a:off x="500961" y="4462917"/>
            <a:ext cx="3035430" cy="2290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Nuthatch, Bird, Fly, Wings, Feather, Wildlife, Beak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33" t="35947" r="31246" b="17133"/>
          <a:stretch/>
        </p:blipFill>
        <p:spPr bwMode="auto">
          <a:xfrm rot="20945890">
            <a:off x="1632853" y="3547735"/>
            <a:ext cx="3189880" cy="1708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Nadpis 1"/>
          <p:cNvSpPr>
            <a:spLocks noGrp="1"/>
          </p:cNvSpPr>
          <p:nvPr/>
        </p:nvSpPr>
        <p:spPr>
          <a:xfrm>
            <a:off x="2226725" y="154056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</a:pPr>
            <a:r>
              <a:rPr lang="cs-CZ" sz="3200" b="1" dirty="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>Pojmenuj  živočichy na obrázku.</a:t>
            </a:r>
          </a:p>
          <a:p>
            <a:pPr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</a:pPr>
            <a:r>
              <a:rPr lang="cs-CZ" sz="3200" b="1" dirty="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>Kdo sem nepatří?</a:t>
            </a:r>
            <a:endParaRPr lang="cs-CZ" sz="3200" b="1" dirty="0">
              <a:solidFill>
                <a:schemeClr val="tx1">
                  <a:lumMod val="75000"/>
                </a:schemeClr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59" t="15961" r="13552" b="8205"/>
          <a:stretch/>
        </p:blipFill>
        <p:spPr>
          <a:xfrm>
            <a:off x="7670600" y="629573"/>
            <a:ext cx="4402768" cy="3146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0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Owl, White, Polar, Feathers, Cold, Arctic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12" t="11932" r="34689"/>
          <a:stretch/>
        </p:blipFill>
        <p:spPr bwMode="auto">
          <a:xfrm>
            <a:off x="43657" y="686587"/>
            <a:ext cx="2426110" cy="3565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Tree Sparrow, Sparrow, Bird, Nature, Outside, Macro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61" t="8612" r="23509" b="15126"/>
          <a:stretch/>
        </p:blipFill>
        <p:spPr bwMode="auto">
          <a:xfrm>
            <a:off x="2632267" y="1162555"/>
            <a:ext cx="3170519" cy="2339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Bird, Animal, Swallow, Pen, Winged, Feathered, Feather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61"/>
          <a:stretch/>
        </p:blipFill>
        <p:spPr bwMode="auto">
          <a:xfrm>
            <a:off x="6292609" y="1114743"/>
            <a:ext cx="1500344" cy="2935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8662" y="-339560"/>
            <a:ext cx="6096000" cy="4486275"/>
          </a:xfrm>
          <a:prstGeom prst="rect">
            <a:avLst/>
          </a:prstGeom>
        </p:spPr>
      </p:pic>
      <p:pic>
        <p:nvPicPr>
          <p:cNvPr id="9" name="Picture 16" descr="Nuthatch, Bird, Fly, Wings, Feather, Wildlife, Beak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33" t="35947" r="31246" b="17133"/>
          <a:stretch/>
        </p:blipFill>
        <p:spPr bwMode="auto">
          <a:xfrm rot="20945890">
            <a:off x="2817503" y="4119040"/>
            <a:ext cx="3189880" cy="1708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4" descr="Chaffinch, Fink, Songbird, Bird, Snow, Winter, Nature"/>
          <p:cNvPicPr>
            <a:picLocks noChangeAspect="1" noChangeArrowheads="1"/>
          </p:cNvPicPr>
          <p:nvPr/>
        </p:nvPicPr>
        <p:blipFill rotWithShape="1">
          <a:blip r:embed="rId7">
            <a:clrChange>
              <a:clrFrom>
                <a:srgbClr val="83532D"/>
              </a:clrFrom>
              <a:clrTo>
                <a:srgbClr val="83532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00" t="18863" r="14657" b="8856"/>
          <a:stretch/>
        </p:blipFill>
        <p:spPr bwMode="auto">
          <a:xfrm>
            <a:off x="500961" y="4462917"/>
            <a:ext cx="3035430" cy="2290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2" descr="Tit, Bird, Nature, Blue Tit, Small Bird, Animal, Peck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047" t="38748" r="15257" b="10641"/>
          <a:stretch/>
        </p:blipFill>
        <p:spPr bwMode="auto">
          <a:xfrm rot="926565">
            <a:off x="6003910" y="4692054"/>
            <a:ext cx="3578087" cy="1995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0" descr="Tit, Mouse, Sword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32" t="16793" r="9789" b="13847"/>
          <a:stretch/>
        </p:blipFill>
        <p:spPr bwMode="auto">
          <a:xfrm>
            <a:off x="8726857" y="4198453"/>
            <a:ext cx="3322659" cy="2346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Nadpis 1"/>
          <p:cNvSpPr>
            <a:spLocks noGrp="1"/>
          </p:cNvSpPr>
          <p:nvPr>
            <p:ph type="title"/>
          </p:nvPr>
        </p:nvSpPr>
        <p:spPr>
          <a:xfrm>
            <a:off x="2254831" y="-237811"/>
            <a:ext cx="8461786" cy="1150531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Kteří ptáci odlétají do teplých krajin?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424361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2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3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8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9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4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5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pic>
        <p:nvPicPr>
          <p:cNvPr id="4" name="bílá velká" descr="Owl, White, Polar, Feathers, Cold, Arctic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12" t="11932" r="34689"/>
          <a:stretch/>
        </p:blipFill>
        <p:spPr bwMode="auto">
          <a:xfrm>
            <a:off x="258810" y="484881"/>
            <a:ext cx="2426110" cy="3565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bílá malá" descr="Owl, White, Polar, Feathers, Cold, Arctic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12" t="11932" r="34689"/>
          <a:stretch/>
        </p:blipFill>
        <p:spPr bwMode="auto">
          <a:xfrm>
            <a:off x="6462285" y="3492483"/>
            <a:ext cx="1176161" cy="1728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mládě velké"/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>
                        <a14:foregroundMark x1="24531" y1="78738" x2="58125" y2="81308"/>
                        <a14:foregroundMark x1="17969" y1="73832" x2="32031" y2="83411"/>
                        <a14:foregroundMark x1="70938" y1="81308" x2="82188" y2="82944"/>
                        <a14:foregroundMark x1="60469" y1="39720" x2="76406" y2="53271"/>
                        <a14:foregroundMark x1="34531" y1="84346" x2="57813" y2="83411"/>
                        <a14:foregroundMark x1="16563" y1="61449" x2="28281" y2="70093"/>
                        <a14:foregroundMark x1="16563" y1="68692" x2="23750" y2="71495"/>
                        <a14:foregroundMark x1="77500" y1="71028" x2="87500" y2="70794"/>
                        <a14:foregroundMark x1="82813" y1="74065" x2="84063" y2="8831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247" t="9165" r="11266" b="-1531"/>
          <a:stretch/>
        </p:blipFill>
        <p:spPr>
          <a:xfrm>
            <a:off x="4660853" y="543095"/>
            <a:ext cx="3859305" cy="3243923"/>
          </a:xfrm>
          <a:prstGeom prst="rect">
            <a:avLst/>
          </a:prstGeom>
        </p:spPr>
      </p:pic>
      <p:pic>
        <p:nvPicPr>
          <p:cNvPr id="7" name="výr rodič velký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1079" y="1092425"/>
            <a:ext cx="3338469" cy="5198589"/>
          </a:xfrm>
          <a:prstGeom prst="rect">
            <a:avLst/>
          </a:prstGeom>
        </p:spPr>
      </p:pic>
      <p:pic>
        <p:nvPicPr>
          <p:cNvPr id="9" name="mládě malé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>
                        <a14:foregroundMark x1="24531" y1="78738" x2="58125" y2="81308"/>
                        <a14:foregroundMark x1="17969" y1="73832" x2="32031" y2="83411"/>
                        <a14:foregroundMark x1="70938" y1="81308" x2="82188" y2="82944"/>
                        <a14:foregroundMark x1="60469" y1="39720" x2="76406" y2="53271"/>
                        <a14:foregroundMark x1="34531" y1="84346" x2="57813" y2="83411"/>
                        <a14:foregroundMark x1="16563" y1="61449" x2="28281" y2="70093"/>
                        <a14:foregroundMark x1="16563" y1="68692" x2="23750" y2="71495"/>
                        <a14:foregroundMark x1="77500" y1="71028" x2="87500" y2="70794"/>
                        <a14:foregroundMark x1="82813" y1="74065" x2="84063" y2="8831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247" t="9165" r="11266" b="-1531"/>
          <a:stretch/>
        </p:blipFill>
        <p:spPr>
          <a:xfrm>
            <a:off x="594195" y="4505142"/>
            <a:ext cx="1913159" cy="1608098"/>
          </a:xfrm>
          <a:prstGeom prst="rect">
            <a:avLst/>
          </a:prstGeom>
        </p:spPr>
      </p:pic>
      <p:pic>
        <p:nvPicPr>
          <p:cNvPr id="11" name="výr rodič malý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1661" y="2960154"/>
            <a:ext cx="1508522" cy="2349037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2468080" y="300215"/>
            <a:ext cx="491031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Najdi stejnou dvojici sovičce se smajlíkem</a:t>
            </a:r>
            <a:endParaRPr lang="cs-CZ" dirty="0"/>
          </a:p>
        </p:txBody>
      </p:sp>
      <p:sp>
        <p:nvSpPr>
          <p:cNvPr id="15" name="Veselý obličej 14"/>
          <p:cNvSpPr/>
          <p:nvPr/>
        </p:nvSpPr>
        <p:spPr>
          <a:xfrm>
            <a:off x="360218" y="669547"/>
            <a:ext cx="526473" cy="526473"/>
          </a:xfrm>
          <a:prstGeom prst="smileyFac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9996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9167E-6 4.81481E-6 L -0.39818 -0.1810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909" y="-90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7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8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9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0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pic>
        <p:nvPicPr>
          <p:cNvPr id="4" name="bílá velká" descr="Owl, White, Polar, Feathers, Cold, Arctic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12" t="11932" r="34689"/>
          <a:stretch/>
        </p:blipFill>
        <p:spPr bwMode="auto">
          <a:xfrm>
            <a:off x="258810" y="484881"/>
            <a:ext cx="2426110" cy="3565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bílá malá" descr="Owl, White, Polar, Feathers, Cold, Arctic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12" t="11932" r="34689"/>
          <a:stretch/>
        </p:blipFill>
        <p:spPr bwMode="auto">
          <a:xfrm>
            <a:off x="6459625" y="3337970"/>
            <a:ext cx="1176161" cy="1728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mládě velké"/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>
                        <a14:foregroundMark x1="24531" y1="78738" x2="58125" y2="81308"/>
                        <a14:foregroundMark x1="17969" y1="73832" x2="32031" y2="83411"/>
                        <a14:foregroundMark x1="70938" y1="81308" x2="82188" y2="82944"/>
                        <a14:foregroundMark x1="60469" y1="39720" x2="76406" y2="53271"/>
                        <a14:foregroundMark x1="34531" y1="84346" x2="57813" y2="83411"/>
                        <a14:foregroundMark x1="16563" y1="61449" x2="28281" y2="70093"/>
                        <a14:foregroundMark x1="16563" y1="68692" x2="23750" y2="71495"/>
                        <a14:foregroundMark x1="77500" y1="71028" x2="87500" y2="70794"/>
                        <a14:foregroundMark x1="82813" y1="74065" x2="84063" y2="8831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247" t="9165" r="11266" b="-1531"/>
          <a:stretch/>
        </p:blipFill>
        <p:spPr>
          <a:xfrm>
            <a:off x="4395378" y="649936"/>
            <a:ext cx="3540308" cy="2975791"/>
          </a:xfrm>
          <a:prstGeom prst="rect">
            <a:avLst/>
          </a:prstGeom>
        </p:spPr>
      </p:pic>
      <p:pic>
        <p:nvPicPr>
          <p:cNvPr id="7" name="výr rodič velký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9246" y="1378823"/>
            <a:ext cx="3338469" cy="5198589"/>
          </a:xfrm>
          <a:prstGeom prst="rect">
            <a:avLst/>
          </a:prstGeom>
        </p:spPr>
      </p:pic>
      <p:pic>
        <p:nvPicPr>
          <p:cNvPr id="9" name="mládě malé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>
                        <a14:foregroundMark x1="24531" y1="78738" x2="58125" y2="81308"/>
                        <a14:foregroundMark x1="17969" y1="73832" x2="32031" y2="83411"/>
                        <a14:foregroundMark x1="70938" y1="81308" x2="82188" y2="82944"/>
                        <a14:foregroundMark x1="60469" y1="39720" x2="76406" y2="53271"/>
                        <a14:foregroundMark x1="34531" y1="84346" x2="57813" y2="83411"/>
                        <a14:foregroundMark x1="16563" y1="61449" x2="28281" y2="70093"/>
                        <a14:foregroundMark x1="16563" y1="68692" x2="23750" y2="71495"/>
                        <a14:foregroundMark x1="77500" y1="71028" x2="87500" y2="70794"/>
                        <a14:foregroundMark x1="82813" y1="74065" x2="84063" y2="8831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247" t="9165" r="11266" b="-1531"/>
          <a:stretch/>
        </p:blipFill>
        <p:spPr>
          <a:xfrm>
            <a:off x="594195" y="4505142"/>
            <a:ext cx="1913159" cy="1608098"/>
          </a:xfrm>
          <a:prstGeom prst="rect">
            <a:avLst/>
          </a:prstGeom>
        </p:spPr>
      </p:pic>
      <p:pic>
        <p:nvPicPr>
          <p:cNvPr id="11" name="výr rodič malý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1661" y="2960154"/>
            <a:ext cx="1508522" cy="2349037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2468080" y="300215"/>
            <a:ext cx="24529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Najdi stejnou dvojici</a:t>
            </a:r>
            <a:endParaRPr lang="cs-CZ" dirty="0"/>
          </a:p>
        </p:txBody>
      </p:sp>
      <p:sp>
        <p:nvSpPr>
          <p:cNvPr id="13" name="Veselý obličej 12"/>
          <p:cNvSpPr/>
          <p:nvPr/>
        </p:nvSpPr>
        <p:spPr>
          <a:xfrm>
            <a:off x="10587643" y="1326835"/>
            <a:ext cx="526473" cy="526473"/>
          </a:xfrm>
          <a:prstGeom prst="smileyFac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8487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7 2.22222E-6 L 0.39714 0.0919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857" y="45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9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0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5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6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  <p:pic>
        <p:nvPicPr>
          <p:cNvPr id="4" name="bílá velká" descr="Owl, White, Polar, Feathers, Cold, Arctic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12" t="11932" r="34689"/>
          <a:stretch/>
        </p:blipFill>
        <p:spPr bwMode="auto">
          <a:xfrm>
            <a:off x="258810" y="484881"/>
            <a:ext cx="2426110" cy="3565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bílá malá" descr="Owl, White, Polar, Feathers, Cold, Arctic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12" t="11932" r="34689"/>
          <a:stretch/>
        </p:blipFill>
        <p:spPr bwMode="auto">
          <a:xfrm>
            <a:off x="5975168" y="3550330"/>
            <a:ext cx="1176161" cy="1728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mládě velké"/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>
                        <a14:foregroundMark x1="24531" y1="78738" x2="58125" y2="81308"/>
                        <a14:foregroundMark x1="17969" y1="73832" x2="32031" y2="83411"/>
                        <a14:foregroundMark x1="70938" y1="81308" x2="82188" y2="82944"/>
                        <a14:foregroundMark x1="60469" y1="39720" x2="76406" y2="53271"/>
                        <a14:foregroundMark x1="34531" y1="84346" x2="57813" y2="83411"/>
                        <a14:foregroundMark x1="16563" y1="61449" x2="28281" y2="70093"/>
                        <a14:foregroundMark x1="16563" y1="68692" x2="23750" y2="71495"/>
                        <a14:foregroundMark x1="77500" y1="71028" x2="87500" y2="70794"/>
                        <a14:foregroundMark x1="82813" y1="74065" x2="84063" y2="8831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247" t="9165" r="11266" b="-1531"/>
          <a:stretch/>
        </p:blipFill>
        <p:spPr>
          <a:xfrm>
            <a:off x="4633595" y="396016"/>
            <a:ext cx="3859305" cy="3243923"/>
          </a:xfrm>
          <a:prstGeom prst="rect">
            <a:avLst/>
          </a:prstGeom>
        </p:spPr>
      </p:pic>
      <p:pic>
        <p:nvPicPr>
          <p:cNvPr id="7" name="výr rodič velký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9246" y="1378823"/>
            <a:ext cx="3338469" cy="5198589"/>
          </a:xfrm>
          <a:prstGeom prst="rect">
            <a:avLst/>
          </a:prstGeom>
        </p:spPr>
      </p:pic>
      <p:pic>
        <p:nvPicPr>
          <p:cNvPr id="9" name="mládě malé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>
                        <a14:foregroundMark x1="24531" y1="78738" x2="58125" y2="81308"/>
                        <a14:foregroundMark x1="17969" y1="73832" x2="32031" y2="83411"/>
                        <a14:foregroundMark x1="70938" y1="81308" x2="82188" y2="82944"/>
                        <a14:foregroundMark x1="60469" y1="39720" x2="76406" y2="53271"/>
                        <a14:foregroundMark x1="34531" y1="84346" x2="57813" y2="83411"/>
                        <a14:foregroundMark x1="16563" y1="61449" x2="28281" y2="70093"/>
                        <a14:foregroundMark x1="16563" y1="68692" x2="23750" y2="71495"/>
                        <a14:foregroundMark x1="77500" y1="71028" x2="87500" y2="70794"/>
                        <a14:foregroundMark x1="82813" y1="74065" x2="84063" y2="8831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247" t="9165" r="11266" b="-1531"/>
          <a:stretch/>
        </p:blipFill>
        <p:spPr>
          <a:xfrm>
            <a:off x="719980" y="4416777"/>
            <a:ext cx="1913159" cy="1608098"/>
          </a:xfrm>
          <a:prstGeom prst="rect">
            <a:avLst/>
          </a:prstGeom>
        </p:spPr>
      </p:pic>
      <p:pic>
        <p:nvPicPr>
          <p:cNvPr id="11" name="výr rodič malý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1417" y="2264260"/>
            <a:ext cx="1508522" cy="2349037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2403960" y="367786"/>
            <a:ext cx="251703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Najdi stejnou dvojici.</a:t>
            </a:r>
            <a:endParaRPr lang="cs-CZ" dirty="0"/>
          </a:p>
        </p:txBody>
      </p:sp>
      <p:sp>
        <p:nvSpPr>
          <p:cNvPr id="12" name="Veselý obličej 11"/>
          <p:cNvSpPr/>
          <p:nvPr/>
        </p:nvSpPr>
        <p:spPr>
          <a:xfrm>
            <a:off x="4356202" y="848607"/>
            <a:ext cx="526473" cy="526473"/>
          </a:xfrm>
          <a:prstGeom prst="smileyFac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3196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11111E-6 L 0.36693 -0.3942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346" y="-19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7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8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9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0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1120" y="250654"/>
            <a:ext cx="9509760" cy="1088136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Použitý zdroj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527048"/>
            <a:ext cx="9758680" cy="3687418"/>
          </a:xfrm>
        </p:spPr>
        <p:txBody>
          <a:bodyPr/>
          <a:lstStyle/>
          <a:p>
            <a:r>
              <a:rPr lang="cs-CZ" dirty="0" smtClean="0">
                <a:hlinkClick r:id="rId2"/>
              </a:rPr>
              <a:t>www.pixabay.com</a:t>
            </a:r>
            <a:r>
              <a:rPr lang="cs-CZ" dirty="0" smtClean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</a:t>
            </a:r>
            <a:r>
              <a:rPr lang="cs-CZ" dirty="0"/>
              <a:t>kufřík - KUMUČ </a:t>
            </a:r>
            <a:r>
              <a:rPr lang="cs-CZ" dirty="0" smtClean="0"/>
              <a:t>(flétna, frkačka, foukací harmonika)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45720" indent="0">
              <a:buNone/>
            </a:pPr>
            <a:r>
              <a:rPr lang="cs-CZ" dirty="0" smtClean="0"/>
              <a:t>Na prvním snímku děti poznávají a pojmenovávají živočichy a určují, který živočich na obrázek nepatří.</a:t>
            </a:r>
          </a:p>
          <a:p>
            <a:pPr marL="45720" indent="0">
              <a:buNone/>
            </a:pPr>
            <a:r>
              <a:rPr lang="cs-CZ" dirty="0" smtClean="0"/>
              <a:t>Na druhém snímku děti poznávají, kteří ptáci odlétají do teplých krajin.</a:t>
            </a:r>
            <a:endParaRPr lang="cs-CZ" dirty="0"/>
          </a:p>
          <a:p>
            <a:pPr marL="45720" indent="0">
              <a:buNone/>
            </a:pPr>
            <a:r>
              <a:rPr lang="cs-CZ" dirty="0" smtClean="0"/>
              <a:t>Na třetím snímku děti hledají stejné dvojice obrázků. </a:t>
            </a:r>
          </a:p>
          <a:p>
            <a:pPr marL="45720" indent="0">
              <a:buNone/>
            </a:pPr>
            <a:r>
              <a:rPr lang="cs-CZ" dirty="0" smtClean="0"/>
              <a:t>Dále děti (mláďata) mohou využít frkaček, či fléten při vydávání stejných zvuků, krátkých, dlouhých tónů, které vydává sovička maminka(učitelka). Mohou se naučit báseň o sově nebo zazpívat si písně o dalších prácích.</a:t>
            </a:r>
          </a:p>
          <a:p>
            <a:pPr marL="45720" indent="0">
              <a:buNone/>
            </a:pPr>
            <a:r>
              <a:rPr lang="cs-CZ" b="1" dirty="0" smtClean="0"/>
              <a:t>Očekávání a cíle</a:t>
            </a:r>
          </a:p>
          <a:p>
            <a:r>
              <a:rPr lang="cs-CZ" dirty="0" smtClean="0"/>
              <a:t>Děti se naučí pojmenovávat ptáky. Poznají, kteří z nich odlétají do teplých krajin. </a:t>
            </a:r>
          </a:p>
          <a:p>
            <a:r>
              <a:rPr lang="cs-CZ" dirty="0" smtClean="0"/>
              <a:t>Procvičí si zrakové vnímání při vyhledávání  stejných dvojic.</a:t>
            </a:r>
          </a:p>
          <a:p>
            <a:r>
              <a:rPr lang="cs-CZ" dirty="0" smtClean="0"/>
              <a:t>Procvičí sluchové vnímání při použití frkaček či fléten z KUMUĆE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prvním obrázkovém snímku děti určují, které zvířátko do skupiny nepatří. Správní odpověď – kočička po dotyku/ kliknutí zesvětlá. Ostatní obrázky (ptáčci) se po dotyku/ kliknutí zakývají. </a:t>
            </a:r>
          </a:p>
          <a:p>
            <a:r>
              <a:rPr lang="cs-CZ" dirty="0" smtClean="0"/>
              <a:t>Na druhém snímku se ptáci, kteří odlétají do teplých krajin zakývají, ptáci, kteří zde zůstávájí, zesvětlají.</a:t>
            </a:r>
          </a:p>
          <a:p>
            <a:r>
              <a:rPr lang="cs-CZ" dirty="0" smtClean="0"/>
              <a:t>Na třetím a dalších snímcích děti hledají stejné dvojice obrázků. Stejné obrázky se k sobě přiblíží, ostatní zesvětlají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V</a:t>
            </a:r>
            <a:r>
              <a:rPr lang="cs-CZ" b="1" dirty="0" smtClean="0"/>
              <a:t>zdělávací oblast  </a:t>
            </a:r>
            <a:r>
              <a:rPr lang="cs-CZ" dirty="0" smtClean="0"/>
              <a:t>Dítě a jeho psychika(psychologická)</a:t>
            </a:r>
          </a:p>
          <a:p>
            <a:r>
              <a:rPr lang="cs-CZ" b="1" dirty="0"/>
              <a:t>V</a:t>
            </a:r>
            <a:r>
              <a:rPr lang="cs-CZ" b="1" dirty="0" smtClean="0"/>
              <a:t>zdělávací podoblast </a:t>
            </a:r>
            <a:r>
              <a:rPr lang="cs-CZ" dirty="0"/>
              <a:t> </a:t>
            </a:r>
            <a:r>
              <a:rPr lang="cs-CZ" dirty="0" smtClean="0"/>
              <a:t>Tvořivost, vynalézavost, fantazie</a:t>
            </a:r>
          </a:p>
          <a:p>
            <a:r>
              <a:rPr lang="cs-CZ" b="1" dirty="0" smtClean="0"/>
              <a:t>Dosažené konkretizované výstupy - </a:t>
            </a:r>
            <a:r>
              <a:rPr lang="cs-CZ" dirty="0" smtClean="0"/>
              <a:t>Rozvíjet a obohacovat hru podle své fantazie; Vyjadřovat fantazijní představy.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439</Words>
  <Application>Microsoft Office PowerPoint</Application>
  <PresentationFormat>Širokoúhlá obrazovka</PresentationFormat>
  <Paragraphs>55</Paragraphs>
  <Slides>12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Arial</vt:lpstr>
      <vt:lpstr>Century Gothic</vt:lpstr>
      <vt:lpstr>Sheer Green 16x9</vt:lpstr>
      <vt:lpstr>Vlaštovičko leť</vt:lpstr>
      <vt:lpstr>Prezentace aplikace PowerPoint</vt:lpstr>
      <vt:lpstr>Kteří ptáci odlétají do teplých krajin?</vt:lpstr>
      <vt:lpstr>Prezentace aplikace PowerPoint</vt:lpstr>
      <vt:lpstr>Prezentace aplikace PowerPoint</vt:lpstr>
      <vt:lpstr>Prezentace aplikace PowerPoint</vt:lpstr>
      <vt:lpstr>Použitý zdroj obrázků</vt:lpstr>
      <vt:lpstr>Materiály, pomůcky a technické vybavení</vt:lpstr>
      <vt:lpstr>Metodický postup</vt:lpstr>
      <vt:lpstr>Práce s interaktivním výukovým materiálem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2015-05-20T19:42:12Z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