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73" r:id="rId4"/>
    <p:sldId id="290" r:id="rId5"/>
    <p:sldId id="285" r:id="rId6"/>
    <p:sldId id="284" r:id="rId7"/>
    <p:sldId id="286" r:id="rId8"/>
    <p:sldId id="282" r:id="rId9"/>
    <p:sldId id="289" r:id="rId10"/>
    <p:sldId id="275" r:id="rId11"/>
    <p:sldId id="277" r:id="rId12"/>
    <p:sldId id="276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pracovní list" id="{B6707796-E6B6-457E-A385-D5A3BB8693D5}">
          <p14:sldIdLst>
            <p14:sldId id="273"/>
            <p14:sldId id="290"/>
          </p14:sldIdLst>
        </p14:section>
        <p14:section name="siluety" id="{CA608C23-5866-4747-B1B0-DB56B0AA4D31}">
          <p14:sldIdLst>
            <p14:sldId id="285"/>
            <p14:sldId id="284"/>
            <p14:sldId id="286"/>
            <p14:sldId id="282"/>
            <p14:sldId id="289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84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34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17. 5. 2015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17. 5. 2015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</a:t>
            </a: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TÍNOVÉ RÉBUSY I.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VYROB SI A HRAJ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47346" y="580292"/>
            <a:ext cx="44933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PRACOVNÍ LIST</a:t>
            </a:r>
          </a:p>
          <a:p>
            <a:pPr marL="342900" indent="-342900">
              <a:buAutoNum type="arabicPeriod"/>
            </a:pPr>
            <a:r>
              <a:rPr lang="cs-CZ" dirty="0" smtClean="0"/>
              <a:t>Obrazec vybarvi podle vzoru.</a:t>
            </a:r>
          </a:p>
          <a:p>
            <a:pPr marL="342900" indent="-342900">
              <a:buAutoNum type="arabicPeriod"/>
            </a:pPr>
            <a:r>
              <a:rPr lang="cs-CZ" dirty="0" smtClean="0"/>
              <a:t>Rozstříhej na jednotlivé obrazce (správně je pojmenuj).</a:t>
            </a:r>
          </a:p>
          <a:p>
            <a:pPr marL="342900" indent="-342900">
              <a:buAutoNum type="arabicPeriod"/>
            </a:pPr>
            <a:r>
              <a:rPr lang="cs-CZ" dirty="0" smtClean="0"/>
              <a:t>Zkus z tvarů poskládat zadané siluety.</a:t>
            </a:r>
          </a:p>
          <a:p>
            <a:pPr marL="342900" indent="-342900">
              <a:buAutoNum type="arabicPeriod"/>
            </a:pPr>
            <a:r>
              <a:rPr lang="cs-CZ" dirty="0" smtClean="0"/>
              <a:t>Zkus vymyslet vlastní rébus pro kamarády.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524500" y="519332"/>
            <a:ext cx="5846885" cy="584688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5524500" y="519332"/>
            <a:ext cx="5846885" cy="58468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8448675" y="519332"/>
            <a:ext cx="2922710" cy="29227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6985786" y="3442042"/>
            <a:ext cx="1459567" cy="145956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6" idx="2"/>
            <a:endCxn id="6" idx="1"/>
          </p:cNvCxnSpPr>
          <p:nvPr/>
        </p:nvCxnSpPr>
        <p:spPr>
          <a:xfrm flipH="1" flipV="1">
            <a:off x="5524500" y="3442775"/>
            <a:ext cx="2923443" cy="292344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6985786" y="1980687"/>
            <a:ext cx="0" cy="29209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6" idx="2"/>
          </p:cNvCxnSpPr>
          <p:nvPr/>
        </p:nvCxnSpPr>
        <p:spPr>
          <a:xfrm flipV="1">
            <a:off x="8447943" y="4901609"/>
            <a:ext cx="1462018" cy="14646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4059" y="176463"/>
            <a:ext cx="4840830" cy="4957011"/>
          </a:xfrm>
          <a:prstGeom prst="rect">
            <a:avLst/>
          </a:prstGeom>
          <a:effectLst>
            <a:outerShdw blurRad="50800" dist="50800" dir="5400000" algn="ctr" rotWithShape="0">
              <a:schemeClr val="bg1">
                <a:alpha val="31000"/>
              </a:schemeClr>
            </a:outerShdw>
          </a:effec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9037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Kosočtverec 11"/>
          <p:cNvSpPr/>
          <p:nvPr/>
        </p:nvSpPr>
        <p:spPr>
          <a:xfrm rot="19969931">
            <a:off x="5778345" y="803600"/>
            <a:ext cx="1792387" cy="1792387"/>
          </a:xfrm>
          <a:prstGeom prst="diamond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0800000">
            <a:off x="1892364" y="5281456"/>
            <a:ext cx="1795714" cy="890114"/>
          </a:xfrm>
          <a:prstGeom prst="triangle">
            <a:avLst>
              <a:gd name="adj" fmla="val 4999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5400000">
            <a:off x="6634818" y="2946549"/>
            <a:ext cx="1795714" cy="890114"/>
          </a:xfrm>
          <a:prstGeom prst="triangle">
            <a:avLst>
              <a:gd name="adj" fmla="val 49102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8099301">
            <a:off x="2862201" y="4208008"/>
            <a:ext cx="2535378" cy="1279750"/>
          </a:xfrm>
          <a:prstGeom prst="triangle">
            <a:avLst>
              <a:gd name="adj" fmla="val 4999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13501546">
            <a:off x="3408331" y="4509644"/>
            <a:ext cx="3580523" cy="1786317"/>
          </a:xfrm>
          <a:prstGeom prst="triangle">
            <a:avLst>
              <a:gd name="adj" fmla="val 4999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16200000">
            <a:off x="4412352" y="3360798"/>
            <a:ext cx="3580523" cy="1786317"/>
          </a:xfrm>
          <a:prstGeom prst="triangle">
            <a:avLst>
              <a:gd name="adj" fmla="val 4999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 rot="5400000">
            <a:off x="6636596" y="4712780"/>
            <a:ext cx="1795714" cy="890114"/>
          </a:xfrm>
          <a:prstGeom prst="triangle">
            <a:avLst>
              <a:gd name="adj" fmla="val 49102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 rot="16200000">
            <a:off x="6633843" y="3812900"/>
            <a:ext cx="1790593" cy="897188"/>
          </a:xfrm>
          <a:prstGeom prst="triangle">
            <a:avLst>
              <a:gd name="adj" fmla="val 50039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8910084" y="1084521"/>
            <a:ext cx="967563" cy="96756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9005776" y="845027"/>
            <a:ext cx="78680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chemeClr val="accent5">
                    <a:lumMod val="75000"/>
                  </a:schemeClr>
                </a:solidFill>
                <a:latin typeface="Bauhaus 93" panose="04030905020B02020C02" pitchFamily="82" charset="0"/>
              </a:rPr>
              <a:t>?</a:t>
            </a:r>
            <a:endParaRPr lang="cs-CZ" sz="8800" dirty="0">
              <a:solidFill>
                <a:schemeClr val="accent5">
                  <a:lumMod val="75000"/>
                </a:schemeClr>
              </a:solidFill>
              <a:latin typeface="Bauhaus 93" panose="04030905020B02020C02" pitchFamily="82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2365" y="905355"/>
            <a:ext cx="6096000" cy="527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246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vnoramenný trojúhelník 16"/>
          <p:cNvSpPr/>
          <p:nvPr/>
        </p:nvSpPr>
        <p:spPr>
          <a:xfrm rot="13501546">
            <a:off x="5309626" y="1614999"/>
            <a:ext cx="3202265" cy="1588299"/>
          </a:xfrm>
          <a:prstGeom prst="triangle">
            <a:avLst>
              <a:gd name="adj" fmla="val 4999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čtverec 11"/>
          <p:cNvSpPr/>
          <p:nvPr/>
        </p:nvSpPr>
        <p:spPr>
          <a:xfrm rot="901416">
            <a:off x="6959383" y="319904"/>
            <a:ext cx="1603033" cy="1593696"/>
          </a:xfrm>
          <a:prstGeom prst="diamond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2700000">
            <a:off x="3054150" y="703589"/>
            <a:ext cx="1586906" cy="782028"/>
          </a:xfrm>
          <a:prstGeom prst="triangle">
            <a:avLst>
              <a:gd name="adj" fmla="val 4999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5400000">
            <a:off x="5160828" y="3741633"/>
            <a:ext cx="1588101" cy="804154"/>
          </a:xfrm>
          <a:prstGeom prst="triangle">
            <a:avLst>
              <a:gd name="adj" fmla="val 50594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13500000">
            <a:off x="2979210" y="2148068"/>
            <a:ext cx="2291638" cy="1163497"/>
          </a:xfrm>
          <a:prstGeom prst="triangle">
            <a:avLst>
              <a:gd name="adj" fmla="val 4999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2700000">
            <a:off x="4206286" y="1675750"/>
            <a:ext cx="3183613" cy="1597605"/>
          </a:xfrm>
          <a:prstGeom prst="triangle">
            <a:avLst>
              <a:gd name="adj" fmla="val 4999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 rot="13500000">
            <a:off x="5383895" y="5749345"/>
            <a:ext cx="1639207" cy="806342"/>
          </a:xfrm>
          <a:prstGeom prst="triangle">
            <a:avLst>
              <a:gd name="adj" fmla="val 50854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8910084" y="845027"/>
            <a:ext cx="967563" cy="1446550"/>
            <a:chOff x="8910084" y="845027"/>
            <a:chExt cx="967563" cy="1446550"/>
          </a:xfrm>
        </p:grpSpPr>
        <p:sp>
          <p:nvSpPr>
            <p:cNvPr id="26" name="Obdélník 25"/>
            <p:cNvSpPr/>
            <p:nvPr/>
          </p:nvSpPr>
          <p:spPr>
            <a:xfrm>
              <a:off x="8910084" y="1084521"/>
              <a:ext cx="967563" cy="967563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9005776" y="845027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>
                  <a:solidFill>
                    <a:schemeClr val="accent5">
                      <a:lumMod val="75000"/>
                    </a:schemeClr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chemeClr val="accent5">
                    <a:lumMod val="75000"/>
                  </a:schemeClr>
                </a:solidFill>
                <a:latin typeface="Bauhaus 93" panose="04030905020B02020C02" pitchFamily="82" charset="0"/>
              </a:endParaRPr>
            </a:p>
          </p:txBody>
        </p:sp>
      </p:grpSp>
      <p:sp>
        <p:nvSpPr>
          <p:cNvPr id="19" name="Rovnoramenný trojúhelník 18"/>
          <p:cNvSpPr/>
          <p:nvPr/>
        </p:nvSpPr>
        <p:spPr>
          <a:xfrm rot="16200000">
            <a:off x="5145552" y="4532566"/>
            <a:ext cx="1597008" cy="825800"/>
          </a:xfrm>
          <a:prstGeom prst="triangle">
            <a:avLst>
              <a:gd name="adj" fmla="val 50594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2505" y="343606"/>
            <a:ext cx="5591175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476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ravoúhlý trojúhelník 34"/>
          <p:cNvSpPr/>
          <p:nvPr/>
        </p:nvSpPr>
        <p:spPr>
          <a:xfrm rot="16200000">
            <a:off x="5950122" y="3960834"/>
            <a:ext cx="2668565" cy="2668565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8910084" y="845027"/>
            <a:ext cx="967563" cy="1446550"/>
            <a:chOff x="8910084" y="845027"/>
            <a:chExt cx="967563" cy="1446550"/>
          </a:xfrm>
        </p:grpSpPr>
        <p:sp>
          <p:nvSpPr>
            <p:cNvPr id="26" name="Obdélník 25"/>
            <p:cNvSpPr/>
            <p:nvPr/>
          </p:nvSpPr>
          <p:spPr>
            <a:xfrm>
              <a:off x="8910084" y="1084521"/>
              <a:ext cx="967563" cy="967563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9005776" y="845027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>
                  <a:solidFill>
                    <a:schemeClr val="accent5">
                      <a:lumMod val="75000"/>
                    </a:schemeClr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chemeClr val="accent5">
                    <a:lumMod val="75000"/>
                  </a:schemeClr>
                </a:solidFill>
                <a:latin typeface="Bauhaus 93" panose="04030905020B02020C02" pitchFamily="82" charset="0"/>
              </a:endParaRPr>
            </a:p>
          </p:txBody>
        </p:sp>
      </p:grpSp>
      <p:sp>
        <p:nvSpPr>
          <p:cNvPr id="30" name="Obdélník 29"/>
          <p:cNvSpPr/>
          <p:nvPr/>
        </p:nvSpPr>
        <p:spPr>
          <a:xfrm rot="2700000">
            <a:off x="3346020" y="1778678"/>
            <a:ext cx="1360638" cy="1327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ravoúhlý trojúhelník 31"/>
          <p:cNvSpPr/>
          <p:nvPr/>
        </p:nvSpPr>
        <p:spPr>
          <a:xfrm rot="2700000">
            <a:off x="4296595" y="824828"/>
            <a:ext cx="1337819" cy="1337819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ravoúhlý trojúhelník 33"/>
          <p:cNvSpPr/>
          <p:nvPr/>
        </p:nvSpPr>
        <p:spPr>
          <a:xfrm rot="13500000">
            <a:off x="5386322" y="2611144"/>
            <a:ext cx="2699382" cy="2699382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 rot="5400000">
            <a:off x="4695015" y="1361708"/>
            <a:ext cx="1367116" cy="2718101"/>
            <a:chOff x="2989735" y="3050203"/>
            <a:chExt cx="1053077" cy="2125987"/>
          </a:xfrm>
        </p:grpSpPr>
        <p:sp>
          <p:nvSpPr>
            <p:cNvPr id="41" name="Pravoúhlý trojúhelník 40"/>
            <p:cNvSpPr/>
            <p:nvPr/>
          </p:nvSpPr>
          <p:spPr>
            <a:xfrm rot="10800000">
              <a:off x="2989735" y="4113660"/>
              <a:ext cx="1053077" cy="1062530"/>
            </a:xfrm>
            <a:prstGeom prst="rt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Pravoúhlý trojúhelník 41"/>
            <p:cNvSpPr/>
            <p:nvPr/>
          </p:nvSpPr>
          <p:spPr>
            <a:xfrm>
              <a:off x="2989735" y="3050203"/>
              <a:ext cx="1053077" cy="1063457"/>
            </a:xfrm>
            <a:prstGeom prst="rt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3" name="Pravoúhlý trojúhelník 42"/>
          <p:cNvSpPr/>
          <p:nvPr/>
        </p:nvSpPr>
        <p:spPr>
          <a:xfrm rot="2717688">
            <a:off x="5786136" y="2430557"/>
            <a:ext cx="1905609" cy="1905609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rot="13500000">
            <a:off x="2407773" y="802520"/>
            <a:ext cx="1337819" cy="1337819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612" y="533400"/>
            <a:ext cx="5572125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521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ravoúhlý trojúhelník 45"/>
          <p:cNvSpPr/>
          <p:nvPr/>
        </p:nvSpPr>
        <p:spPr>
          <a:xfrm rot="8100000">
            <a:off x="2507809" y="1812066"/>
            <a:ext cx="1467045" cy="1467045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 rot="2700445">
            <a:off x="7869334" y="3809561"/>
            <a:ext cx="1454198" cy="145419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ravoúhlý trojúhelník 33"/>
          <p:cNvSpPr/>
          <p:nvPr/>
        </p:nvSpPr>
        <p:spPr>
          <a:xfrm rot="13500000">
            <a:off x="4687689" y="2101866"/>
            <a:ext cx="2886778" cy="2886778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8910084" y="845027"/>
            <a:ext cx="967563" cy="1446550"/>
            <a:chOff x="8910084" y="845027"/>
            <a:chExt cx="967563" cy="1446550"/>
          </a:xfrm>
        </p:grpSpPr>
        <p:sp>
          <p:nvSpPr>
            <p:cNvPr id="26" name="Obdélník 25"/>
            <p:cNvSpPr/>
            <p:nvPr/>
          </p:nvSpPr>
          <p:spPr>
            <a:xfrm>
              <a:off x="8910084" y="1084521"/>
              <a:ext cx="967563" cy="967563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9005776" y="845027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>
                  <a:solidFill>
                    <a:schemeClr val="accent5">
                      <a:lumMod val="75000"/>
                    </a:schemeClr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chemeClr val="accent5">
                    <a:lumMod val="75000"/>
                  </a:schemeClr>
                </a:solidFill>
                <a:latin typeface="Bauhaus 93" panose="04030905020B02020C02" pitchFamily="82" charset="0"/>
              </a:endParaRPr>
            </a:p>
          </p:txBody>
        </p:sp>
      </p:grpSp>
      <p:sp>
        <p:nvSpPr>
          <p:cNvPr id="35" name="Pravoúhlý trojúhelník 34"/>
          <p:cNvSpPr/>
          <p:nvPr/>
        </p:nvSpPr>
        <p:spPr>
          <a:xfrm rot="10800000">
            <a:off x="2207681" y="2551506"/>
            <a:ext cx="2036152" cy="2036152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ravoúhlý trojúhelník 42"/>
          <p:cNvSpPr/>
          <p:nvPr/>
        </p:nvSpPr>
        <p:spPr>
          <a:xfrm rot="8100000">
            <a:off x="6434912" y="4858519"/>
            <a:ext cx="1467045" cy="1467045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ravoúhlý trojúhelník 44"/>
          <p:cNvSpPr/>
          <p:nvPr/>
        </p:nvSpPr>
        <p:spPr>
          <a:xfrm rot="10800000">
            <a:off x="3244299" y="1503994"/>
            <a:ext cx="2886778" cy="2886778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Pravoúhlý trojúhelník 46"/>
          <p:cNvSpPr/>
          <p:nvPr/>
        </p:nvSpPr>
        <p:spPr>
          <a:xfrm rot="8100000">
            <a:off x="2472954" y="3847852"/>
            <a:ext cx="1467045" cy="1467045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ravoúhlý trojúhelník 47"/>
          <p:cNvSpPr/>
          <p:nvPr/>
        </p:nvSpPr>
        <p:spPr>
          <a:xfrm rot="18900000">
            <a:off x="1451680" y="2811062"/>
            <a:ext cx="1467045" cy="1467045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14"/>
          <a:stretch/>
        </p:blipFill>
        <p:spPr>
          <a:xfrm>
            <a:off x="1190712" y="1347537"/>
            <a:ext cx="8431029" cy="4237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271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délník 29"/>
          <p:cNvSpPr/>
          <p:nvPr/>
        </p:nvSpPr>
        <p:spPr>
          <a:xfrm rot="2700445">
            <a:off x="4529699" y="1976419"/>
            <a:ext cx="1327568" cy="131579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ravoúhlý trojúhelník 45"/>
          <p:cNvSpPr/>
          <p:nvPr/>
        </p:nvSpPr>
        <p:spPr>
          <a:xfrm rot="2700000">
            <a:off x="3604340" y="1049167"/>
            <a:ext cx="1410572" cy="1410573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ravoúhlý trojúhelník 33"/>
          <p:cNvSpPr/>
          <p:nvPr/>
        </p:nvSpPr>
        <p:spPr>
          <a:xfrm rot="13532001">
            <a:off x="2895603" y="3141494"/>
            <a:ext cx="2739036" cy="2670899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10084" y="845027"/>
            <a:ext cx="967563" cy="1446550"/>
            <a:chOff x="8910084" y="845027"/>
            <a:chExt cx="967563" cy="1446550"/>
          </a:xfrm>
        </p:grpSpPr>
        <p:sp>
          <p:nvSpPr>
            <p:cNvPr id="26" name="Obdélník 25"/>
            <p:cNvSpPr/>
            <p:nvPr/>
          </p:nvSpPr>
          <p:spPr>
            <a:xfrm>
              <a:off x="8910084" y="1084521"/>
              <a:ext cx="967563" cy="967563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9005776" y="845027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>
                  <a:solidFill>
                    <a:schemeClr val="accent5">
                      <a:lumMod val="75000"/>
                    </a:schemeClr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chemeClr val="accent5">
                    <a:lumMod val="75000"/>
                  </a:schemeClr>
                </a:solidFill>
                <a:latin typeface="Bauhaus 93" panose="04030905020B02020C02" pitchFamily="82" charset="0"/>
              </a:endParaRPr>
            </a:p>
          </p:txBody>
        </p:sp>
      </p:grpSp>
      <p:sp>
        <p:nvSpPr>
          <p:cNvPr id="35" name="Pravoúhlý trojúhelník 34"/>
          <p:cNvSpPr/>
          <p:nvPr/>
        </p:nvSpPr>
        <p:spPr>
          <a:xfrm rot="8100000">
            <a:off x="5461632" y="2648140"/>
            <a:ext cx="2028300" cy="1936980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ravoúhlý trojúhelník 42"/>
          <p:cNvSpPr/>
          <p:nvPr/>
        </p:nvSpPr>
        <p:spPr>
          <a:xfrm rot="13500000">
            <a:off x="2679661" y="2018292"/>
            <a:ext cx="1284450" cy="1284450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ravoúhlý trojúhelník 44"/>
          <p:cNvSpPr/>
          <p:nvPr/>
        </p:nvSpPr>
        <p:spPr>
          <a:xfrm rot="10800000">
            <a:off x="5197525" y="3568890"/>
            <a:ext cx="2684886" cy="2661312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Pravoúhlý trojúhelník 46"/>
          <p:cNvSpPr/>
          <p:nvPr/>
        </p:nvSpPr>
        <p:spPr>
          <a:xfrm rot="2700000">
            <a:off x="3601002" y="2899706"/>
            <a:ext cx="1337388" cy="1337388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ravoúhlý trojúhelník 47"/>
          <p:cNvSpPr/>
          <p:nvPr/>
        </p:nvSpPr>
        <p:spPr>
          <a:xfrm rot="18929122">
            <a:off x="2661456" y="129200"/>
            <a:ext cx="1387132" cy="1304946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3016" y="785801"/>
            <a:ext cx="5489396" cy="5594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20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nůžky)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začátku prezentace je zařazený pracovní list s úkolem. Vybarvit obrazce mohou děti podle fantazie nebo podle schématu na snímku č.3. Po rozstříhání barevného obrazce mají připravený hlavolam ke skládání.</a:t>
            </a:r>
          </a:p>
          <a:p>
            <a:r>
              <a:rPr lang="cs-CZ" dirty="0" smtClean="0"/>
              <a:t>Na každém snímku je pomocí siluety zadaný tvar, který mají děti vyskládat pomocí geometrických obrazců, které si vyrobily.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Procvičení znalostí geometrických tvarů. Řešení rébusů.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Snímky č.2 a 3 jsou určené k výtvarné činnosti. Žádné aktivní prvky zde nejsou.</a:t>
            </a:r>
          </a:p>
          <a:p>
            <a:r>
              <a:rPr lang="cs-CZ" dirty="0" smtClean="0"/>
              <a:t>Na dalších snímcích (č.4 - 8) je vždy silueta – obrazec, který mají děti vyskládat ze svých dílků. Barevné řešení se objeví po dotyku/ kliknutí na otazník v pravém horním rohu.</a:t>
            </a:r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</a:t>
            </a:r>
            <a:r>
              <a:rPr lang="cs-CZ" b="1" dirty="0" smtClean="0"/>
              <a:t>DÍTĚ A JEHO PSYCHIKA </a:t>
            </a:r>
            <a:r>
              <a:rPr lang="cs-CZ" dirty="0" smtClean="0"/>
              <a:t>(PSYCHOLOGICKÁ)</a:t>
            </a:r>
          </a:p>
          <a:p>
            <a:r>
              <a:rPr lang="cs-CZ" dirty="0" smtClean="0"/>
              <a:t>Vzdělávací podoblast – </a:t>
            </a:r>
            <a:r>
              <a:rPr lang="cs-CZ" b="1" dirty="0" smtClean="0"/>
              <a:t>Poznávací schopnosti – Základní matematické, početní a číselné pojmy a operace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rozpoznat geometrické tvary (čtverec, trojúhelník); rozumět a používat pojmy označující velikost – velký/malý, větší/menší; řešit rébusy.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361</Words>
  <Application>Microsoft Office PowerPoint</Application>
  <PresentationFormat>Širokoúhlá obrazovka</PresentationFormat>
  <Paragraphs>53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Bauhaus 93</vt:lpstr>
      <vt:lpstr>Century Gothic</vt:lpstr>
      <vt:lpstr>Sheer Green 16x9</vt:lpstr>
      <vt:lpstr>STÍNOVÉ RÉBUSY 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2015-05-17T14:22:14Z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