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Default Extension="AVI" ContentType="video/x-msvide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8"/>
  </p:notesMasterIdLst>
  <p:handoutMasterIdLst>
    <p:handoutMasterId r:id="rId29"/>
  </p:handoutMasterIdLst>
  <p:sldIdLst>
    <p:sldId id="313" r:id="rId3"/>
    <p:sldId id="329" r:id="rId4"/>
    <p:sldId id="324" r:id="rId5"/>
    <p:sldId id="334" r:id="rId6"/>
    <p:sldId id="328" r:id="rId7"/>
    <p:sldId id="330" r:id="rId8"/>
    <p:sldId id="327" r:id="rId9"/>
    <p:sldId id="332" r:id="rId10"/>
    <p:sldId id="335" r:id="rId11"/>
    <p:sldId id="321" r:id="rId12"/>
    <p:sldId id="322" r:id="rId13"/>
    <p:sldId id="325" r:id="rId14"/>
    <p:sldId id="311" r:id="rId15"/>
    <p:sldId id="302" r:id="rId16"/>
    <p:sldId id="303" r:id="rId17"/>
    <p:sldId id="301" r:id="rId18"/>
    <p:sldId id="307" r:id="rId19"/>
    <p:sldId id="304" r:id="rId20"/>
    <p:sldId id="326" r:id="rId21"/>
    <p:sldId id="314" r:id="rId22"/>
    <p:sldId id="315" r:id="rId23"/>
    <p:sldId id="316" r:id="rId24"/>
    <p:sldId id="317" r:id="rId25"/>
    <p:sldId id="319" r:id="rId26"/>
    <p:sldId id="320" r:id="rId2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5B053FF6-A320-4FEA-B97C-2E3563B77D0C}">
          <p14:sldIdLst>
            <p14:sldId id="313"/>
          </p14:sldIdLst>
        </p14:section>
        <p14:section name="obsah" id="{BAD453C8-D7B1-4770-AA68-BAA9E98EE212}">
          <p14:sldIdLst>
            <p14:sldId id="329"/>
            <p14:sldId id="324"/>
            <p14:sldId id="334"/>
            <p14:sldId id="328"/>
            <p14:sldId id="330"/>
            <p14:sldId id="327"/>
            <p14:sldId id="332"/>
            <p14:sldId id="335"/>
            <p14:sldId id="321"/>
            <p14:sldId id="322"/>
          </p14:sldIdLst>
        </p14:section>
        <p14:section name="tisky" id="{1DD3D4E2-E7A9-423B-A0A1-D0F858ADACBF}">
          <p14:sldIdLst>
            <p14:sldId id="325"/>
            <p14:sldId id="311"/>
            <p14:sldId id="302"/>
            <p14:sldId id="303"/>
            <p14:sldId id="301"/>
            <p14:sldId id="307"/>
            <p14:sldId id="304"/>
            <p14:sldId id="326"/>
          </p14:sldIdLst>
        </p14:section>
        <p14:section name="popisy" id="{D18D2E9C-8305-4341-A5F1-2A2CCC797F6E}">
          <p14:sldIdLst>
            <p14:sldId id="314"/>
            <p14:sldId id="315"/>
            <p14:sldId id="316"/>
            <p14:sldId id="317"/>
            <p14:sldId id="319"/>
            <p14:sldId id="320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717272"/>
    <a:srgbClr val="808080"/>
    <a:srgbClr val="FFB142"/>
    <a:srgbClr val="FF6600"/>
    <a:srgbClr val="00CC00"/>
    <a:srgbClr val="D9D199"/>
    <a:srgbClr val="FADA6D"/>
    <a:srgbClr val="6B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3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20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7214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microsoft.com/office/2007/relationships/hdphoto" Target="../media/hdphoto1.wdp"/><Relationship Id="rId10" Type="http://schemas.openxmlformats.org/officeDocument/2006/relationships/image" Target="../media/image19.jpeg"/><Relationship Id="rId4" Type="http://schemas.openxmlformats.org/officeDocument/2006/relationships/image" Target="../media/image14.png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6.xml"/><Relationship Id="rId1" Type="http://schemas.openxmlformats.org/officeDocument/2006/relationships/video" Target="../media/media1.AVI"/><Relationship Id="rId5" Type="http://schemas.openxmlformats.org/officeDocument/2006/relationships/image" Target="../media/image20.png"/><Relationship Id="rId4" Type="http://schemas.microsoft.com/office/2007/relationships/media" Target="../media/media1.AVI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4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3.png"/><Relationship Id="rId5" Type="http://schemas.openxmlformats.org/officeDocument/2006/relationships/image" Target="../media/image62.jpeg"/><Relationship Id="rId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OPTICKÉ HŘÍČKY A ILUZE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/>
              <a:t>Lidské oko se rádo nechá klamat.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1633021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Picture 6" descr="Iluze, &amp;Zcaron;ena, Obrázek, &amp;Ccaron;erná, Bílá, Vize, Desig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9908" y="870381"/>
            <a:ext cx="3110892" cy="564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75471" y="1034826"/>
            <a:ext cx="704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KOHO VIDÍŠ NA OBRÁZKU?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5471" y="1619602"/>
            <a:ext cx="32911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Vidíš člověka se saxofonem nebo obličej dámy s baretem?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80265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098" name="Picture 2" descr="Iluze, Pohyb, Kruh, Optický Kla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875" y="862548"/>
            <a:ext cx="5418005" cy="540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375471" y="1034826"/>
            <a:ext cx="4588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POHYBLIVÁ ILUZE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75471" y="1619601"/>
            <a:ext cx="3474825" cy="1627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Dívej se na černou tečku uprostřed a střídavě se vzdaluj a přibližuj k obrazovce…Sleduj, co se bude dít.</a:t>
            </a:r>
          </a:p>
        </p:txBody>
      </p:sp>
    </p:spTree>
    <p:extLst>
      <p:ext uri="{BB962C8B-B14F-4D97-AF65-F5344CB8AC3E}">
        <p14:creationId xmlns:p14="http://schemas.microsoft.com/office/powerpoint/2010/main" xmlns="" val="2055554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75471" y="1034826"/>
            <a:ext cx="3909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A DALŠÍ …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75471" y="1619601"/>
            <a:ext cx="324953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Sleduj, co se bude dít, když se budeš dívat z jednoho černého puntíku na druhý….</a:t>
            </a:r>
          </a:p>
        </p:txBody>
      </p:sp>
      <p:pic>
        <p:nvPicPr>
          <p:cNvPr id="11266" name="Picture 2" descr="http://www.clker.com/cliparts/a/O/1/Y/A/w/optical-illusion-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5880" y="914620"/>
            <a:ext cx="5715000" cy="564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9341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75471" y="1034826"/>
            <a:ext cx="3909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DALŠÍ PUNTÍKY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75471" y="1619601"/>
            <a:ext cx="32495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Vidíš tmavé puntíky?</a:t>
            </a:r>
            <a:endParaRPr lang="cs-CZ" sz="2000" dirty="0"/>
          </a:p>
        </p:txBody>
      </p:sp>
      <p:pic>
        <p:nvPicPr>
          <p:cNvPr id="5122" name="Picture 2" descr="Iluze, Body, &amp;Ccaron;erná A Bílá, M&amp;rcaron;í&amp;zcaron;ka, Perokresba, Mati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7881" y="882958"/>
            <a:ext cx="5566018" cy="562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6410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5471" y="1034826"/>
            <a:ext cx="704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DALŠÍ ILUZE…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5471" y="1619603"/>
            <a:ext cx="3874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Tyhle umožňuje perspektiva a velmi šikovné ruce lidí.</a:t>
            </a:r>
          </a:p>
          <a:p>
            <a:r>
              <a:rPr lang="cs-CZ" sz="2000" dirty="0" smtClean="0"/>
              <a:t>Kdo umí, umí…</a:t>
            </a:r>
            <a:endParaRPr lang="cs-CZ" sz="2000" dirty="0"/>
          </a:p>
        </p:txBody>
      </p:sp>
      <p:pic>
        <p:nvPicPr>
          <p:cNvPr id="6146" name="Picture 2" descr="Krychle, Vzor, Bezešvý, Dla&amp;zcaron;dice, &amp;Ccaron;ervená, Abstrakt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4428" y="3347936"/>
            <a:ext cx="3855489" cy="266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Malba, Komer&amp;ccaron;ní Malba, Ulice Malba, Obrázek, Lid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9446" y="1327213"/>
            <a:ext cx="5241434" cy="318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3585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98266" y="992591"/>
            <a:ext cx="4032574" cy="50790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375471" y="1034826"/>
            <a:ext cx="704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SLOUPY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5470" y="1619600"/>
            <a:ext cx="47746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Který ze tří sloupů je nejvyšší?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75470" y="5503440"/>
            <a:ext cx="47746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/>
              <a:t>Nebo, že by byly všechny stejné?</a:t>
            </a:r>
          </a:p>
          <a:p>
            <a:pPr algn="r"/>
            <a:r>
              <a:rPr lang="cs-CZ" sz="2000" dirty="0" smtClean="0"/>
              <a:t>Dotkni se tlačítka a uvidíš.</a:t>
            </a:r>
            <a:endParaRPr lang="cs-CZ" sz="2000" dirty="0"/>
          </a:p>
        </p:txBody>
      </p:sp>
      <p:sp>
        <p:nvSpPr>
          <p:cNvPr id="3" name="TextovéPole 2"/>
          <p:cNvSpPr txBox="1">
            <a:spLocks noChangeAspect="1"/>
          </p:cNvSpPr>
          <p:nvPr/>
        </p:nvSpPr>
        <p:spPr>
          <a:xfrm>
            <a:off x="5070077" y="4255555"/>
            <a:ext cx="1080000" cy="1080000"/>
          </a:xfrm>
          <a:prstGeom prst="rect">
            <a:avLst/>
          </a:prstGeom>
          <a:solidFill>
            <a:srgbClr val="71727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5200" dirty="0" smtClean="0">
                <a:solidFill>
                  <a:schemeClr val="bg1">
                    <a:lumMod val="95000"/>
                  </a:schemeClr>
                </a:solidFill>
                <a:latin typeface="Jokerman" panose="04090605060D06020702" pitchFamily="82" charset="0"/>
              </a:rPr>
              <a:t>?</a:t>
            </a:r>
            <a:endParaRPr lang="cs-CZ" sz="5200" dirty="0">
              <a:solidFill>
                <a:schemeClr val="bg1">
                  <a:lumMod val="95000"/>
                </a:schemeClr>
              </a:solidFill>
              <a:latin typeface="Jokerman" panose="04090605060D06020702" pitchFamily="82" charset="0"/>
            </a:endParaRPr>
          </a:p>
        </p:txBody>
      </p:sp>
      <p:cxnSp>
        <p:nvCxnSpPr>
          <p:cNvPr id="9" name="čára 2"/>
          <p:cNvCxnSpPr/>
          <p:nvPr/>
        </p:nvCxnSpPr>
        <p:spPr>
          <a:xfrm flipV="1">
            <a:off x="7014801" y="2762661"/>
            <a:ext cx="2760048" cy="15123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čára 1"/>
          <p:cNvCxnSpPr/>
          <p:nvPr/>
        </p:nvCxnSpPr>
        <p:spPr>
          <a:xfrm flipV="1">
            <a:off x="7014801" y="2745291"/>
            <a:ext cx="2760048" cy="151235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77995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96296E-6 L 0.00222 0.205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42" name="ČERNOŠEDÁ" descr="http://www.clker.com/cliparts/N/L/J/1/E/R/checkered-square-optical-illusion-hi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98" b="50098"/>
          <a:stretch/>
        </p:blipFill>
        <p:spPr bwMode="auto">
          <a:xfrm>
            <a:off x="1238867" y="801329"/>
            <a:ext cx="3082411" cy="308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BÍLOŠEDÁ" descr="http://www.clker.com/cliparts/N/L/J/1/E/R/checkered-square-optical-illusion-hi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63" b="50160"/>
          <a:stretch/>
        </p:blipFill>
        <p:spPr bwMode="auto">
          <a:xfrm>
            <a:off x="7913565" y="3477648"/>
            <a:ext cx="3084552" cy="307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ELKÝ LEVÝ"/>
          <p:cNvSpPr/>
          <p:nvPr/>
        </p:nvSpPr>
        <p:spPr>
          <a:xfrm>
            <a:off x="4878557" y="2467896"/>
            <a:ext cx="1415846" cy="1415846"/>
          </a:xfrm>
          <a:prstGeom prst="rect">
            <a:avLst/>
          </a:prstGeom>
          <a:solidFill>
            <a:srgbClr val="808080"/>
          </a:solidFill>
          <a:ln>
            <a:solidFill>
              <a:srgbClr val="808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LKÝ PRAVÝ"/>
          <p:cNvSpPr/>
          <p:nvPr/>
        </p:nvSpPr>
        <p:spPr>
          <a:xfrm>
            <a:off x="5940440" y="3477648"/>
            <a:ext cx="1415846" cy="1415846"/>
          </a:xfrm>
          <a:prstGeom prst="rect">
            <a:avLst/>
          </a:prstGeom>
          <a:solidFill>
            <a:srgbClr val="808080"/>
          </a:solidFill>
          <a:ln>
            <a:solidFill>
              <a:srgbClr val="808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ALÝ PRAVÝ"/>
          <p:cNvSpPr/>
          <p:nvPr/>
        </p:nvSpPr>
        <p:spPr>
          <a:xfrm>
            <a:off x="9844551" y="5031656"/>
            <a:ext cx="366249" cy="366249"/>
          </a:xfrm>
          <a:prstGeom prst="rect">
            <a:avLst/>
          </a:prstGeom>
          <a:solidFill>
            <a:srgbClr val="80808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ALÝ LEVÝ"/>
          <p:cNvSpPr/>
          <p:nvPr/>
        </p:nvSpPr>
        <p:spPr>
          <a:xfrm>
            <a:off x="2399075" y="1573160"/>
            <a:ext cx="366249" cy="366249"/>
          </a:xfrm>
          <a:prstGeom prst="rect">
            <a:avLst/>
          </a:prstGeom>
          <a:solidFill>
            <a:srgbClr val="80808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805022" y="1034826"/>
            <a:ext cx="704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latin typeface="Jokerman" panose="04090605060D06020702" pitchFamily="82" charset="0"/>
              </a:rPr>
              <a:t>ŠEDÁ A ŠEDÁ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51682" y="1516310"/>
            <a:ext cx="39991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/>
              <a:t>Mají šedé čtverečky na obou šachovnicích stejný odstín?</a:t>
            </a:r>
          </a:p>
          <a:p>
            <a:pPr algn="r"/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0445" y="6186837"/>
            <a:ext cx="561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Pro odpověď se stačí dotknout </a:t>
            </a:r>
            <a:r>
              <a:rPr lang="cs-CZ" dirty="0" smtClean="0"/>
              <a:t>obou šachovnic.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4557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1.48148E-6 L 0.25 0.20926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27735 -0.1469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67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0" grpId="0" animBg="1"/>
      <p:bldP spid="10" grpId="1" animBg="1"/>
      <p:bldP spid="10" grpId="2" animBg="1"/>
      <p:bldP spid="11" grpId="0" animBg="1"/>
      <p:bldP spid="11" grpId="1" animBg="1"/>
      <p:bldP spid="11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31959" y="1728076"/>
            <a:ext cx="33848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Vyrob si ho a vyzkoušej, že jde jedním tahem pokreslit ze všech stran…</a:t>
            </a:r>
            <a:endParaRPr lang="cs-CZ" sz="2000" dirty="0"/>
          </a:p>
        </p:txBody>
      </p:sp>
      <p:pic>
        <p:nvPicPr>
          <p:cNvPr id="8194" name="Picture 2" descr="Optický Klam, Iluze, Oklamat Oko, Abstrak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8522" y="1842049"/>
            <a:ext cx="1319604" cy="95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833" l="7344" r="100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6035" y="3164672"/>
            <a:ext cx="2518628" cy="188897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1375470" y="3164672"/>
            <a:ext cx="26284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</a:t>
            </a:r>
            <a:r>
              <a:rPr lang="cs-CZ" dirty="0" smtClean="0"/>
              <a:t>Připrav si následující pomůcky: papír, nůžky, lepidlo, fixu nebo tužku.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75470" y="4928341"/>
            <a:ext cx="1977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</a:t>
            </a:r>
            <a:r>
              <a:rPr lang="cs-CZ" dirty="0" smtClean="0"/>
              <a:t>Ustřihni proužek papíru.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75471" y="1034826"/>
            <a:ext cx="704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NEKONEČNÝ KROUŽEK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5951" y="4928342"/>
            <a:ext cx="2180574" cy="163543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6135" y="2337180"/>
            <a:ext cx="2180574" cy="163543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6002" y="2337179"/>
            <a:ext cx="2180575" cy="163543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6134" y="4928341"/>
            <a:ext cx="2180576" cy="163543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6002" y="4928341"/>
            <a:ext cx="2180576" cy="1635432"/>
          </a:xfrm>
          <a:prstGeom prst="rect">
            <a:avLst/>
          </a:prstGeom>
        </p:spPr>
      </p:pic>
      <p:sp>
        <p:nvSpPr>
          <p:cNvPr id="36" name="TextovéPole 35"/>
          <p:cNvSpPr txBox="1"/>
          <p:nvPr/>
        </p:nvSpPr>
        <p:spPr>
          <a:xfrm>
            <a:off x="6555827" y="1573372"/>
            <a:ext cx="4500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</a:t>
            </a:r>
            <a:r>
              <a:rPr lang="cs-CZ" dirty="0" smtClean="0"/>
              <a:t>Jeden konec papíru otoč a přilep ke druhému.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555827" y="4177999"/>
            <a:ext cx="4500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 </a:t>
            </a:r>
            <a:r>
              <a:rPr lang="cs-CZ" dirty="0" smtClean="0"/>
              <a:t>A teď tužku nebo fix a kresli dlouhou čáru.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1602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75471" y="1034826"/>
            <a:ext cx="3909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THAUMATROP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75471" y="1619601"/>
            <a:ext cx="324953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e název hříčky, kterou umožňuje nedokonalost lidského oka. Při rychlém otáčení, které umožňují provázky na stranách, lidské oko nevnímá dva obrázky, ale pouze jeden – spojený ze dvou.</a:t>
            </a:r>
          </a:p>
          <a:p>
            <a:r>
              <a:rPr lang="cs-CZ" sz="2000" dirty="0" smtClean="0"/>
              <a:t>V tomto případě vidíme včelu poletující nad medem, i když je každá část nakreslená na jedné straně šestiúhelníku.</a:t>
            </a:r>
            <a:endParaRPr lang="cs-CZ" sz="2000" dirty="0"/>
          </a:p>
        </p:txBody>
      </p:sp>
      <p:pic>
        <p:nvPicPr>
          <p:cNvPr id="7" name="thaumtrop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724400" y="1034826"/>
            <a:ext cx="6316430" cy="473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9831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75471" y="1034826"/>
            <a:ext cx="3909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Jokerman" panose="04090605060D06020702" pitchFamily="82" charset="0"/>
              </a:rPr>
              <a:t>POSTUP VÝROBY</a:t>
            </a:r>
            <a:endParaRPr lang="cs-CZ" sz="3200" b="1" dirty="0">
              <a:latin typeface="Jokerman" panose="04090605060D06020702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5471" y="1619601"/>
            <a:ext cx="24579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</a:t>
            </a:r>
            <a:r>
              <a:rPr lang="cs-CZ" dirty="0" smtClean="0"/>
              <a:t>Vytiskni šablonu nebo si nakresli vlastní obrázky na šestiúhelníky.</a:t>
            </a:r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16749" y="4621260"/>
            <a:ext cx="2477071" cy="185780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4439" y="869281"/>
            <a:ext cx="2477071" cy="185780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0612" y="2758361"/>
            <a:ext cx="2477071" cy="185780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4438" y="4771597"/>
            <a:ext cx="2477071" cy="1857803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1375471" y="3873738"/>
            <a:ext cx="4118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</a:t>
            </a:r>
            <a:r>
              <a:rPr lang="cs-CZ" dirty="0" smtClean="0"/>
              <a:t>Obrázky vybarvi a papír přehni podle společné hrany šestiúhelníků.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8789" y="911715"/>
            <a:ext cx="23988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</a:t>
            </a:r>
            <a:r>
              <a:rPr lang="cs-CZ" dirty="0" smtClean="0"/>
              <a:t>Do přepůleného obrázku vlep kus čtvrtky. Polož pod zátěž (třeba knihu) a nech chvilku lepidlo zaschnout.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348192" y="2884817"/>
            <a:ext cx="2744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 </a:t>
            </a:r>
            <a:r>
              <a:rPr lang="cs-CZ" dirty="0" smtClean="0"/>
              <a:t>Obrázek vystřihni podle obrysu.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19699" y="4794780"/>
            <a:ext cx="26786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 </a:t>
            </a:r>
            <a:r>
              <a:rPr lang="cs-CZ" dirty="0" smtClean="0"/>
              <a:t>Po stranách provleč s pomocí tlusté (tupé) jehly provázek a uvaž uzlíky. </a:t>
            </a:r>
          </a:p>
          <a:p>
            <a:endParaRPr lang="cs-CZ" dirty="0" smtClean="0"/>
          </a:p>
          <a:p>
            <a:r>
              <a:rPr lang="cs-CZ" b="1" dirty="0" smtClean="0"/>
              <a:t>Hurá do matení očí!</a:t>
            </a:r>
            <a:endParaRPr lang="cs-CZ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833446" y="1619601"/>
            <a:ext cx="1567542" cy="2214966"/>
            <a:chOff x="3891396" y="1240299"/>
            <a:chExt cx="1567542" cy="2214966"/>
          </a:xfrm>
        </p:grpSpPr>
        <p:sp>
          <p:nvSpPr>
            <p:cNvPr id="11" name="Obdélník 10"/>
            <p:cNvSpPr/>
            <p:nvPr/>
          </p:nvSpPr>
          <p:spPr>
            <a:xfrm>
              <a:off x="3891396" y="1240299"/>
              <a:ext cx="1567542" cy="221496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4146295" y="1435934"/>
              <a:ext cx="1057744" cy="1823696"/>
              <a:chOff x="4363455" y="497302"/>
              <a:chExt cx="3513221" cy="6057278"/>
            </a:xfrm>
          </p:grpSpPr>
          <p:sp>
            <p:nvSpPr>
              <p:cNvPr id="14" name="Šestiúhelník 13"/>
              <p:cNvSpPr/>
              <p:nvPr/>
            </p:nvSpPr>
            <p:spPr>
              <a:xfrm>
                <a:off x="4363455" y="497302"/>
                <a:ext cx="3513221" cy="3028639"/>
              </a:xfrm>
              <a:prstGeom prst="hexago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pic>
            <p:nvPicPr>
              <p:cNvPr id="15" name="Obrázek 14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39804" r="33057" b="73334"/>
              <a:stretch/>
            </p:blipFill>
            <p:spPr>
              <a:xfrm rot="2447001">
                <a:off x="5309740" y="613939"/>
                <a:ext cx="2559609" cy="1828800"/>
              </a:xfrm>
              <a:prstGeom prst="rect">
                <a:avLst/>
              </a:prstGeom>
            </p:spPr>
          </p:pic>
          <p:sp>
            <p:nvSpPr>
              <p:cNvPr id="16" name="Šestiúhelník 15"/>
              <p:cNvSpPr/>
              <p:nvPr/>
            </p:nvSpPr>
            <p:spPr>
              <a:xfrm>
                <a:off x="4363455" y="3525941"/>
                <a:ext cx="3513221" cy="3028639"/>
              </a:xfrm>
              <a:prstGeom prst="hexago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pic>
            <p:nvPicPr>
              <p:cNvPr id="17" name="Obrázek 16"/>
              <p:cNvPicPr>
                <a:picLocks noChangeAspect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66812" r="19338" b="73334"/>
              <a:stretch/>
            </p:blipFill>
            <p:spPr>
              <a:xfrm>
                <a:off x="4709183" y="4340437"/>
                <a:ext cx="1541875" cy="2158625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xmlns="" val="3832335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ál 23"/>
          <p:cNvSpPr/>
          <p:nvPr/>
        </p:nvSpPr>
        <p:spPr>
          <a:xfrm>
            <a:off x="5114150" y="987233"/>
            <a:ext cx="2011829" cy="2277979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15855">
            <a:off x="1285638" y="884159"/>
            <a:ext cx="1365608" cy="1737552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8939284" y="1691274"/>
            <a:ext cx="1804531" cy="930385"/>
            <a:chOff x="8939284" y="1691274"/>
            <a:chExt cx="1804531" cy="930385"/>
          </a:xfrm>
        </p:grpSpPr>
        <p:sp>
          <p:nvSpPr>
            <p:cNvPr id="3" name="Ovál 2"/>
            <p:cNvSpPr/>
            <p:nvPr/>
          </p:nvSpPr>
          <p:spPr>
            <a:xfrm>
              <a:off x="9438968" y="1691275"/>
              <a:ext cx="434949" cy="434949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9873917" y="1691274"/>
              <a:ext cx="434949" cy="434949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>
              <a:stCxn id="3" idx="2"/>
            </p:cNvCxnSpPr>
            <p:nvPr/>
          </p:nvCxnSpPr>
          <p:spPr>
            <a:xfrm flipH="1" flipV="1">
              <a:off x="8939284" y="1856096"/>
              <a:ext cx="499684" cy="5265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stCxn id="10" idx="6"/>
            </p:cNvCxnSpPr>
            <p:nvPr/>
          </p:nvCxnSpPr>
          <p:spPr>
            <a:xfrm flipV="1">
              <a:off x="10308866" y="1882424"/>
              <a:ext cx="434949" cy="263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ál 13"/>
            <p:cNvSpPr/>
            <p:nvPr/>
          </p:nvSpPr>
          <p:spPr>
            <a:xfrm>
              <a:off x="9765180" y="2126223"/>
              <a:ext cx="217474" cy="121877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Slza 15"/>
            <p:cNvSpPr/>
            <p:nvPr/>
          </p:nvSpPr>
          <p:spPr>
            <a:xfrm>
              <a:off x="9438968" y="2320894"/>
              <a:ext cx="434949" cy="300765"/>
            </a:xfrm>
            <a:prstGeom prst="teardrop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Slza 19"/>
            <p:cNvSpPr/>
            <p:nvPr/>
          </p:nvSpPr>
          <p:spPr>
            <a:xfrm flipH="1">
              <a:off x="9873917" y="2320893"/>
              <a:ext cx="434949" cy="300765"/>
            </a:xfrm>
            <a:prstGeom prst="teardrop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Šestiúhelník 20"/>
          <p:cNvSpPr/>
          <p:nvPr/>
        </p:nvSpPr>
        <p:spPr>
          <a:xfrm>
            <a:off x="8117308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7833" y="3780299"/>
            <a:ext cx="2232169" cy="2555614"/>
          </a:xfrm>
          <a:prstGeom prst="rect">
            <a:avLst/>
          </a:prstGeom>
        </p:spPr>
      </p:pic>
      <p:sp>
        <p:nvSpPr>
          <p:cNvPr id="25" name="Šestiúhelník 24"/>
          <p:cNvSpPr/>
          <p:nvPr/>
        </p:nvSpPr>
        <p:spPr>
          <a:xfrm>
            <a:off x="609602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4654" y="4562845"/>
            <a:ext cx="1367533" cy="1874135"/>
          </a:xfrm>
          <a:prstGeom prst="rect">
            <a:avLst/>
          </a:prstGeom>
        </p:spPr>
      </p:pic>
      <p:sp>
        <p:nvSpPr>
          <p:cNvPr id="27" name="Slza 26"/>
          <p:cNvSpPr/>
          <p:nvPr/>
        </p:nvSpPr>
        <p:spPr>
          <a:xfrm>
            <a:off x="4785557" y="1908748"/>
            <a:ext cx="461939" cy="726072"/>
          </a:xfrm>
          <a:prstGeom prst="teardrop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flipH="1">
            <a:off x="6991262" y="1885064"/>
            <a:ext cx="461939" cy="726072"/>
          </a:xfrm>
          <a:prstGeom prst="teardrop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5786318" y="3017028"/>
            <a:ext cx="333746" cy="469317"/>
            <a:chOff x="5279580" y="3030552"/>
            <a:chExt cx="333746" cy="469317"/>
          </a:xfrm>
        </p:grpSpPr>
        <p:sp>
          <p:nvSpPr>
            <p:cNvPr id="30" name="Ovál 29"/>
            <p:cNvSpPr/>
            <p:nvPr/>
          </p:nvSpPr>
          <p:spPr>
            <a:xfrm>
              <a:off x="5279580" y="3030553"/>
              <a:ext cx="112211" cy="409080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5391791" y="3030552"/>
              <a:ext cx="112211" cy="469317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5501115" y="3030552"/>
              <a:ext cx="112211" cy="469317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 flipH="1">
            <a:off x="6196367" y="2996321"/>
            <a:ext cx="328658" cy="469314"/>
            <a:chOff x="5279580" y="3030552"/>
            <a:chExt cx="333746" cy="469317"/>
          </a:xfrm>
        </p:grpSpPr>
        <p:sp>
          <p:nvSpPr>
            <p:cNvPr id="35" name="Ovál 34"/>
            <p:cNvSpPr/>
            <p:nvPr/>
          </p:nvSpPr>
          <p:spPr>
            <a:xfrm>
              <a:off x="5279580" y="3030553"/>
              <a:ext cx="112211" cy="409080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>
              <a:off x="5391791" y="3030552"/>
              <a:ext cx="112211" cy="469317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5501115" y="3030552"/>
              <a:ext cx="112211" cy="469317"/>
            </a:xfrm>
            <a:prstGeom prst="ellipse">
              <a:avLst/>
            </a:prstGeom>
            <a:solidFill>
              <a:srgbClr val="FFB142"/>
            </a:solidFill>
            <a:ln>
              <a:solidFill>
                <a:srgbClr val="FFB1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Šestiúhelník 37"/>
          <p:cNvSpPr/>
          <p:nvPr/>
        </p:nvSpPr>
        <p:spPr>
          <a:xfrm>
            <a:off x="4363453" y="351520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" name="Picture 2" descr="Sova, Sranda, Hlava, Zobák, Kreslený Fil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9578" y="4404255"/>
            <a:ext cx="1694665" cy="1302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44195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3437" y="1674705"/>
            <a:ext cx="1685547" cy="1405131"/>
          </a:xfrm>
          <a:prstGeom prst="rect">
            <a:avLst/>
          </a:prstGeom>
        </p:spPr>
      </p:pic>
      <p:sp>
        <p:nvSpPr>
          <p:cNvPr id="25" name="Šestiúhelník 24"/>
          <p:cNvSpPr/>
          <p:nvPr/>
        </p:nvSpPr>
        <p:spPr>
          <a:xfrm>
            <a:off x="624124" y="352593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6387" y="3795529"/>
            <a:ext cx="2148692" cy="2489453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V="1">
            <a:off x="6120065" y="930727"/>
            <a:ext cx="0" cy="53884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419422" y="1188323"/>
            <a:ext cx="79349" cy="281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660054" y="1328947"/>
            <a:ext cx="295170" cy="281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769365" y="1798358"/>
            <a:ext cx="445190" cy="2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5742625" y="1163285"/>
            <a:ext cx="139484" cy="3188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5360997" y="1322687"/>
            <a:ext cx="300354" cy="3514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130179" y="1967754"/>
            <a:ext cx="458657" cy="17128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5130179" y="1735306"/>
            <a:ext cx="365137" cy="5671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657379" y="2053399"/>
            <a:ext cx="240632" cy="1458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Šestiúhelník 33"/>
          <p:cNvSpPr/>
          <p:nvPr/>
        </p:nvSpPr>
        <p:spPr>
          <a:xfrm>
            <a:off x="4363455" y="352593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1255">
            <a:off x="5500978" y="4301423"/>
            <a:ext cx="1383325" cy="214365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38477" y="2235596"/>
            <a:ext cx="1172047" cy="844240"/>
          </a:xfrm>
          <a:prstGeom prst="rect">
            <a:avLst/>
          </a:prstGeom>
        </p:spPr>
      </p:pic>
      <p:pic>
        <p:nvPicPr>
          <p:cNvPr id="38" name="Picture 6" descr="Sklo, Jar, Sklenice, Mason Sklenice, Mason Jar, Modr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8019" y="3561997"/>
            <a:ext cx="3040074" cy="304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Šestiúhelník 38"/>
          <p:cNvSpPr/>
          <p:nvPr/>
        </p:nvSpPr>
        <p:spPr>
          <a:xfrm>
            <a:off x="8117308" y="352593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206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http://www.clker.com/cliparts/O/G/z/x/0/m/spider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4210" y="2447994"/>
            <a:ext cx="1666980" cy="90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6178163" y="1908313"/>
            <a:ext cx="0" cy="6361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estiúhelník 14"/>
          <p:cNvSpPr/>
          <p:nvPr/>
        </p:nvSpPr>
        <p:spPr>
          <a:xfrm>
            <a:off x="4363455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Pavouk, Www, Roh, St&amp;ecaron;na, Design, &amp;Ccaron;erná, Hallowe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17250">
            <a:off x="4604137" y="3822400"/>
            <a:ext cx="2662171" cy="266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6774">
            <a:off x="8607873" y="1934949"/>
            <a:ext cx="2091889" cy="1644094"/>
          </a:xfrm>
          <a:prstGeom prst="rect">
            <a:avLst/>
          </a:prstGeom>
        </p:spPr>
      </p:pic>
      <p:pic>
        <p:nvPicPr>
          <p:cNvPr id="1034" name="Picture 10" descr="Kv&amp;ecaron;t, Kwiatusze, Rostlina, Rostliny, Jaro, Bloom, Pol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947"/>
          <a:stretch/>
        </p:blipFill>
        <p:spPr bwMode="auto">
          <a:xfrm flipH="1">
            <a:off x="1270649" y="1827652"/>
            <a:ext cx="1636969" cy="168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Šestiúhelník 21"/>
          <p:cNvSpPr/>
          <p:nvPr/>
        </p:nvSpPr>
        <p:spPr>
          <a:xfrm>
            <a:off x="609602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44114" y="3731788"/>
            <a:ext cx="1451814" cy="1523215"/>
          </a:xfrm>
          <a:prstGeom prst="rect">
            <a:avLst/>
          </a:prstGeom>
        </p:spPr>
      </p:pic>
      <p:sp>
        <p:nvSpPr>
          <p:cNvPr id="26" name="Šestiúhelník 25"/>
          <p:cNvSpPr/>
          <p:nvPr/>
        </p:nvSpPr>
        <p:spPr>
          <a:xfrm>
            <a:off x="8117308" y="353596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12" descr="Vá&amp;zcaron;ka, Hmyz, K&amp;rcaron;ídlo, Voln&amp;ecaron; &amp;Zcaron;ijících &amp;Zcaron;ivo&amp;ccaron;ich&amp;uring;, Faun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42858" y="3725535"/>
            <a:ext cx="1849262" cy="160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565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01198">
            <a:off x="1290358" y="866415"/>
            <a:ext cx="2216357" cy="225469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609602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39304">
            <a:off x="1741644" y="4679016"/>
            <a:ext cx="1024543" cy="12580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83579" y="1395355"/>
            <a:ext cx="2088543" cy="20750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62029" y="3700880"/>
            <a:ext cx="3368500" cy="2919044"/>
          </a:xfrm>
          <a:prstGeom prst="rect">
            <a:avLst/>
          </a:prstGeom>
        </p:spPr>
      </p:pic>
      <p:sp>
        <p:nvSpPr>
          <p:cNvPr id="21" name="Šestiúhelník 20"/>
          <p:cNvSpPr/>
          <p:nvPr/>
        </p:nvSpPr>
        <p:spPr>
          <a:xfrm>
            <a:off x="8117308" y="353502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363455" y="497302"/>
            <a:ext cx="3513221" cy="6057278"/>
            <a:chOff x="4363455" y="497302"/>
            <a:chExt cx="3513221" cy="6057278"/>
          </a:xfrm>
        </p:grpSpPr>
        <p:sp>
          <p:nvSpPr>
            <p:cNvPr id="18" name="Šestiúhelník 17"/>
            <p:cNvSpPr/>
            <p:nvPr/>
          </p:nvSpPr>
          <p:spPr>
            <a:xfrm>
              <a:off x="4363455" y="497302"/>
              <a:ext cx="3513221" cy="3028639"/>
            </a:xfrm>
            <a:prstGeom prst="hexag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9804" r="33057" b="73334"/>
            <a:stretch/>
          </p:blipFill>
          <p:spPr>
            <a:xfrm rot="2447001">
              <a:off x="5309740" y="613939"/>
              <a:ext cx="2559609" cy="1828800"/>
            </a:xfrm>
            <a:prstGeom prst="rect">
              <a:avLst/>
            </a:prstGeom>
          </p:spPr>
        </p:pic>
        <p:sp>
          <p:nvSpPr>
            <p:cNvPr id="24" name="Šestiúhelník 23"/>
            <p:cNvSpPr/>
            <p:nvPr/>
          </p:nvSpPr>
          <p:spPr>
            <a:xfrm>
              <a:off x="4363455" y="3525941"/>
              <a:ext cx="3513221" cy="3028639"/>
            </a:xfrm>
            <a:prstGeom prst="hexagon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6812" r="19338" b="73334"/>
            <a:stretch/>
          </p:blipFill>
          <p:spPr>
            <a:xfrm>
              <a:off x="4709183" y="4340437"/>
              <a:ext cx="1541875" cy="21586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467320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53150" y="792219"/>
            <a:ext cx="2103471" cy="2438808"/>
          </a:xfrm>
          <a:prstGeom prst="rect">
            <a:avLst/>
          </a:prstGeom>
        </p:spPr>
      </p:pic>
      <p:sp>
        <p:nvSpPr>
          <p:cNvPr id="15" name="Šestiúhelník 14"/>
          <p:cNvSpPr/>
          <p:nvPr/>
        </p:nvSpPr>
        <p:spPr>
          <a:xfrm>
            <a:off x="609602" y="352594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7932" y="4422183"/>
            <a:ext cx="1449127" cy="1789357"/>
          </a:xfrm>
          <a:prstGeom prst="rect">
            <a:avLst/>
          </a:prstGeom>
        </p:spPr>
      </p:pic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1762" y="846025"/>
            <a:ext cx="2861194" cy="2385002"/>
          </a:xfrm>
          <a:prstGeom prst="rect">
            <a:avLst/>
          </a:prstGeom>
        </p:spPr>
      </p:pic>
      <p:sp>
        <p:nvSpPr>
          <p:cNvPr id="14" name="Šestiúhelník 13"/>
          <p:cNvSpPr/>
          <p:nvPr/>
        </p:nvSpPr>
        <p:spPr>
          <a:xfrm>
            <a:off x="4371478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9785" y="3874664"/>
            <a:ext cx="2861194" cy="23850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0314" y="662026"/>
            <a:ext cx="1874524" cy="2575565"/>
          </a:xfrm>
          <a:prstGeom prst="rect">
            <a:avLst/>
          </a:prstGeom>
        </p:spPr>
      </p:pic>
      <p:sp>
        <p:nvSpPr>
          <p:cNvPr id="27" name="Šestiúhelník 26"/>
          <p:cNvSpPr/>
          <p:nvPr/>
        </p:nvSpPr>
        <p:spPr>
          <a:xfrm>
            <a:off x="8133354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3665" y="4004610"/>
            <a:ext cx="819914" cy="194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41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2431" y="1192399"/>
            <a:ext cx="2787972" cy="182525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463945" y="1626640"/>
            <a:ext cx="1804531" cy="930385"/>
            <a:chOff x="8939284" y="1691274"/>
            <a:chExt cx="1804531" cy="930385"/>
          </a:xfrm>
        </p:grpSpPr>
        <p:sp>
          <p:nvSpPr>
            <p:cNvPr id="11" name="Ovál 10"/>
            <p:cNvSpPr/>
            <p:nvPr/>
          </p:nvSpPr>
          <p:spPr>
            <a:xfrm>
              <a:off x="9438968" y="1691275"/>
              <a:ext cx="434949" cy="434949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9873917" y="1691274"/>
              <a:ext cx="434949" cy="434949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>
              <a:stCxn id="11" idx="2"/>
            </p:cNvCxnSpPr>
            <p:nvPr/>
          </p:nvCxnSpPr>
          <p:spPr>
            <a:xfrm flipH="1" flipV="1">
              <a:off x="8939284" y="1856096"/>
              <a:ext cx="499684" cy="5265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>
              <a:stCxn id="12" idx="6"/>
            </p:cNvCxnSpPr>
            <p:nvPr/>
          </p:nvCxnSpPr>
          <p:spPr>
            <a:xfrm flipV="1">
              <a:off x="10308866" y="1882424"/>
              <a:ext cx="434949" cy="263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vál 14"/>
            <p:cNvSpPr/>
            <p:nvPr/>
          </p:nvSpPr>
          <p:spPr>
            <a:xfrm>
              <a:off x="9765180" y="2126223"/>
              <a:ext cx="217474" cy="121877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Slza 15"/>
            <p:cNvSpPr/>
            <p:nvPr/>
          </p:nvSpPr>
          <p:spPr>
            <a:xfrm>
              <a:off x="9438968" y="2320894"/>
              <a:ext cx="434949" cy="300765"/>
            </a:xfrm>
            <a:prstGeom prst="teardrop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Slza 16"/>
            <p:cNvSpPr/>
            <p:nvPr/>
          </p:nvSpPr>
          <p:spPr>
            <a:xfrm flipH="1">
              <a:off x="9873917" y="2320893"/>
              <a:ext cx="434949" cy="300765"/>
            </a:xfrm>
            <a:prstGeom prst="teardrop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Šestiúhelník 19"/>
          <p:cNvSpPr/>
          <p:nvPr/>
        </p:nvSpPr>
        <p:spPr>
          <a:xfrm>
            <a:off x="609602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3416" y="3779749"/>
            <a:ext cx="2225591" cy="252102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4692"/>
          <a:stretch/>
        </p:blipFill>
        <p:spPr>
          <a:xfrm rot="18362029">
            <a:off x="8954266" y="1177200"/>
            <a:ext cx="877938" cy="102202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354191">
            <a:off x="9710827" y="1067523"/>
            <a:ext cx="1130323" cy="105706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51023">
            <a:off x="9402086" y="708138"/>
            <a:ext cx="814745" cy="825058"/>
          </a:xfrm>
          <a:prstGeom prst="rect">
            <a:avLst/>
          </a:prstGeom>
        </p:spPr>
      </p:pic>
      <p:sp>
        <p:nvSpPr>
          <p:cNvPr id="27" name="Šestiúhelník 26"/>
          <p:cNvSpPr/>
          <p:nvPr/>
        </p:nvSpPr>
        <p:spPr>
          <a:xfrm>
            <a:off x="8117308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57683" y="5020088"/>
            <a:ext cx="1316795" cy="1388384"/>
          </a:xfrm>
          <a:prstGeom prst="rect">
            <a:avLst/>
          </a:prstGeom>
        </p:spPr>
      </p:pic>
      <p:sp>
        <p:nvSpPr>
          <p:cNvPr id="31" name="AutoShape 2" descr="Pizza, Plátek, Sýr, Obrys, &amp;Ccaron;erná A Bílá, Potraviny"/>
          <p:cNvSpPr>
            <a:spLocks noChangeAspect="1" noChangeArrowheads="1"/>
          </p:cNvSpPr>
          <p:nvPr/>
        </p:nvSpPr>
        <p:spPr bwMode="auto">
          <a:xfrm>
            <a:off x="155575" y="-1943100"/>
            <a:ext cx="6096000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Šestiúhelník 32"/>
          <p:cNvSpPr/>
          <p:nvPr/>
        </p:nvSpPr>
        <p:spPr>
          <a:xfrm>
            <a:off x="4363455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Picture 4" descr="Pizza, Plátek, Sýr, Obrys, &amp;Ccaron;erná A Bílá, Potravin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53700" flipH="1">
            <a:off x="5230213" y="4443694"/>
            <a:ext cx="1531733" cy="101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6030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279" y="3611213"/>
            <a:ext cx="3130782" cy="337016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3279" y="567827"/>
            <a:ext cx="3130782" cy="3370164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609602" y="3540689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476" t="18099" r="23350" b="23123"/>
          <a:stretch/>
        </p:blipFill>
        <p:spPr>
          <a:xfrm rot="21081777">
            <a:off x="1343053" y="3554501"/>
            <a:ext cx="1901137" cy="2903285"/>
          </a:xfrm>
          <a:prstGeom prst="rect">
            <a:avLst/>
          </a:prstGeom>
        </p:spPr>
      </p:pic>
      <p:sp>
        <p:nvSpPr>
          <p:cNvPr id="6" name="Rovnoramenný trojúhelník 5"/>
          <p:cNvSpPr/>
          <p:nvPr/>
        </p:nvSpPr>
        <p:spPr>
          <a:xfrm>
            <a:off x="5947263" y="1120049"/>
            <a:ext cx="345604" cy="297934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noFill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69494" y="1417983"/>
            <a:ext cx="92767" cy="6258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5400000">
            <a:off x="6296574" y="1816740"/>
            <a:ext cx="92659" cy="5468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5400000">
            <a:off x="6592479" y="1931140"/>
            <a:ext cx="345604" cy="297934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noFill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85" t="4953" r="4279" b="4755"/>
          <a:stretch/>
        </p:blipFill>
        <p:spPr>
          <a:xfrm>
            <a:off x="4800995" y="3662912"/>
            <a:ext cx="2756902" cy="2802097"/>
          </a:xfrm>
          <a:prstGeom prst="rect">
            <a:avLst/>
          </a:prstGeom>
        </p:spPr>
      </p:pic>
      <p:sp>
        <p:nvSpPr>
          <p:cNvPr id="16" name="Šestiúhelník 15"/>
          <p:cNvSpPr/>
          <p:nvPr/>
        </p:nvSpPr>
        <p:spPr>
          <a:xfrm>
            <a:off x="4363455" y="3520847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31691" flipH="1">
            <a:off x="9689957" y="616708"/>
            <a:ext cx="1522743" cy="2122373"/>
          </a:xfrm>
          <a:prstGeom prst="rect">
            <a:avLst/>
          </a:prstGeom>
        </p:spPr>
      </p:pic>
      <p:sp>
        <p:nvSpPr>
          <p:cNvPr id="20" name="Šestiúhelník 19"/>
          <p:cNvSpPr/>
          <p:nvPr/>
        </p:nvSpPr>
        <p:spPr>
          <a:xfrm>
            <a:off x="8117308" y="3520847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233194">
            <a:off x="8505377" y="4854086"/>
            <a:ext cx="1752474" cy="1638888"/>
          </a:xfrm>
          <a:prstGeom prst="rect">
            <a:avLst/>
          </a:prstGeom>
        </p:spPr>
      </p:pic>
      <p:sp>
        <p:nvSpPr>
          <p:cNvPr id="22" name="Ovál 21"/>
          <p:cNvSpPr/>
          <p:nvPr/>
        </p:nvSpPr>
        <p:spPr>
          <a:xfrm>
            <a:off x="4673120" y="3619706"/>
            <a:ext cx="2885463" cy="288546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082546" y="3996703"/>
            <a:ext cx="2088728" cy="20887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3507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609602" y="352594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4363455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8117308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9175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Fotoarchiv a  </a:t>
            </a:r>
            <a:r>
              <a:rPr lang="cs-CZ" dirty="0" err="1" smtClean="0"/>
              <a:t>videoarchiv</a:t>
            </a:r>
            <a:r>
              <a:rPr lang="cs-CZ" dirty="0" smtClean="0"/>
              <a:t> autorky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www.clker.com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0359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(papír, tvrdý papír – čtvrtka, pastelky, nůžky lepidlo, provázek na tlusté jehle)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0008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vznikl jako pomůcka pro výrobu vlastních </a:t>
            </a:r>
            <a:r>
              <a:rPr lang="cs-CZ" dirty="0" err="1" smtClean="0"/>
              <a:t>thaumatropů</a:t>
            </a:r>
            <a:r>
              <a:rPr lang="cs-CZ" dirty="0" smtClean="0"/>
              <a:t>. Další hříčky a iluze poukazují na to, jak snadné je lidské oko oklamat.</a:t>
            </a:r>
          </a:p>
          <a:p>
            <a:r>
              <a:rPr lang="cs-CZ" dirty="0" smtClean="0"/>
              <a:t>Na promítání prezentace navazuje výtvarná aktivita – výroba obrázků. Lze využít 8 pracovních listů (na jednom jsou prázdné šestihrany pro vlastní tvorbu; na čtyřech jsou černobílé obrázky k vybarvení; na třech jsou barevné obrázky)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zjistí, jak moc je lidské oko přes svoji dokonalost nespolehlivé – relativně snadno se nechá ošálit. Zároveň při výrobě vlastních obrázků procvičí jemnou motoriku a fantazii.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4102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Snímky </a:t>
            </a:r>
            <a:r>
              <a:rPr lang="cs-CZ" dirty="0" smtClean="0"/>
              <a:t>č.1-6 jsou </a:t>
            </a:r>
            <a:r>
              <a:rPr lang="cs-CZ" dirty="0" smtClean="0"/>
              <a:t>bez animací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7 </a:t>
            </a:r>
            <a:r>
              <a:rPr lang="cs-CZ" dirty="0" smtClean="0"/>
              <a:t>se ukáže řešení po dotyku/ kliknutí na tlačítko s otazníkem.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8 </a:t>
            </a:r>
            <a:r>
              <a:rPr lang="cs-CZ" dirty="0" smtClean="0"/>
              <a:t>se řešení objeví po kliknutí/ dotyku na jednu i druhou šachovnici.</a:t>
            </a:r>
          </a:p>
          <a:p>
            <a:r>
              <a:rPr lang="cs-CZ" dirty="0" smtClean="0"/>
              <a:t>Snímky č</a:t>
            </a:r>
            <a:r>
              <a:rPr lang="cs-CZ" dirty="0" smtClean="0"/>
              <a:t>. 9 </a:t>
            </a:r>
            <a:r>
              <a:rPr lang="cs-CZ" dirty="0" smtClean="0"/>
              <a:t>a č</a:t>
            </a:r>
            <a:r>
              <a:rPr lang="cs-CZ" dirty="0" smtClean="0"/>
              <a:t>. 11 </a:t>
            </a:r>
            <a:r>
              <a:rPr lang="cs-CZ" dirty="0" smtClean="0"/>
              <a:t>jsou návody, bez efektů a animací.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10 </a:t>
            </a:r>
            <a:r>
              <a:rPr lang="cs-CZ" dirty="0" smtClean="0"/>
              <a:t>lze spustit video.</a:t>
            </a:r>
          </a:p>
          <a:p>
            <a:r>
              <a:rPr lang="cs-CZ" dirty="0" smtClean="0"/>
              <a:t>Snímky č.12-19 jsou pracovní listy, které jsou určeny k tisku. Při prezentaci se nezobrazují.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23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54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DÍTĚ A JEHO TĚLO (BIOLOGICKÁ)</a:t>
            </a:r>
          </a:p>
          <a:p>
            <a:r>
              <a:rPr lang="cs-CZ" dirty="0" smtClean="0"/>
              <a:t>Podoblast Jemná motorika, koordinace ruky a oka</a:t>
            </a:r>
          </a:p>
          <a:p>
            <a:r>
              <a:rPr lang="cs-CZ" dirty="0" smtClean="0"/>
              <a:t>Dosažené konkretizované výstupy – vést stopu při kresbě; koordinace rukou při manipulaci s pohyblivými obrázky; navlékat; zavazovat; provádět jednoduché úkony s papírem – překládání.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24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1760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Směrovat 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děti </a:t>
              </a:r>
              <a:r>
                <a:rPr lang="cs-CZ" sz="1600" b="1" dirty="0">
                  <a:solidFill>
                    <a:prstClr val="black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prstClr val="black"/>
                  </a:solidFill>
                </a:rPr>
                <a:t>Chápat </a:t>
              </a:r>
              <a:r>
                <a:rPr lang="cs-CZ" sz="1600" b="1" dirty="0">
                  <a:solidFill>
                    <a:prstClr val="black"/>
                  </a:solidFill>
                </a:rPr>
                <a:t>p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prstClr val="black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potenciálu dětí</a:t>
              </a:r>
              <a:endParaRPr lang="cs-CZ" sz="16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</a:rPr>
              <a:t>Cíle polytechnické výchovy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3979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720</Words>
  <Application>Microsoft Office PowerPoint</Application>
  <PresentationFormat>Vlastní</PresentationFormat>
  <Paragraphs>97</Paragraphs>
  <Slides>25</Slides>
  <Notes>1</Notes>
  <HiddenSlides>8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Sheer Green 16x9</vt:lpstr>
      <vt:lpstr>OPTICKÉ HŘÍČKY A ILUZE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2015-05-20T21:33:25Z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