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90" r:id="rId5"/>
    <p:sldId id="291" r:id="rId6"/>
    <p:sldId id="292" r:id="rId7"/>
    <p:sldId id="293" r:id="rId8"/>
    <p:sldId id="294" r:id="rId9"/>
    <p:sldId id="295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Které slovo začíná na hlásku...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4619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85156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55659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847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387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56966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24979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18234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9817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7151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30952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24423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hroch-hlava-kreslen%C3%BD-film-roztomil%C3%BD-308772/" TargetMode="External"/><Relationship Id="rId13" Type="http://schemas.openxmlformats.org/officeDocument/2006/relationships/hyperlink" Target="http://pixabay.com/cs/%C5%BEirafa-hlava-mlad%C3%BDch-kreslen%C3%BD-film-308771/" TargetMode="External"/><Relationship Id="rId3" Type="http://schemas.openxmlformats.org/officeDocument/2006/relationships/hyperlink" Target="http://pixabay.com/cs/slon-hlava-hloup%C3%A9-kreslen%C3%BD-film-308776/" TargetMode="External"/><Relationship Id="rId7" Type="http://schemas.openxmlformats.org/officeDocument/2006/relationships/hyperlink" Target="http://pixabay.com/cs/levhart-hlava-%C3%BAsm%C4%9Bv-roztomil%C3%BD-308770/" TargetMode="External"/><Relationship Id="rId12" Type="http://schemas.openxmlformats.org/officeDocument/2006/relationships/hyperlink" Target="http://pixabay.com/cs/solmiza%C4%8Dn%C3%AD-slabika-%C5%A1t%C4%9Bn%C4%9B-%C5%A1%C5%A5astn%C3%BD-153403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tygr-hlava-%C3%BAsm%C4%9Bv-kreslen%C3%BD-film-308768/" TargetMode="External"/><Relationship Id="rId11" Type="http://schemas.openxmlformats.org/officeDocument/2006/relationships/hyperlink" Target="http://pixabay.com/cs/koza-hlava-kreslen%C3%BD-film-%C5%A1ed%C3%A1-308775/" TargetMode="External"/><Relationship Id="rId5" Type="http://schemas.openxmlformats.org/officeDocument/2006/relationships/hyperlink" Target="http://pixabay.com/cs/opice-hlava-zv%C3%AD%C5%99e-%C5%A1impanz-%C5%A1%C5%A5astn%C3%BD-41365/" TargetMode="External"/><Relationship Id="rId10" Type="http://schemas.openxmlformats.org/officeDocument/2006/relationships/hyperlink" Target="http://pixabay.com/cs/lev-hlava-ko%C4%8Dka-h%C5%99%C3%ADva-%C5%A1klebil-se-308774/" TargetMode="External"/><Relationship Id="rId4" Type="http://schemas.openxmlformats.org/officeDocument/2006/relationships/hyperlink" Target="http://pixabay.com/cs/zebra-hlava-hloup%C3%A9-kreslen%C3%BD-film-308769/" TargetMode="External"/><Relationship Id="rId9" Type="http://schemas.openxmlformats.org/officeDocument/2006/relationships/hyperlink" Target="http://pixabay.com/cs/ko%C4%8Dka-hlava-obli%C4%8Dej-portr%C3%A9t-304318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Cirkusová zvířátka - hláska na začátku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/>
              <a:t>výslovnost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64546" y="195205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74725" y="350588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2833189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20128" y="3132607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896197" y="675736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530635" y="2454312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789207" y="97875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395429" y="2061494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021019" y="83498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0236679" y="2675548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379505" y="3053532"/>
            <a:ext cx="1762125" cy="1714500"/>
          </a:xfrm>
          <a:prstGeom prst="rect">
            <a:avLst/>
          </a:prstGeom>
        </p:spPr>
      </p:pic>
      <p:pic>
        <p:nvPicPr>
          <p:cNvPr id="17" name="Obrázek 16" descr="alphabet-150775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602370" y="3233249"/>
            <a:ext cx="10191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1.85185E-6 L -0.03164 0.73959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9" y="36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1.85185E-6 L -0.26458 0.41644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29" y="2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4377" y="180828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94851" y="180828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6323" y="3567262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24379" y="2161576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496621" y="70702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51397" y="2711809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190765" y="180828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094203" y="587675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070388" y="180828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767465" y="2402496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7676800" y="2704621"/>
            <a:ext cx="1762125" cy="1714500"/>
          </a:xfrm>
          <a:prstGeom prst="rect">
            <a:avLst/>
          </a:prstGeom>
        </p:spPr>
      </p:pic>
      <p:pic>
        <p:nvPicPr>
          <p:cNvPr id="17" name="Obrázek 16" descr="alphabet-150778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317296" y="3257949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1841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-0.54636 0.706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18" y="35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80504" y="180828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13050" y="496019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66127" y="2412966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74175" y="2875751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895574" y="292871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27571" y="2486229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262566" y="195205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685434" y="2703223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233358" y="115414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0233358" y="3170250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618328" y="1716297"/>
            <a:ext cx="1762125" cy="1714500"/>
          </a:xfrm>
          <a:prstGeom prst="rect">
            <a:avLst/>
          </a:prstGeom>
        </p:spPr>
      </p:pic>
      <p:pic>
        <p:nvPicPr>
          <p:cNvPr id="17" name="Obrázek 16" descr="alphabet-150783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453062" y="2571750"/>
            <a:ext cx="12858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72926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-0.37761 0.523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0" y="26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80504" y="180828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50265" y="195205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66127" y="2412966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74175" y="2875751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56694" y="115414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27571" y="2486229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708033" y="418619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956722" y="2789487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233358" y="115414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0233358" y="3170250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618328" y="1716297"/>
            <a:ext cx="1762125" cy="1714500"/>
          </a:xfrm>
          <a:prstGeom prst="rect">
            <a:avLst/>
          </a:prstGeom>
        </p:spPr>
      </p:pic>
      <p:pic>
        <p:nvPicPr>
          <p:cNvPr id="18" name="Obrázek 17" descr="alphabet-150789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169656" y="3361872"/>
            <a:ext cx="153352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92223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48148E-6 L -0.56068 0.288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34" y="1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80504" y="180828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26851" y="180828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66127" y="2412966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74175" y="2875751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362475" y="115414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514211" y="2183025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960996" y="1164845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515256" y="2540631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386743" y="-44167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962070" y="2197402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299166" y="180828"/>
            <a:ext cx="1762125" cy="1714500"/>
          </a:xfrm>
          <a:prstGeom prst="rect">
            <a:avLst/>
          </a:prstGeom>
        </p:spPr>
      </p:pic>
      <p:pic>
        <p:nvPicPr>
          <p:cNvPr id="17" name="Obrázek 16" descr="alphabet-150826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299638" y="3361872"/>
            <a:ext cx="131445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3022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1.85185E-6 L 0.33568 0.398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84" y="1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80504" y="180828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77930" y="180828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66127" y="2412966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630552" y="2931378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470066" y="1036281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27571" y="2111869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262566" y="195205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7011020" y="2974511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233358" y="115414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0233358" y="3170250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618328" y="1716297"/>
            <a:ext cx="1762125" cy="1714500"/>
          </a:xfrm>
          <a:prstGeom prst="rect">
            <a:avLst/>
          </a:prstGeom>
        </p:spPr>
      </p:pic>
      <p:pic>
        <p:nvPicPr>
          <p:cNvPr id="20" name="Obrázek 19" descr="alphabet-150774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319585" y="3361872"/>
            <a:ext cx="13620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7742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1.11111E-6 L 0.25951 0.7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69" y="36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2.59259E-6 L 0.14648 0.5902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18" y="2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cat-304318__180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80504" y="180828"/>
            <a:ext cx="2057400" cy="1714500"/>
          </a:xfrm>
          <a:prstGeom prst="rect">
            <a:avLst/>
          </a:prstGeom>
        </p:spPr>
      </p:pic>
      <p:pic>
        <p:nvPicPr>
          <p:cNvPr id="3" name="Obrázek 2" descr="doh-153403__180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44647" y="115414"/>
            <a:ext cx="1362075" cy="1714500"/>
          </a:xfrm>
          <a:prstGeom prst="rect">
            <a:avLst/>
          </a:prstGeom>
        </p:spPr>
      </p:pic>
      <p:pic>
        <p:nvPicPr>
          <p:cNvPr id="8" name="Obrázek 7" descr="elephant-308776__180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-66127" y="2412966"/>
            <a:ext cx="1838325" cy="1714500"/>
          </a:xfrm>
          <a:prstGeom prst="rect">
            <a:avLst/>
          </a:prstGeom>
        </p:spPr>
      </p:pic>
      <p:pic>
        <p:nvPicPr>
          <p:cNvPr id="9" name="Obrázek 8" descr="giraffe-308771__18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74175" y="2875751"/>
            <a:ext cx="1650241" cy="1822113"/>
          </a:xfrm>
          <a:prstGeom prst="rect">
            <a:avLst/>
          </a:prstGeom>
        </p:spPr>
      </p:pic>
      <p:pic>
        <p:nvPicPr>
          <p:cNvPr id="10" name="Obrázek 9" descr="goat-308775__180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290529" y="775323"/>
            <a:ext cx="1685925" cy="1714500"/>
          </a:xfrm>
          <a:prstGeom prst="rect">
            <a:avLst/>
          </a:prstGeom>
        </p:spPr>
      </p:pic>
      <p:pic>
        <p:nvPicPr>
          <p:cNvPr id="11" name="Obrázek 10" descr="hippo-308772__180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427571" y="2020298"/>
            <a:ext cx="1695450" cy="1714500"/>
          </a:xfrm>
          <a:prstGeom prst="rect">
            <a:avLst/>
          </a:prstGeom>
        </p:spPr>
      </p:pic>
      <p:pic>
        <p:nvPicPr>
          <p:cNvPr id="12" name="Obrázek 11" descr="leopard-308770__180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987057" y="180828"/>
            <a:ext cx="1762125" cy="1714500"/>
          </a:xfrm>
          <a:prstGeom prst="rect">
            <a:avLst/>
          </a:prstGeom>
        </p:spPr>
      </p:pic>
      <p:pic>
        <p:nvPicPr>
          <p:cNvPr id="13" name="Obrázek 12" descr="lion-308774__180.pn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577724" y="2283570"/>
            <a:ext cx="1989990" cy="1989990"/>
          </a:xfrm>
          <a:prstGeom prst="rect">
            <a:avLst/>
          </a:prstGeom>
        </p:spPr>
      </p:pic>
      <p:pic>
        <p:nvPicPr>
          <p:cNvPr id="14" name="Obrázek 13" descr="monkey-41365__180.pn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233358" y="115414"/>
            <a:ext cx="1752600" cy="1714500"/>
          </a:xfrm>
          <a:prstGeom prst="rect">
            <a:avLst/>
          </a:prstGeom>
        </p:spPr>
      </p:pic>
      <p:pic>
        <p:nvPicPr>
          <p:cNvPr id="15" name="Obrázek 14" descr="zebra-308769__180.pn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10233358" y="3170250"/>
            <a:ext cx="1962150" cy="1714500"/>
          </a:xfrm>
          <a:prstGeom prst="rect">
            <a:avLst/>
          </a:prstGeom>
        </p:spPr>
      </p:pic>
      <p:pic>
        <p:nvPicPr>
          <p:cNvPr id="16" name="Obrázek 15" descr="tiger-308768__180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602370" y="1564702"/>
            <a:ext cx="1762125" cy="1714500"/>
          </a:xfrm>
          <a:prstGeom prst="rect">
            <a:avLst/>
          </a:prstGeom>
        </p:spPr>
      </p:pic>
      <p:pic>
        <p:nvPicPr>
          <p:cNvPr id="19" name="Obrázek 18" descr="alphabet-150779__180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5355649" y="3275608"/>
            <a:ext cx="12192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6298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1.85185E-6 L 0.1125 0.71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25" y="35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r>
              <a:rPr lang="cs-CZ" dirty="0"/>
              <a:t>Klipart z office.microsoft.com</a:t>
            </a:r>
          </a:p>
          <a:p>
            <a:r>
              <a:rPr lang="cs-CZ" dirty="0">
                <a:latin typeface="Century Gothic" charset="0"/>
                <a:hlinkClick r:id="rId3"/>
              </a:rPr>
              <a:t>http://pixabay.com/cs/slon-hlava-hloup%C3%A9-kreslen%C3%BD-film-308776/</a:t>
            </a:r>
          </a:p>
          <a:p>
            <a:r>
              <a:rPr lang="cs-CZ" dirty="0">
                <a:latin typeface="Century Gothic" charset="0"/>
                <a:hlinkClick r:id="rId4"/>
              </a:rPr>
              <a:t>http://pixabay.com/cs/zebra-hlava-hloup%C3%A9-kreslen%C3%BD-film-308769/</a:t>
            </a:r>
          </a:p>
          <a:p>
            <a:r>
              <a:rPr lang="cs-CZ" dirty="0">
                <a:latin typeface="Century Gothic" charset="0"/>
                <a:hlinkClick r:id="rId5"/>
              </a:rPr>
              <a:t>http://pixabay.com/cs/opice-hlava-zv%C3%AD%C5%99e-%C5%A1impanz-%C5%A1%C5%A5astn%C3%BD-41365/</a:t>
            </a:r>
          </a:p>
          <a:p>
            <a:r>
              <a:rPr lang="cs-CZ" dirty="0">
                <a:latin typeface="Century Gothic" charset="0"/>
                <a:hlinkClick r:id="rId6"/>
              </a:rPr>
              <a:t>http://pixabay.com/cs/tygr-hlava-%C3%BAsm%C4%9Bv-kreslen%C3%BD-film-308768/</a:t>
            </a:r>
          </a:p>
          <a:p>
            <a:r>
              <a:rPr lang="cs-CZ" dirty="0">
                <a:latin typeface="Century Gothic" charset="0"/>
                <a:hlinkClick r:id="rId7"/>
              </a:rPr>
              <a:t>http://pixabay.com/cs/levhart-hlava-%C3%BAsm%C4%9Bv-roztomil%C3%BD-308770/</a:t>
            </a:r>
          </a:p>
          <a:p>
            <a:r>
              <a:rPr lang="cs-CZ" dirty="0">
                <a:latin typeface="Century Gothic" charset="0"/>
                <a:hlinkClick r:id="rId8"/>
              </a:rPr>
              <a:t>http://pixabay.com/cs/hroch-hlava-kreslen%C3%BD-film-roztomil%C3%BD-308772/</a:t>
            </a:r>
          </a:p>
          <a:p>
            <a:r>
              <a:rPr lang="cs-CZ" dirty="0">
                <a:latin typeface="Century Gothic" charset="0"/>
                <a:hlinkClick r:id="rId9"/>
              </a:rPr>
              <a:t>http://pixabay.com/cs/ko%C4%8Dka-hlava-obli%C4%8Dej-portr%C3%A9t-304318/</a:t>
            </a:r>
          </a:p>
          <a:p>
            <a:r>
              <a:rPr lang="cs-CZ" dirty="0">
                <a:latin typeface="Century Gothic" charset="0"/>
                <a:hlinkClick r:id="rId10"/>
              </a:rPr>
              <a:t>http://pixabay.com/cs/lev-hlava-ko%C4%8Dka-h%C5%99%C3%ADva-%C5%A1klebil-se-308774/</a:t>
            </a:r>
          </a:p>
          <a:p>
            <a:r>
              <a:rPr lang="cs-CZ" dirty="0">
                <a:latin typeface="Century Gothic" charset="0"/>
                <a:hlinkClick r:id="rId11"/>
              </a:rPr>
              <a:t>http://pixabay.com/cs/koza-hlava-kreslen%C3%BD-film-%C5%A1ed%C3%A1-308775/</a:t>
            </a:r>
          </a:p>
          <a:p>
            <a:r>
              <a:rPr lang="cs-CZ" dirty="0">
                <a:latin typeface="Century Gothic" charset="0"/>
                <a:hlinkClick r:id="rId12"/>
              </a:rPr>
              <a:t>http://pixabay.com/cs/solmiza%C4%8Dn%C3%AD-slabika-%C5%A1t%C4%9Bn%C4%9B-%C5%A1%C5%A5astn%C3%BD-153403/</a:t>
            </a:r>
          </a:p>
          <a:p>
            <a:r>
              <a:rPr lang="cs-CZ" dirty="0">
                <a:latin typeface="Century Gothic" charset="0"/>
                <a:hlinkClick r:id="rId13"/>
              </a:rPr>
              <a:t>http://pixabay.com/cs/%C5%BEirafa-hlava-mlad%C3%BDch-kreslen%C3%BD-film-308771/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err="1" smtClean="0"/>
              <a:t>předčtenářská</a:t>
            </a:r>
            <a:r>
              <a:rPr lang="cs-CZ" dirty="0" smtClean="0"/>
              <a:t> gramotnost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Dítě vybírá obrázky slov, která začínají na danou hlásku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Úkolem je osvojení si některých poznatků a dovedností, které předcházejí čtení a psaní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 </a:t>
            </a:r>
            <a:r>
              <a:rPr lang="cs-CZ" dirty="0" smtClean="0"/>
              <a:t>Děti </a:t>
            </a:r>
            <a:r>
              <a:rPr lang="cs-CZ" dirty="0"/>
              <a:t>mají za úkol vybrat obrázek podle zadaného úkolu, obrázky, které začínají na danou </a:t>
            </a:r>
            <a:r>
              <a:rPr lang="cs-CZ" dirty="0" smtClean="0"/>
              <a:t>hlásku</a:t>
            </a:r>
          </a:p>
          <a:p>
            <a:r>
              <a:rPr lang="cs-CZ" dirty="0" smtClean="0"/>
              <a:t>Děti kliknutí označí správný obrázek – za pomoci </a:t>
            </a:r>
            <a:r>
              <a:rPr lang="cs-CZ" dirty="0" smtClean="0"/>
              <a:t>animačních </a:t>
            </a:r>
            <a:r>
              <a:rPr lang="cs-CZ" dirty="0" smtClean="0"/>
              <a:t>efektů se jim nabízí zpětná vazba</a:t>
            </a:r>
          </a:p>
          <a:p>
            <a:r>
              <a:rPr lang="cs-CZ" dirty="0" smtClean="0"/>
              <a:t>Na konci prezentace děti hádají, které zvířátko nebylo označeno</a:t>
            </a:r>
            <a:endParaRPr lang="cs-CZ" dirty="0"/>
          </a:p>
          <a:p>
            <a:r>
              <a:rPr lang="cs-CZ" dirty="0"/>
              <a:t>využíváme možnost grafického zaznamenání na dotykové obrazovce</a:t>
            </a:r>
          </a:p>
          <a:p>
            <a:r>
              <a:rPr lang="cs-CZ" dirty="0"/>
              <a:t>obrázky vybírat k zadané hlásce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rozvoj sluchu, sluchově rozlišovat začáteční hlásku ve slově</a:t>
            </a:r>
          </a:p>
          <a:p>
            <a:r>
              <a:rPr lang="cs-CZ" dirty="0"/>
              <a:t>poznávat obrázky zvířat</a:t>
            </a:r>
          </a:p>
          <a:p>
            <a:r>
              <a:rPr lang="cs-CZ" dirty="0"/>
              <a:t>rozvoj zájmu o psanou podobu jazyka - písmeno</a:t>
            </a:r>
          </a:p>
          <a:p>
            <a:r>
              <a:rPr lang="cs-CZ" dirty="0"/>
              <a:t>grafické napodobování písmen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441</Words>
  <Application>Microsoft Office PowerPoint</Application>
  <PresentationFormat>Vlastní</PresentationFormat>
  <Paragraphs>88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Cirkusová zvířátka - hláska na začátku slova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předčtenářská gramotnost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9</cp:revision>
  <dcterms:created xsi:type="dcterms:W3CDTF">2014-08-05T12:38:58Z</dcterms:created>
  <dcterms:modified xsi:type="dcterms:W3CDTF">2015-05-22T08:04:14Z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