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2" r:id="rId4"/>
    <p:sldId id="285" r:id="rId5"/>
    <p:sldId id="286" r:id="rId6"/>
    <p:sldId id="287" r:id="rId7"/>
    <p:sldId id="275" r:id="rId8"/>
    <p:sldId id="276" r:id="rId9"/>
    <p:sldId id="277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8E4"/>
    <a:srgbClr val="FDFEE2"/>
    <a:srgbClr val="FDFEC6"/>
    <a:srgbClr val="FCFEA0"/>
    <a:srgbClr val="FAFD77"/>
    <a:srgbClr val="F8FC46"/>
    <a:srgbClr val="F3FC84"/>
    <a:srgbClr val="FFE997"/>
    <a:srgbClr val="F26A1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22.5.2015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22.5.2015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99243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467559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185053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201213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3173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60672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903350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635489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4062638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182478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Miminko - grafomotorika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err="1"/>
              <a:t>Jemná motorika, koordinace ruky a oka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mimi - bavlna.jpg"/>
          <p:cNvPicPr>
            <a:picLocks noChangeAspect="1"/>
          </p:cNvPicPr>
          <p:nvPr/>
        </p:nvPicPr>
        <p:blipFill>
          <a:blip r:embed="rId3" cstate="print"/>
          <a:srcRect l="10763" t="16220" r="13806" b="13068"/>
          <a:stretch>
            <a:fillRect/>
          </a:stretch>
        </p:blipFill>
        <p:spPr>
          <a:xfrm>
            <a:off x="4028060" y="898459"/>
            <a:ext cx="3969330" cy="4903788"/>
          </a:xfrm>
          <a:prstGeom prst="rect">
            <a:avLst/>
          </a:prstGeom>
        </p:spPr>
      </p:pic>
      <p:pic>
        <p:nvPicPr>
          <p:cNvPr id="3" name="Obrázek 2" descr="dudlík.jpg"/>
          <p:cNvPicPr>
            <a:picLocks noChangeAspect="1"/>
          </p:cNvPicPr>
          <p:nvPr/>
        </p:nvPicPr>
        <p:blipFill>
          <a:blip r:embed="rId4" cstate="print"/>
          <a:srcRect l="-38" t="30822" r="12323" b="22874"/>
          <a:stretch>
            <a:fillRect/>
          </a:stretch>
        </p:blipFill>
        <p:spPr>
          <a:xfrm>
            <a:off x="1042988" y="1150483"/>
            <a:ext cx="1679149" cy="1573667"/>
          </a:xfrm>
          <a:prstGeom prst="rect">
            <a:avLst/>
          </a:prstGeom>
        </p:spPr>
      </p:pic>
      <p:pic>
        <p:nvPicPr>
          <p:cNvPr id="8" name="Obrázek 7" descr="lahvička.jpg"/>
          <p:cNvPicPr>
            <a:picLocks noChangeAspect="1"/>
          </p:cNvPicPr>
          <p:nvPr/>
        </p:nvPicPr>
        <p:blipFill>
          <a:blip r:embed="rId5" cstate="print"/>
          <a:srcRect l="-303614" t="29662" r="340467" b="-10543"/>
          <a:stretch>
            <a:fillRect/>
          </a:stretch>
        </p:blipFill>
        <p:spPr>
          <a:xfrm>
            <a:off x="8860886" y="1935803"/>
            <a:ext cx="1461573" cy="3328090"/>
          </a:xfrm>
          <a:prstGeom prst="rect">
            <a:avLst/>
          </a:prstGeom>
        </p:spPr>
      </p:pic>
      <p:pic>
        <p:nvPicPr>
          <p:cNvPr id="9" name="Obrázek 8" descr="kočárek.jpg"/>
          <p:cNvPicPr>
            <a:picLocks noChangeAspect="1"/>
          </p:cNvPicPr>
          <p:nvPr/>
        </p:nvPicPr>
        <p:blipFill>
          <a:blip r:embed="rId6" cstate="print"/>
          <a:srcRect l="12728" r="11637"/>
          <a:stretch>
            <a:fillRect/>
          </a:stretch>
        </p:blipFill>
        <p:spPr>
          <a:xfrm>
            <a:off x="936331" y="3956699"/>
            <a:ext cx="1874141" cy="1393903"/>
          </a:xfrm>
          <a:prstGeom prst="rect">
            <a:avLst/>
          </a:prstGeom>
        </p:spPr>
      </p:pic>
      <p:pic>
        <p:nvPicPr>
          <p:cNvPr id="10" name="Obrázek 9" descr="lahvička.jpg"/>
          <p:cNvPicPr>
            <a:picLocks noChangeAspect="1"/>
          </p:cNvPicPr>
          <p:nvPr/>
        </p:nvPicPr>
        <p:blipFill>
          <a:blip r:embed="rId5" cstate="print"/>
          <a:srcRect l="14363" t="4849" r="14542" b="13456"/>
          <a:stretch>
            <a:fillRect/>
          </a:stretch>
        </p:blipFill>
        <p:spPr>
          <a:xfrm>
            <a:off x="9213747" y="1907419"/>
            <a:ext cx="1375579" cy="2810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80915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zavinovačka.jpg"/>
          <p:cNvPicPr>
            <a:picLocks noChangeAspect="1"/>
          </p:cNvPicPr>
          <p:nvPr/>
        </p:nvPicPr>
        <p:blipFill>
          <a:blip r:embed="rId3" cstate="print"/>
          <a:srcRect l="5027" t="4855" r="5090" b="10196"/>
          <a:stretch>
            <a:fillRect/>
          </a:stretch>
        </p:blipFill>
        <p:spPr>
          <a:xfrm>
            <a:off x="1094133" y="559500"/>
            <a:ext cx="3268739" cy="5492622"/>
          </a:xfrm>
          <a:prstGeom prst="rect">
            <a:avLst/>
          </a:prstGeom>
        </p:spPr>
      </p:pic>
      <p:pic>
        <p:nvPicPr>
          <p:cNvPr id="5" name="Obrázek 4" descr="zavinovačka.jpg"/>
          <p:cNvPicPr>
            <a:picLocks noChangeAspect="1"/>
          </p:cNvPicPr>
          <p:nvPr/>
        </p:nvPicPr>
        <p:blipFill>
          <a:blip r:embed="rId3" cstate="print"/>
          <a:srcRect l="5027" t="4855" r="5090" b="10196"/>
          <a:stretch>
            <a:fillRect/>
          </a:stretch>
        </p:blipFill>
        <p:spPr>
          <a:xfrm>
            <a:off x="7107357" y="582733"/>
            <a:ext cx="3267694" cy="5493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84579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zavazování zavinovačky.jpg"/>
          <p:cNvPicPr>
            <a:picLocks noChangeAspect="1"/>
          </p:cNvPicPr>
          <p:nvPr/>
        </p:nvPicPr>
        <p:blipFill>
          <a:blip r:embed="rId3" cstate="print"/>
          <a:srcRect l="10845" t="7369" r="14683" b="1624"/>
          <a:stretch>
            <a:fillRect/>
          </a:stretch>
        </p:blipFill>
        <p:spPr>
          <a:xfrm>
            <a:off x="424132" y="93327"/>
            <a:ext cx="11166691" cy="6572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84579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šála.jpg"/>
          <p:cNvPicPr>
            <a:picLocks noChangeAspect="1"/>
          </p:cNvPicPr>
          <p:nvPr/>
        </p:nvPicPr>
        <p:blipFill>
          <a:blip r:embed="rId3" cstate="print"/>
          <a:srcRect l="7266" r="9180"/>
          <a:stretch>
            <a:fillRect/>
          </a:stretch>
        </p:blipFill>
        <p:spPr>
          <a:xfrm>
            <a:off x="423726" y="196598"/>
            <a:ext cx="11334478" cy="6521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84579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/>
              <a:t>- vlastní ilustrace</a:t>
            </a:r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1120" y="791452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Metodický pokyn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Integrovaný blok: Jemná motorika, koordinace ruky a oka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>
                <a:latin typeface="Century Gothic" charset="0"/>
              </a:rPr>
              <a:t> Prezentace má za úkol rozvíjet u dítěte pohyby nutné pro psaní, procvičit a zdokonalit přesnost při znázorňování grafomotorického cviku </a:t>
            </a:r>
          </a:p>
          <a:p>
            <a:endParaRPr lang="cs-CZ" dirty="0">
              <a:latin typeface="Century Gothic" charset="0"/>
            </a:endParaRPr>
          </a:p>
          <a:p>
            <a:r>
              <a:rPr lang="cs-CZ" b="1" dirty="0"/>
              <a:t>Očekávání a cíle</a:t>
            </a:r>
          </a:p>
          <a:p>
            <a:r>
              <a:rPr lang="cs-CZ" dirty="0">
                <a:latin typeface="Century Gothic" charset="0"/>
              </a:rPr>
              <a:t>Cílem je rozvoj pohybových schopností a zdokonalování dovedností v oblasti hrubé i jemné motoriky (koordinace a rozsah pohybu, koordinace ruky a </a:t>
            </a:r>
            <a:r>
              <a:rPr lang="cs-CZ" dirty="0" smtClean="0">
                <a:latin typeface="Century Gothic" charset="0"/>
              </a:rPr>
              <a:t>oka)</a:t>
            </a:r>
            <a:endParaRPr lang="cs-CZ" dirty="0">
              <a:latin typeface="Century Gothic" charset="0"/>
            </a:endParaRP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>
                <a:latin typeface="Century Gothic" charset="0"/>
              </a:rPr>
              <a:t>Dítě má za úkol seznámit se a procvičit grafomotorický cvik - čára</a:t>
            </a:r>
          </a:p>
          <a:p>
            <a:r>
              <a:rPr lang="cs-CZ" dirty="0">
                <a:latin typeface="Century Gothic" charset="0"/>
              </a:rPr>
              <a:t> Uvolňovat dítěti ramenní kloub, ruku a zápěstí ruky </a:t>
            </a:r>
          </a:p>
          <a:p>
            <a:r>
              <a:rPr lang="cs-CZ" dirty="0">
                <a:latin typeface="Century Gothic" charset="0"/>
              </a:rPr>
              <a:t>Využíváme možnosti grafického zaznamenání na dotykové obrazovce </a:t>
            </a:r>
          </a:p>
          <a:p>
            <a:r>
              <a:rPr lang="cs-CZ" dirty="0">
                <a:latin typeface="Century Gothic" charset="0"/>
              </a:rPr>
              <a:t>Procvičení jednotlivých cviků postupně za sebou </a:t>
            </a:r>
          </a:p>
          <a:p>
            <a:r>
              <a:rPr lang="cs-CZ" dirty="0">
                <a:latin typeface="Century Gothic" charset="0"/>
              </a:rPr>
              <a:t>Děti využívají interaktivní pero, které je součástí PowerPointu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Century Gothic" charset="0"/>
              </a:rPr>
              <a:t>upřesňovat užívání pravé či levé ruky </a:t>
            </a:r>
          </a:p>
          <a:p>
            <a:r>
              <a:rPr lang="cs-CZ" dirty="0">
                <a:latin typeface="Century Gothic" charset="0"/>
              </a:rPr>
              <a:t>při obtahování cviku na dotykové tabuli používat tři prsty (špetka) </a:t>
            </a:r>
          </a:p>
          <a:p>
            <a:r>
              <a:rPr lang="cs-CZ" dirty="0">
                <a:latin typeface="Century Gothic" charset="0"/>
              </a:rPr>
              <a:t>při práci s tabulkou nebo papírem držet správně </a:t>
            </a:r>
            <a:r>
              <a:rPr lang="cs-CZ" dirty="0" smtClean="0">
                <a:latin typeface="Century Gothic" charset="0"/>
              </a:rPr>
              <a:t>tužku </a:t>
            </a:r>
            <a:r>
              <a:rPr lang="cs-CZ" dirty="0">
                <a:latin typeface="Century Gothic" charset="0"/>
              </a:rPr>
              <a:t>třemi prsty </a:t>
            </a:r>
          </a:p>
          <a:p>
            <a:r>
              <a:rPr lang="cs-CZ" dirty="0">
                <a:latin typeface="Century Gothic" charset="0"/>
              </a:rPr>
              <a:t>dodržovat přesnost při znázorňování grafomotorického cviku, vést stopu tužky přesně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316</Words>
  <Application>Microsoft Office PowerPoint</Application>
  <PresentationFormat>Vlastní</PresentationFormat>
  <Paragraphs>63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Miminko - grafomotorika</vt:lpstr>
      <vt:lpstr>Snímek 2</vt:lpstr>
      <vt:lpstr>Snímek 3</vt:lpstr>
      <vt:lpstr>Snímek 4</vt:lpstr>
      <vt:lpstr>Snímek 5</vt:lpstr>
      <vt:lpstr>Použité odkazy</vt:lpstr>
      <vt:lpstr>Metodický pokyn Integrovaný blok: Jemná motorika, koordinace ruky a oka</vt:lpstr>
      <vt:lpstr>Studijní materiály </vt:lpstr>
      <vt:lpstr>   Práce s interaktivním výukovým materiálem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Grafomotorika</dc:title>
  <dc:creator/>
  <cp:lastModifiedBy/>
  <cp:revision>6</cp:revision>
  <dcterms:created xsi:type="dcterms:W3CDTF">2014-08-05T12:38:58Z</dcterms:created>
  <dcterms:modified xsi:type="dcterms:W3CDTF">2015-05-22T08:12:49Z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