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2" r:id="rId4"/>
    <p:sldId id="284" r:id="rId5"/>
    <p:sldId id="285" r:id="rId6"/>
    <p:sldId id="275" r:id="rId7"/>
    <p:sldId id="276" r:id="rId8"/>
    <p:sldId id="277" r:id="rId9"/>
    <p:sldId id="278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EFB"/>
    <a:srgbClr val="FEF8E3"/>
    <a:srgbClr val="FDFEE2"/>
    <a:srgbClr val="FDFEC6"/>
    <a:srgbClr val="FCFEA0"/>
    <a:srgbClr val="FAFD77"/>
    <a:srgbClr val="F8FC46"/>
    <a:srgbClr val="F3FC84"/>
    <a:srgbClr val="FFE997"/>
    <a:srgbClr val="F26A1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353" autoAdjust="0"/>
    <p:restoredTop sz="94918" autoAdjust="0"/>
  </p:normalViewPr>
  <p:slideViewPr>
    <p:cSldViewPr snapToGrid="0">
      <p:cViewPr varScale="1">
        <p:scale>
          <a:sx n="70" d="100"/>
          <a:sy n="70" d="100"/>
        </p:scale>
        <p:origin x="324" y="7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22. 5. 2015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22. 5. 2015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Vyber všechno ovoce, které má</a:t>
            </a:r>
            <a:r>
              <a:rPr lang="cs-CZ" baseline="0" dirty="0" smtClean="0"/>
              <a:t> pecku.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99243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Vyber všechno ovoce, které roste na stromě.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11111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Vyber všechno ovoce, které roste u nás.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19097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17797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58785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960543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0153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03724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73385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28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12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5" Type="http://schemas.openxmlformats.org/officeDocument/2006/relationships/image" Target="../media/image30.pn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Relationship Id="rId14" Type="http://schemas.openxmlformats.org/officeDocument/2006/relationships/image" Target="../media/image2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13" Type="http://schemas.openxmlformats.org/officeDocument/2006/relationships/image" Target="../media/image42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12" Type="http://schemas.openxmlformats.org/officeDocument/2006/relationships/image" Target="../media/image41.png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5" Type="http://schemas.openxmlformats.org/officeDocument/2006/relationships/image" Target="../media/image43.png"/><Relationship Id="rId10" Type="http://schemas.openxmlformats.org/officeDocument/2006/relationships/image" Target="../media/image39.png"/><Relationship Id="rId4" Type="http://schemas.openxmlformats.org/officeDocument/2006/relationships/image" Target="../media/image33.png"/><Relationship Id="rId9" Type="http://schemas.openxmlformats.org/officeDocument/2006/relationships/image" Target="../media/image38.png"/><Relationship Id="rId14" Type="http://schemas.openxmlformats.org/officeDocument/2006/relationships/image" Target="../media/image2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Ovoce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Kategorizace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FFEFB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64902" y="4240134"/>
            <a:ext cx="3156284" cy="2179089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3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2117" y="337367"/>
            <a:ext cx="1044239" cy="2029829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19167" y="2772386"/>
            <a:ext cx="1248156" cy="101955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3283" y="4806185"/>
            <a:ext cx="1427914" cy="116639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8407" y="683721"/>
            <a:ext cx="1248156" cy="101955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0550" y="2812932"/>
            <a:ext cx="831061" cy="67885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7367" y="1120962"/>
            <a:ext cx="566367" cy="46263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64295" y="1447124"/>
            <a:ext cx="598090" cy="6428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6746" y="1857418"/>
            <a:ext cx="1248156" cy="101955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042" y="2303154"/>
            <a:ext cx="1248156" cy="101955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2161" y="5329679"/>
            <a:ext cx="598090" cy="64289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6293" y="557389"/>
            <a:ext cx="1427914" cy="116639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6984" y="3753191"/>
            <a:ext cx="1248156" cy="101955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9083" y="3026707"/>
            <a:ext cx="1449324" cy="2060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0915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9167E-6 -0.00093 L 2.29167E-6 -0.0007 C 0.05599 -0.00278 0.0612 -0.00348 0.13581 -0.00093 C 0.13776 -0.0007 0.13958 0.00069 0.1414 0.00162 C 0.14401 0.003 0.14635 0.00462 0.14896 0.00555 C 0.16432 0.01018 0.16692 0.01018 0.17995 0.0118 C 0.20143 0.02175 0.19232 0.01782 0.20716 0.0243 L 0.21549 0.028 C 0.21836 0.02939 0.22109 0.03101 0.22396 0.03171 C 0.22956 0.03356 0.23541 0.03402 0.24075 0.0368 C 0.24648 0.03981 0.25208 0.04305 0.25768 0.0456 C 0.26041 0.04675 0.26341 0.04722 0.26614 0.04814 C 0.26875 0.04907 0.28737 0.05601 0.29049 0.0581 C 0.29974 0.06435 0.28815 0.05694 0.29896 0.06319 C 0.30026 0.06412 0.30143 0.06504 0.30273 0.06574 C 0.30573 0.06736 0.30911 0.06875 0.31211 0.07083 C 0.31328 0.07152 0.31458 0.07245 0.31588 0.07314 C 0.31888 0.075 0.32213 0.07662 0.32513 0.07824 C 0.32773 0.07962 0.33047 0.08032 0.33268 0.08194 C 0.33515 0.08402 0.3375 0.0868 0.34023 0.08842 C 0.34323 0.09004 0.34648 0.09074 0.34961 0.09212 C 0.35338 0.09375 0.36002 0.09722 0.36367 0.09976 C 0.36614 0.10115 0.36888 0.10254 0.37122 0.10462 C 0.37265 0.10578 0.37357 0.1081 0.37487 0.10972 C 0.37812 0.11296 0.37995 0.11342 0.38346 0.11597 C 0.38437 0.11666 0.38528 0.11759 0.3862 0.11851 C 0.39479 0.12708 0.38724 0.11967 0.39466 0.12847 C 0.39609 0.13032 0.39778 0.13171 0.39922 0.13356 C 0.40286 0.1375 0.40625 0.14189 0.40963 0.14606 C 0.41146 0.14861 0.41341 0.15092 0.41523 0.1537 C 0.41784 0.1574 0.42005 0.16134 0.42265 0.16481 C 0.42969 0.17361 0.43828 0.18009 0.44427 0.19004 C 0.44831 0.19675 0.4513 0.20486 0.45651 0.21018 C 0.4612 0.21481 0.46081 0.21388 0.46497 0.22152 C 0.46588 0.22337 0.46679 0.22569 0.46771 0.22754 C 0.46836 0.22893 0.46901 0.23032 0.46953 0.23148 C 0.47357 0.2574 0.47057 0.23564 0.47057 0.29814 L 0.47057 0.29837 " pathEditMode="relative" rAng="0" ptsTypes="AAAAAAAAAAAAAAAAAAAAAAAAAAAAAAAAAAAAAA">
                                      <p:cBhvr>
                                        <p:cTn id="1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581" y="148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91667E-6 -0.00232 L 2.91667E-6 -0.00232 C 0.0362 -0.00417 0.02461 -0.00371 0.08919 -0.00371 L 0.24557 -0.00301 L 0.26979 -0.00093 C 0.27265 -0.0007 0.28958 2.22222E-6 0.29297 0.00046 C 0.30104 0.00116 0.30911 0.00231 0.31718 0.00324 C 0.32122 0.0037 0.32526 0.00416 0.32929 0.00463 C 0.33255 0.00509 0.33593 0.00578 0.33919 0.00602 C 0.34323 0.00648 0.34726 0.00648 0.35143 0.00671 C 0.36133 0.00903 0.35989 0.00903 0.37122 0.01018 C 0.38203 0.01111 0.38112 0.01018 0.39218 0.01227 C 0.39518 0.01273 0.39791 0.01366 0.40091 0.01435 C 0.40416 0.01481 0.40755 0.01528 0.4108 0.01574 C 0.4138 0.0162 0.41666 0.01666 0.41966 0.01713 C 0.42448 0.01782 0.42942 0.01875 0.43398 0.01991 C 0.43593 0.02037 0.43763 0.02083 0.43945 0.02129 C 0.4414 0.02153 0.44323 0.02176 0.44492 0.02199 C 0.44648 0.02222 0.45117 0.02291 0.45273 0.02338 C 0.47278 0.0294 0.46198 0.02685 0.47148 0.02893 C 0.47174 0.02986 0.47226 0.03078 0.47252 0.03171 C 0.47291 0.0331 0.47317 0.03449 0.4737 0.03588 C 0.47396 0.03657 0.47435 0.03727 0.47474 0.03796 C 0.4763 0.04491 0.47721 0.04791 0.47812 0.05463 C 0.47851 0.05833 0.47929 0.06574 0.47929 0.06597 L 0.47929 0.06574 " pathEditMode="relative" rAng="0" ptsTypes="AAAAAAAAAAAAAAAAAAAAAAAAAA">
                                      <p:cBhvr>
                                        <p:cTn id="1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958" y="33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2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3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8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9" dur="indefinite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4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5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0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1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-3.7037E-6 L -4.58333E-6 -3.7037E-6 C 0.01967 0.04005 0.00066 0.00232 0.01368 0.02709 C 0.01602 0.03172 0.01797 0.03658 0.02071 0.04074 C 0.03373 0.06065 0.025 0.04699 0.04441 0.0801 L 0.05326 0.09514 C 0.05625 0.10024 0.05925 0.1051 0.06211 0.11019 C 0.0655 0.11621 0.06875 0.12246 0.07201 0.12848 C 0.07553 0.13473 0.07969 0.14005 0.08295 0.14653 C 0.09154 0.16366 0.09909 0.18218 0.1086 0.19815 C 0.12019 0.21736 0.13347 0.23426 0.14323 0.25556 C 0.14727 0.26436 0.15092 0.27315 0.15508 0.28149 C 0.16277 0.29653 0.17201 0.30949 0.17878 0.32547 L 0.19467 0.36158 C 0.19662 0.36621 0.19844 0.37107 0.20066 0.37524 C 0.20417 0.38241 0.20808 0.38936 0.21159 0.39653 C 0.22865 0.43357 0.21433 0.4044 0.22435 0.42824 C 0.22579 0.43195 0.22787 0.43496 0.2293 0.43889 C 0.23086 0.44329 0.23152 0.44815 0.23334 0.45255 C 0.2362 0.45996 0.24011 0.46644 0.2431 0.47361 C 0.2448 0.47755 0.24571 0.48195 0.24714 0.48588 C 0.24805 0.48843 0.24909 0.49074 0.25 0.49329 C 0.2543 0.50533 0.24961 0.49329 0.25404 0.51019 C 0.25443 0.51181 0.25534 0.5132 0.25599 0.51459 C 0.25782 0.53149 0.25547 0.5176 0.25899 0.52824 C 0.2612 0.53519 0.25873 0.53079 0.26107 0.53449 L 0.26107 0.53473 " pathEditMode="relative" rAng="0" ptsTypes="AAAAAAAAAAAAAAAAAAAAAAAAAAA">
                                      <p:cBhvr>
                                        <p:cTn id="4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47" y="267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1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2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7" dur="indefinit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8" dur="indefinite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3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4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9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0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5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6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0787" y="0"/>
            <a:ext cx="4734745" cy="68580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381" y="242433"/>
            <a:ext cx="1234906" cy="240045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9402" y="5424368"/>
            <a:ext cx="1044243" cy="85299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2084" y="887229"/>
            <a:ext cx="1138650" cy="93010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549" y="3988688"/>
            <a:ext cx="2016883" cy="164749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5229" y="1152838"/>
            <a:ext cx="813488" cy="66449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2432" y="5265342"/>
            <a:ext cx="1044243" cy="85299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5410" y="4155387"/>
            <a:ext cx="866827" cy="93176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5978" y="1032679"/>
            <a:ext cx="1107686" cy="90481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2665" y="2336662"/>
            <a:ext cx="1411567" cy="115303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6822" y="4203841"/>
            <a:ext cx="935738" cy="100584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2267" y="2461735"/>
            <a:ext cx="1298515" cy="106069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6596" y="3522427"/>
            <a:ext cx="960157" cy="78430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6826" y="2128638"/>
            <a:ext cx="1245411" cy="1770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7840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1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6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1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6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FFE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-183650" y="2534256"/>
            <a:ext cx="4859582" cy="4338215"/>
            <a:chOff x="828723" y="2321780"/>
            <a:chExt cx="4859582" cy="4338215"/>
          </a:xfrm>
        </p:grpSpPr>
        <p:pic>
          <p:nvPicPr>
            <p:cNvPr id="3" name="Obrázek 2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14513" y="2321780"/>
              <a:ext cx="2676160" cy="3876261"/>
            </a:xfrm>
            <a:prstGeom prst="rect">
              <a:avLst/>
            </a:prstGeom>
          </p:spPr>
        </p:pic>
        <p:pic>
          <p:nvPicPr>
            <p:cNvPr id="2" name="Obrázek 1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8723" y="3341860"/>
              <a:ext cx="4859582" cy="3318135"/>
            </a:xfrm>
            <a:prstGeom prst="rect">
              <a:avLst/>
            </a:prstGeom>
          </p:spPr>
        </p:pic>
      </p:grpSp>
      <p:pic>
        <p:nvPicPr>
          <p:cNvPr id="19" name="Obrázek 1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75216" y="4897"/>
            <a:ext cx="1191914" cy="2316883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9167" y="1007532"/>
            <a:ext cx="1338273" cy="109316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7737" y="3306196"/>
            <a:ext cx="1044243" cy="85299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5882" y="906825"/>
            <a:ext cx="1584847" cy="129458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4087" y="4913196"/>
            <a:ext cx="916855" cy="748933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1980" y="4444398"/>
            <a:ext cx="1147819" cy="93759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5594" y="2441510"/>
            <a:ext cx="935738" cy="100584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1615" y="1665412"/>
            <a:ext cx="1044243" cy="85299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8417" y="987654"/>
            <a:ext cx="892765" cy="729255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5376" y="2824701"/>
            <a:ext cx="935738" cy="100584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77176" y="3868441"/>
            <a:ext cx="1044243" cy="85299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3297" y="589830"/>
            <a:ext cx="1356562" cy="19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4579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3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2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2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6" dur="2000" fill="hold"/>
                                        <p:tgtEl>
                                          <p:spTgt spid="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6" dur="2000" fill="hold"/>
                                        <p:tgtEl>
                                          <p:spTgt spid="2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Metodický pokyn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Integrovaný blok</a:t>
            </a:r>
            <a:r>
              <a:rPr lang="cs-CZ" dirty="0" smtClean="0"/>
              <a:t>: vnímání  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Vybírat ovoce podle daného kritéria, seznámení s druhy ovoce</a:t>
            </a:r>
          </a:p>
          <a:p>
            <a:r>
              <a:rPr lang="cs-CZ" dirty="0" smtClean="0"/>
              <a:t>Využití obrázků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Cílem je práce s informacemi,  nacházení znaků společných a rozdílných a chápání jednotlivých souvislostí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mají za úkol vybrat obrázky podle zadaného </a:t>
            </a:r>
            <a:r>
              <a:rPr lang="cs-CZ" dirty="0" smtClean="0"/>
              <a:t>úkolu</a:t>
            </a:r>
          </a:p>
          <a:p>
            <a:r>
              <a:rPr lang="cs-CZ" dirty="0" smtClean="0"/>
              <a:t>Za pomoci animačních efektů se dětem po kliknutí zobrazí zpětná vazba</a:t>
            </a:r>
            <a:endParaRPr lang="cs-CZ" dirty="0" smtClean="0"/>
          </a:p>
          <a:p>
            <a:r>
              <a:rPr lang="cs-CZ" dirty="0" smtClean="0"/>
              <a:t>Můžeme využít </a:t>
            </a:r>
            <a:r>
              <a:rPr lang="cs-CZ" dirty="0" smtClean="0"/>
              <a:t>možnosti grafického zaznamenání na dotykové obrazovce</a:t>
            </a:r>
          </a:p>
          <a:p>
            <a:r>
              <a:rPr lang="cs-CZ" dirty="0" smtClean="0"/>
              <a:t>Obrázky k sobě vybírat podle instrukcí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Mít poznatky o ovoci</a:t>
            </a:r>
          </a:p>
          <a:p>
            <a:r>
              <a:rPr lang="cs-CZ" dirty="0" smtClean="0"/>
              <a:t>Rozlišení společných a rozdílných znaků</a:t>
            </a:r>
          </a:p>
          <a:p>
            <a:r>
              <a:rPr lang="cs-CZ" dirty="0" smtClean="0"/>
              <a:t>Třídit a uspořádat předměty dle </a:t>
            </a:r>
            <a:r>
              <a:rPr lang="cs-CZ" smtClean="0"/>
              <a:t>stanoveného pravidla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279</Words>
  <Application>Microsoft Office PowerPoint</Application>
  <PresentationFormat>Širokoúhlá obrazovka</PresentationFormat>
  <Paragraphs>62</Paragraphs>
  <Slides>10</Slides>
  <Notes>10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Arial</vt:lpstr>
      <vt:lpstr>Century Gothic</vt:lpstr>
      <vt:lpstr>Sheer Green 16x9</vt:lpstr>
      <vt:lpstr>Ovoce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vnímání  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Grafomotorika</dc:title>
  <dc:creator/>
  <cp:lastModifiedBy/>
  <cp:revision>4</cp:revision>
  <dcterms:created xsi:type="dcterms:W3CDTF">2014-08-05T12:38:58Z</dcterms:created>
  <dcterms:modified xsi:type="dcterms:W3CDTF">2015-05-22T08:50:51Z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