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85" r:id="rId2"/>
    <p:sldId id="286" r:id="rId3"/>
    <p:sldId id="256" r:id="rId4"/>
    <p:sldId id="284" r:id="rId5"/>
    <p:sldId id="257" r:id="rId6"/>
    <p:sldId id="287" r:id="rId7"/>
    <p:sldId id="258" r:id="rId8"/>
    <p:sldId id="259" r:id="rId9"/>
    <p:sldId id="280" r:id="rId10"/>
    <p:sldId id="283" r:id="rId11"/>
    <p:sldId id="260" r:id="rId12"/>
    <p:sldId id="261" r:id="rId13"/>
    <p:sldId id="262" r:id="rId14"/>
    <p:sldId id="264" r:id="rId15"/>
    <p:sldId id="269" r:id="rId16"/>
    <p:sldId id="272" r:id="rId17"/>
    <p:sldId id="273" r:id="rId18"/>
    <p:sldId id="275" r:id="rId19"/>
    <p:sldId id="276" r:id="rId20"/>
    <p:sldId id="28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4396F-E2F8-481B-A63D-9596DEA05D7A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4E3827-D215-4E4C-9906-4568C4979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rope_location_NOR.pn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slo_from_holmenkollen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slo_palace1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ansenSeptember2007_2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ap_Norway_political-geo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lta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eirangerfjord_(6-2007)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oHardangerfjorden1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vrefjell_lake_in_the_late_fall.jp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rdangervidda_.jp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rdangervidda.jpg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iksdalsbreen_glacier.jpg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ins-karls-forrland_pho.jp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Svalbard-orthographic-2.jpg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http://commons.wikimedia.org/wiki/File:Europe_location_NOR.png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http://commons.wikimedia.org/wiki/File:Oslo_from_holmenkollen.jpg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http://commons.wikimedia.org/wiki/File:Oslo_palace1.jpg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http://commons.wikimedia.org/wiki/File:SkansenSeptember2007_2.jpg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http://commons.wikimedia.org/wiki/File:Map_Norway_political-geo.png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http://commons.wikimedia.org/wiki/File:Alta.jpg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http://commons.wikimedia.org/wiki/File:Geirangerfjord_(6-2007).jpg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http://commons.wikimedia.org/wiki/File:PanoHardangerfjorden1.jpg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http://commons.wikimedia.org/wiki/File:Dovrefjell_lake_in_the_late_fall.jpg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http://commons.wikimedia.org/wiki/File:Hardangervidda_.jpg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http://commons.wikimedia.org/wiki/File:Hardangervidda.jpg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http://commons.wikimedia.org/wiki/File:Briksdalsbreen_glacier.jpg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http://commons.wikimedia.org/wiki/File:Prins-karls-forrland_pho.jpg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http://commons.wikimedia.org/wiki/File:Svalbard-orthographic-2.jpg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4E3827-D215-4E4C-9906-4568C4979A0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D7C7B-01B2-47B6-9D63-07AAC4D34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EE3EF-F586-4352-AD32-0E0F9EC89744}" type="datetimeFigureOut">
              <a:rPr lang="cs-CZ" smtClean="0"/>
              <a:pPr/>
              <a:t>22.5.2015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E34173-BBCD-4662-8CA0-4FD0B1435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U_location_LIT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3" y="2276872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Mgr. Miloš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Kluiber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VY_32_INOVACE_275 _Norsko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53100" cy="141922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2276872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Interaktivní forma výuky, podpora při výkladu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427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57158" y="3286124"/>
            <a:ext cx="5786478" cy="335758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Hl. město: Oslo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Počet </a:t>
            </a:r>
            <a:r>
              <a:rPr lang="cs-CZ" dirty="0">
                <a:solidFill>
                  <a:schemeClr val="tx1"/>
                </a:solidFill>
              </a:rPr>
              <a:t>obyvatel:  4 847 </a:t>
            </a:r>
            <a:r>
              <a:rPr lang="cs-CZ" dirty="0" smtClean="0">
                <a:solidFill>
                  <a:schemeClr val="tx1"/>
                </a:solidFill>
              </a:rPr>
              <a:t>000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Jazyk</a:t>
            </a:r>
            <a:r>
              <a:rPr lang="cs-CZ" dirty="0">
                <a:solidFill>
                  <a:schemeClr val="tx1"/>
                </a:solidFill>
              </a:rPr>
              <a:t>: norština, </a:t>
            </a:r>
            <a:r>
              <a:rPr lang="cs-CZ" dirty="0" err="1" smtClean="0">
                <a:solidFill>
                  <a:schemeClr val="tx1"/>
                </a:solidFill>
              </a:rPr>
              <a:t>sámština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Státní zřízení: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konstituční a dědičná monarchie                                           			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                                        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Koutníkovi\Plocha\severní evropa 2\norsko 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2500306"/>
            <a:ext cx="2430747" cy="300037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596" y="1000108"/>
            <a:ext cx="38565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j-lt"/>
              </a:rPr>
              <a:t>NORSKO</a:t>
            </a:r>
            <a:endParaRPr lang="cs-CZ" sz="8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928802"/>
            <a:ext cx="786465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březnu roku 2012 překročil počet obyvatel 5 milionů, </a:t>
            </a:r>
            <a:br>
              <a:rPr lang="cs-CZ" sz="2400" dirty="0" smtClean="0"/>
            </a:br>
            <a:r>
              <a:rPr lang="cs-CZ" sz="2400" dirty="0" smtClean="0"/>
              <a:t>z nichž má zhruba 11 % (547.000) zahraniční původ.</a:t>
            </a:r>
            <a:r>
              <a:rPr lang="cs-CZ" sz="2400" baseline="30000" dirty="0" smtClean="0"/>
              <a:t/>
            </a:r>
            <a:br>
              <a:rPr lang="cs-CZ" sz="2400" baseline="30000" dirty="0" smtClean="0"/>
            </a:br>
            <a:r>
              <a:rPr lang="cs-CZ" sz="2400" dirty="0" smtClean="0"/>
              <a:t>K 1.lednu roku 2012 žilo v Norsku trvale 67.300 Poláků, </a:t>
            </a:r>
            <a:br>
              <a:rPr lang="cs-CZ" sz="2400" dirty="0" smtClean="0"/>
            </a:br>
            <a:r>
              <a:rPr lang="cs-CZ" sz="2400" dirty="0" smtClean="0"/>
              <a:t>kteří tak vytvořili nejsilnější </a:t>
            </a:r>
            <a:r>
              <a:rPr lang="cs-CZ" sz="2400" dirty="0" smtClean="0"/>
              <a:t>přistěhovaleckou </a:t>
            </a:r>
            <a:r>
              <a:rPr lang="cs-CZ" sz="2400" dirty="0" smtClean="0"/>
              <a:t>skupinu. </a:t>
            </a:r>
            <a:br>
              <a:rPr lang="cs-CZ" sz="2400" dirty="0" smtClean="0"/>
            </a:br>
            <a:r>
              <a:rPr lang="cs-CZ" sz="2400" dirty="0" smtClean="0"/>
              <a:t>Mimo velkou skupinu Afričanů a Asiatů, kteří přišli do Norska </a:t>
            </a:r>
            <a:br>
              <a:rPr lang="cs-CZ" sz="2400" dirty="0" smtClean="0"/>
            </a:br>
            <a:r>
              <a:rPr lang="cs-CZ" sz="2400" dirty="0" smtClean="0"/>
              <a:t>ještě před rozšířením EU v roce 2004, žije dnes v Norsku ještě </a:t>
            </a:r>
            <a:br>
              <a:rPr lang="cs-CZ" sz="2400" dirty="0" smtClean="0"/>
            </a:br>
            <a:r>
              <a:rPr lang="cs-CZ" sz="2400" dirty="0" smtClean="0"/>
              <a:t>34.800 Švédů, 23.700 Němců, 22.700 Litevců, 21.800 Iráčanů </a:t>
            </a:r>
            <a:br>
              <a:rPr lang="cs-CZ" sz="2400" dirty="0" smtClean="0"/>
            </a:br>
            <a:r>
              <a:rPr lang="cs-CZ" sz="2400" dirty="0" smtClean="0"/>
              <a:t>a 21.000 Somálců.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7872442" cy="4240235"/>
          </a:xfrm>
        </p:spPr>
        <p:txBody>
          <a:bodyPr/>
          <a:lstStyle/>
          <a:p>
            <a:pPr>
              <a:buNone/>
            </a:pPr>
            <a:r>
              <a:rPr lang="cs-CZ" b="1" i="1" dirty="0"/>
              <a:t>Rozloha:</a:t>
            </a:r>
            <a:endParaRPr lang="cs-CZ" dirty="0"/>
          </a:p>
          <a:p>
            <a:pPr>
              <a:buNone/>
            </a:pPr>
            <a:r>
              <a:rPr lang="cs-CZ" b="1" dirty="0"/>
              <a:t>celkem: </a:t>
            </a:r>
            <a:r>
              <a:rPr lang="cs-CZ" b="1" dirty="0" smtClean="0"/>
              <a:t>323 802 km</a:t>
            </a:r>
            <a:r>
              <a:rPr lang="cs-CZ" dirty="0"/>
              <a:t>²</a:t>
            </a:r>
            <a:r>
              <a:rPr lang="cs-CZ" b="1" dirty="0" smtClean="0"/>
              <a:t>  </a:t>
            </a:r>
          </a:p>
          <a:p>
            <a:pPr>
              <a:buNone/>
            </a:pPr>
            <a:r>
              <a:rPr lang="cs-CZ" b="1" dirty="0" smtClean="0"/>
              <a:t>pevnina</a:t>
            </a:r>
            <a:r>
              <a:rPr lang="cs-CZ" b="1" dirty="0"/>
              <a:t>: </a:t>
            </a:r>
            <a:r>
              <a:rPr lang="cs-CZ" b="1" dirty="0" smtClean="0"/>
              <a:t>307 442 km</a:t>
            </a:r>
            <a:r>
              <a:rPr lang="cs-CZ" dirty="0"/>
              <a:t>²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voda</a:t>
            </a:r>
            <a:r>
              <a:rPr lang="cs-CZ" b="1" dirty="0"/>
              <a:t>: </a:t>
            </a:r>
            <a:r>
              <a:rPr lang="cs-CZ" b="1" dirty="0" smtClean="0"/>
              <a:t>16 360 km</a:t>
            </a:r>
            <a:r>
              <a:rPr lang="cs-CZ" dirty="0" smtClean="0"/>
              <a:t>²</a:t>
            </a:r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2050" name="Picture 2" descr="C:\Documents and Settings\Koutníkovi\Plocha\severní evropa 2\norsko 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2428868"/>
            <a:ext cx="5429256" cy="407194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Norsko je rozvinutý průmyslový stát s výraznou odvětvovou specializací. Významnou roli hraje rybolov, těžba dřeva, těžba ropy a zemního plynu a dalších nerostných surovin. Především kvůli případnému omezení těžby ropy a rybolovu Norsko opakovaně odmítlo vstup do EU. Norsko je velkým výrobcem poměrně čisté elektrické energie, která se z více než 99 % vyrábí v hydroelektrárnách.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Hlavní město Norska</a:t>
            </a:r>
          </a:p>
          <a:p>
            <a:pPr>
              <a:buNone/>
            </a:pPr>
            <a:r>
              <a:rPr lang="cs-CZ" dirty="0" smtClean="0"/>
              <a:t>rozloha: 454 km²</a:t>
            </a:r>
          </a:p>
          <a:p>
            <a:pPr>
              <a:buNone/>
            </a:pPr>
            <a:r>
              <a:rPr lang="cs-CZ" dirty="0" smtClean="0"/>
              <a:t>počet obyvatel: 529 846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86116" y="0"/>
            <a:ext cx="250062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</a:rPr>
              <a:t>OSLO</a:t>
            </a:r>
            <a:endParaRPr lang="cs-CZ" sz="8000" b="1" cap="none" spc="50" dirty="0">
              <a:ln w="11430"/>
            </a:endParaRPr>
          </a:p>
        </p:txBody>
      </p:sp>
      <p:pic>
        <p:nvPicPr>
          <p:cNvPr id="24578" name="Picture 2" descr="File:Oslo from holmenkoll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3071810"/>
            <a:ext cx="4500554" cy="33754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Královský palác v Oslu</a:t>
            </a:r>
            <a:endParaRPr lang="cs-CZ" dirty="0"/>
          </a:p>
        </p:txBody>
      </p:sp>
      <p:pic>
        <p:nvPicPr>
          <p:cNvPr id="8" name="Zástupný symbol pro obsah 7" descr="800px-Oslo_palace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94415" y="1600200"/>
            <a:ext cx="6755169" cy="4525963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Druhé největší </a:t>
            </a:r>
          </a:p>
          <a:p>
            <a:pPr>
              <a:buNone/>
            </a:pPr>
            <a:r>
              <a:rPr lang="cs-CZ" dirty="0" smtClean="0"/>
              <a:t>město Norska</a:t>
            </a:r>
          </a:p>
          <a:p>
            <a:pPr>
              <a:buNone/>
            </a:pPr>
            <a:r>
              <a:rPr lang="cs-CZ" dirty="0" smtClean="0"/>
              <a:t>Rozloha: 465 km²</a:t>
            </a:r>
          </a:p>
          <a:p>
            <a:pPr>
              <a:buNone/>
            </a:pPr>
            <a:r>
              <a:rPr lang="cs-CZ" dirty="0" smtClean="0"/>
              <a:t>Počet obyvatel: 250 000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71802" y="0"/>
            <a:ext cx="309071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</a:rPr>
              <a:t>BERGEN</a:t>
            </a:r>
            <a:endParaRPr lang="cs-CZ" sz="6600" b="1" cap="none" spc="50" dirty="0">
              <a:ln w="11430"/>
            </a:endParaRPr>
          </a:p>
        </p:txBody>
      </p:sp>
      <p:pic>
        <p:nvPicPr>
          <p:cNvPr id="1028" name="Picture 4" descr="Red po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66675" cy="66675"/>
          </a:xfrm>
          <a:prstGeom prst="rect">
            <a:avLst/>
          </a:prstGeom>
          <a:noFill/>
        </p:spPr>
      </p:pic>
      <p:pic>
        <p:nvPicPr>
          <p:cNvPr id="22530" name="Picture 2" descr="File:SkansenSeptember2007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1214422"/>
            <a:ext cx="3517904" cy="534828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File:Map Norway political-ge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0788" y="1357298"/>
            <a:ext cx="3488533" cy="52768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20" y="285728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Mapa administrativního členění Norska znázorňuje 19 krajů a ostrovy Špicberky a Jan Mayen, které jsou součástí norského království.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Koutníkovi\Plocha\trz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28604"/>
            <a:ext cx="2157565" cy="22859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14744" y="0"/>
            <a:ext cx="203696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</a:rPr>
              <a:t>ALTA</a:t>
            </a:r>
            <a:endParaRPr lang="cs-CZ" sz="7200" b="1" cap="none" spc="50" dirty="0">
              <a:ln w="11430"/>
            </a:endParaRPr>
          </a:p>
        </p:txBody>
      </p:sp>
      <p:pic>
        <p:nvPicPr>
          <p:cNvPr id="20482" name="Picture 2" descr="File:Alta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1670" y="1571612"/>
            <a:ext cx="6031293" cy="45259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71670" y="6286520"/>
            <a:ext cx="3339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Kamenné malby staré až 6 200 let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Fjord je pozůstatek po ledovcové činnosti v dobách ledových. Jedná se o dlouhý (občas desítky až stovky kilometrů) a úzký mořský záliv, který vzniká v hornatých oblastech </a:t>
            </a:r>
            <a:br>
              <a:rPr lang="cs-CZ" dirty="0" smtClean="0"/>
            </a:br>
            <a:r>
              <a:rPr lang="cs-CZ" dirty="0" smtClean="0"/>
              <a:t>v blízkosti moří a oceánů prohloubením říčních údolí vlivem tlaků postupujících ledovců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071802" y="0"/>
            <a:ext cx="308475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</a:rPr>
              <a:t>FJORDY</a:t>
            </a:r>
            <a:endParaRPr lang="cs-CZ" sz="7200" b="1" cap="none" spc="50" dirty="0">
              <a:ln w="1143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Geirangerfjord, Norsko</a:t>
            </a:r>
            <a:endParaRPr lang="cs-CZ" dirty="0"/>
          </a:p>
        </p:txBody>
      </p:sp>
      <p:pic>
        <p:nvPicPr>
          <p:cNvPr id="5" name="Zástupný symbol pro obsah 4" descr="402px-Geirangerfjord_(6-2007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86050" y="1571611"/>
            <a:ext cx="3466741" cy="516561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800px-PanoHardangerfjorden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69604" y="2857496"/>
            <a:ext cx="8557280" cy="2000264"/>
          </a:xfrm>
        </p:spPr>
      </p:pic>
      <p:sp>
        <p:nvSpPr>
          <p:cNvPr id="8" name="TextovéPole 7"/>
          <p:cNvSpPr txBox="1"/>
          <p:nvPr/>
        </p:nvSpPr>
        <p:spPr>
          <a:xfrm>
            <a:off x="1785918" y="1428736"/>
            <a:ext cx="33708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Hardangerfjord</a:t>
            </a:r>
            <a:endParaRPr lang="cs-CZ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7154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Rozloha: 1 693 km²</a:t>
            </a:r>
          </a:p>
          <a:p>
            <a:pPr>
              <a:buNone/>
            </a:pPr>
            <a:r>
              <a:rPr lang="cs-CZ" dirty="0" smtClean="0"/>
              <a:t>nejvyšší vrchol měří 2 286m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5720" y="0"/>
            <a:ext cx="8522591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</a:rPr>
              <a:t>N.P. </a:t>
            </a:r>
            <a:r>
              <a:rPr lang="cs-CZ" sz="5400" b="1" dirty="0" err="1" smtClean="0"/>
              <a:t>Dovrefjell</a:t>
            </a:r>
            <a:r>
              <a:rPr lang="cs-CZ" sz="5400" b="1" dirty="0" smtClean="0"/>
              <a:t>-</a:t>
            </a:r>
            <a:r>
              <a:rPr lang="cs-CZ" sz="5400" b="1" dirty="0" err="1" smtClean="0"/>
              <a:t>Sunndalsfjella</a:t>
            </a:r>
            <a:endParaRPr lang="cs-CZ" sz="5400" b="1" dirty="0" smtClean="0"/>
          </a:p>
          <a:p>
            <a:pPr algn="ctr"/>
            <a:endParaRPr lang="cs-CZ" sz="5400" b="1" cap="none" spc="50" dirty="0">
              <a:ln w="11430"/>
            </a:endParaRPr>
          </a:p>
        </p:txBody>
      </p:sp>
      <p:pic>
        <p:nvPicPr>
          <p:cNvPr id="11266" name="Picture 2" descr="File:Dovrefjell lake in the late f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786058"/>
            <a:ext cx="5333984" cy="356710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00010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Největší náhorní plošina v Evropě</a:t>
            </a:r>
          </a:p>
          <a:p>
            <a:pPr>
              <a:buNone/>
            </a:pPr>
            <a:r>
              <a:rPr lang="cs-CZ" dirty="0" smtClean="0"/>
              <a:t>Rozloha: 3 422 km²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56207" y="0"/>
            <a:ext cx="530818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dirty="0" smtClean="0"/>
              <a:t>Hardangervidda</a:t>
            </a:r>
            <a:endParaRPr lang="cs-CZ" sz="6000" b="1" cap="none" spc="50" dirty="0">
              <a:ln w="11430"/>
            </a:endParaRPr>
          </a:p>
        </p:txBody>
      </p:sp>
      <p:pic>
        <p:nvPicPr>
          <p:cNvPr id="8194" name="Picture 2" descr="File:Hardangervidda 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2214554"/>
            <a:ext cx="5929354" cy="444701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Pohled na náhorní plošinu Hardangervidda</a:t>
            </a:r>
            <a:endParaRPr lang="cs-CZ" dirty="0"/>
          </a:p>
        </p:txBody>
      </p:sp>
      <p:pic>
        <p:nvPicPr>
          <p:cNvPr id="5" name="Zástupný symbol pro obsah 4" descr="Hardangervidd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00298" y="1571612"/>
            <a:ext cx="3840376" cy="512050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0"/>
            <a:ext cx="4904869" cy="184665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dirty="0" smtClean="0"/>
              <a:t>Briksdalsbreen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57158" y="92867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Nejznámější ledovec v Norsku</a:t>
            </a:r>
            <a:endParaRPr lang="cs-CZ" dirty="0"/>
          </a:p>
        </p:txBody>
      </p:sp>
      <p:pic>
        <p:nvPicPr>
          <p:cNvPr id="9218" name="Picture 2" descr="C:\Documents and Settings\Koutníkovi\Plocha\briksdal-nordfjord-nor2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785927"/>
            <a:ext cx="9144000" cy="507207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Největší ostrov Norska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42341" y="0"/>
            <a:ext cx="564552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dirty="0" smtClean="0"/>
              <a:t>Západní</a:t>
            </a:r>
            <a:r>
              <a:rPr lang="cs-CZ" sz="6000" dirty="0" smtClean="0"/>
              <a:t> </a:t>
            </a:r>
            <a:r>
              <a:rPr lang="cs-CZ" sz="6000" b="1" dirty="0" err="1" smtClean="0"/>
              <a:t>Špicberk</a:t>
            </a:r>
            <a:endParaRPr lang="cs-CZ" sz="6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46" name="Picture 6" descr="C:\Documents and Settings\Koutníkovi\Plocha\z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429000"/>
            <a:ext cx="7315200" cy="3100387"/>
          </a:xfrm>
          <a:prstGeom prst="rect">
            <a:avLst/>
          </a:prstGeom>
          <a:noFill/>
        </p:spPr>
      </p:pic>
      <p:pic>
        <p:nvPicPr>
          <p:cNvPr id="4098" name="Picture 2" descr="File:Svalbard-orthographic-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000108"/>
            <a:ext cx="2152648" cy="216946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>
              <a:buNone/>
            </a:pPr>
            <a:r>
              <a:rPr lang="cs-CZ" dirty="0" smtClean="0">
                <a:effectLst/>
              </a:rPr>
              <a:t>	Zdroj: </a:t>
            </a:r>
            <a:r>
              <a:rPr lang="cs-CZ" dirty="0" smtClean="0">
                <a:effectLst/>
                <a:hlinkClick r:id="rId2"/>
              </a:rPr>
              <a:t>http://commons.wikimedia.org/wiki</a:t>
            </a:r>
            <a:r>
              <a:rPr lang="cs-CZ" dirty="0" smtClean="0">
                <a:effectLst/>
              </a:rPr>
              <a:t>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konkrétní adresa uvedena v poznámce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u obrázku</a:t>
            </a:r>
          </a:p>
          <a:p>
            <a:pPr>
              <a:buNone/>
            </a:pPr>
            <a:endParaRPr lang="cs-CZ" dirty="0" smtClean="0">
              <a:effectLst/>
            </a:endParaRPr>
          </a:p>
          <a:p>
            <a:pPr>
              <a:buNone/>
            </a:pPr>
            <a:r>
              <a:rPr lang="cs-CZ" dirty="0" smtClean="0">
                <a:effectLst/>
              </a:rPr>
              <a:t>	HÜBELOVÁ, Dana; CHALUPA, Petr. </a:t>
            </a:r>
            <a:r>
              <a:rPr lang="cs-CZ" i="1" dirty="0" smtClean="0">
                <a:effectLst/>
              </a:rPr>
              <a:t>Evropa</a:t>
            </a:r>
            <a:r>
              <a:rPr lang="cs-CZ" dirty="0" smtClean="0">
                <a:effectLst/>
              </a:rPr>
              <a:t>. Brno: Nová škola, 2009, ISBN 80-7289-101-4.</a:t>
            </a:r>
            <a:endParaRPr lang="cs-CZ" dirty="0">
              <a:effectLst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3820269</TotalTime>
  <Words>255</Words>
  <Application>Microsoft Office PowerPoint</Application>
  <PresentationFormat>Předvádění na obrazovce (4:3)</PresentationFormat>
  <Paragraphs>121</Paragraphs>
  <Slides>20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Snímek 3</vt:lpstr>
      <vt:lpstr>Obyvatelstvo</vt:lpstr>
      <vt:lpstr>Snímek 5</vt:lpstr>
      <vt:lpstr>Snímek 6</vt:lpstr>
      <vt:lpstr>Snímek 7</vt:lpstr>
      <vt:lpstr>Královský palác v Oslu</vt:lpstr>
      <vt:lpstr>Snímek 9</vt:lpstr>
      <vt:lpstr>Snímek 10</vt:lpstr>
      <vt:lpstr>Snímek 11</vt:lpstr>
      <vt:lpstr>Snímek 12</vt:lpstr>
      <vt:lpstr>Geirangerfjord, Norsko</vt:lpstr>
      <vt:lpstr>Snímek 14</vt:lpstr>
      <vt:lpstr>Snímek 15</vt:lpstr>
      <vt:lpstr>Snímek 16</vt:lpstr>
      <vt:lpstr>Pohled na náhorní plošinu Hardangervidda</vt:lpstr>
      <vt:lpstr>Snímek 18</vt:lpstr>
      <vt:lpstr>Snímek 19</vt:lpstr>
      <vt:lpstr>Snímek 20</vt:lpstr>
    </vt:vector>
  </TitlesOfParts>
  <Company>***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Koutníkovi</dc:creator>
  <cp:lastModifiedBy>Dum</cp:lastModifiedBy>
  <cp:revision>31</cp:revision>
  <dcterms:created xsi:type="dcterms:W3CDTF">2010-04-07T13:40:37Z</dcterms:created>
  <dcterms:modified xsi:type="dcterms:W3CDTF">2015-05-22T15:41:18Z</dcterms:modified>
</cp:coreProperties>
</file>