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77" r:id="rId2"/>
    <p:sldId id="278" r:id="rId3"/>
    <p:sldId id="256" r:id="rId4"/>
    <p:sldId id="258" r:id="rId5"/>
    <p:sldId id="260" r:id="rId6"/>
    <p:sldId id="261" r:id="rId7"/>
    <p:sldId id="262" r:id="rId8"/>
    <p:sldId id="263" r:id="rId9"/>
    <p:sldId id="264" r:id="rId10"/>
    <p:sldId id="272" r:id="rId11"/>
    <p:sldId id="265" r:id="rId12"/>
    <p:sldId id="266" r:id="rId13"/>
    <p:sldId id="267" r:id="rId14"/>
    <p:sldId id="273" r:id="rId15"/>
    <p:sldId id="268" r:id="rId16"/>
    <p:sldId id="269" r:id="rId17"/>
    <p:sldId id="271" r:id="rId18"/>
    <p:sldId id="274" r:id="rId19"/>
    <p:sldId id="275" r:id="rId20"/>
    <p:sldId id="276" r:id="rId21"/>
    <p:sldId id="27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74F46D-4F35-4735-9EBF-9DE3B352BA40}" type="datetimeFigureOut">
              <a:rPr lang="cs-CZ" smtClean="0"/>
              <a:pPr/>
              <a:t>22. 5. 2015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E569D4-865E-41C0-A57B-622CA07689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6955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hampsElyseesArc.jpg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commons.wikimedia.org/wiki/File:Paris_06_2012_Arc_de_Triomphe_3062_(2).JPG" TargetMode="Externa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our_Eiffel_Wikimedia_Commons.jpg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our_eiffel_at_sunrise_from_the_trocadero.jpg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ohled_z_Eiffelovy_v%C4%9B%C5%BEe_na_severo_-_z%C3%A1pad.JPG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villon_Sully_jet_d'eau.jpg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ouvre_2007_02_24_c.jpg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://commons.wikimedia.org/wiki/File:Mona_Lisa,_by_Leonardo_da_Vinci,_from_C2RMF_retouched.jpg" TargetMode="External"/><Relationship Id="rId4" Type="http://schemas.openxmlformats.org/officeDocument/2006/relationships/hyperlink" Target="http://commons.wikimedia.org/wiki/File:Le_Louvre_-_Aile_Richelieu.jpg" TargetMode="Externa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NotreDameDeParis.jpg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ris.notre.dame.750pix.jpg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rc_Triomphe.jpg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ris-Arc-de-Triomphe001.jpg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%C3%B4me_des_Invalides,_Paris.jpg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commons.wikimedia.org/wiki/File:The_Dome_Church_at_Les_Invalides_-_July_2006.jpg" TargetMode="Externa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e_sacre_coeur.jpg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commons.wikimedia.org/wiki/File:Tour_du_Sacr%C3%A9_C%C5%93ur,_Montmartre,_Paris_May_2011.jpg" TargetMode="Externa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nt%C3%A9on_(Francia).jpg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lys%C3%A9e_Palace,_Paris_2005.jpg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://commons.wikimedia.org/wiki/File:Paris_-_palais_de_l'%C3%89lys%C3%A9e_-_cour_05.JPG" TargetMode="External"/><Relationship Id="rId4" Type="http://schemas.openxmlformats.org/officeDocument/2006/relationships/hyperlink" Target="http://commons.wikimedia.org/wiki/File:Salon_Pompadour_2.JPG" TargetMode="Externa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irplane_view_Paris_01.jpg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ris_Night.jpg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commons.wikimedia.org/wiki/File:Paris_arc.jpg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69D4-865E-41C0-A57B-622CA076894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http://commons.wikimedia.org/wiki/File:ChampsElyseesArc.jpg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4"/>
              </a:rPr>
              <a:t>http://commons.wikimedia.org/wiki/File:Paris_06_2012_Arc_de_Triomphe_3062_(2).JPG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69D4-865E-41C0-A57B-622CA076894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http://commons.wikimedia.org/wiki/File:Tour_Eiffel_Wikimedia_Commons.jpg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69D4-865E-41C0-A57B-622CA076894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http://commons.wikimedia.org/wiki/File:Tour_eiffel_at_sunrise_from_the_trocadero.jpg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69D4-865E-41C0-A57B-622CA076894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http://commons.wikimedia.org/wiki/File:Pohled_z_Eiffelovy_v%C4%9B%C5%BEe_na_severo_-_z%C3%A1pad.JPG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69D4-865E-41C0-A57B-622CA076894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http://commons.wikimedia.org/wiki/File:Pavillon_Sully_jet_d%27eau.jpg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69D4-865E-41C0-A57B-622CA0768941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http://commons.wikimedia.org/wiki/File:Louvre_2007_02_24_c.jpg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4"/>
              </a:rPr>
              <a:t>http://commons.wikimedia.org/wiki/File:Le_Louvre_-_Aile_Richelieu.jpg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5"/>
              </a:rPr>
              <a:t>http://commons.wikimedia.org/wiki/File:Mona_Lisa,_by_Leonardo_da_Vinci,_from_C2RMF_retouched.jpg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69D4-865E-41C0-A57B-622CA0768941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http://commons.wikimedia.org/wiki/File:NotreDameDeParis.jpg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69D4-865E-41C0-A57B-622CA0768941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http://commons.wikimedia.org/wiki/File:Paris.notre.dame.750pix.jpg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69D4-865E-41C0-A57B-622CA0768941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http://commons.wikimedia.org/wiki/File:Arc_Triomphe.jpg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69D4-865E-41C0-A57B-622CA0768941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http://commons.wikimedia.org/wiki/File:Paris-Arc-de-Triomphe001.jpg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69D4-865E-41C0-A57B-622CA0768941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http://commons.wikimedia.org/wiki/File:D%C3%B4me_des_Invalides,_Paris.jpg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4"/>
              </a:rPr>
              <a:t>http://commons.wikimedia.org/wiki/File:The_Dome_Church_at_Les_Invalides_-_July_2006.jpg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69D4-865E-41C0-A57B-622CA0768941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http://commons.wikimedia.org/wiki/File:Le_sacre_coeur.jpg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4"/>
              </a:rPr>
              <a:t>http://commons.wikimedia.org/wiki/File:Tour_du_Sacr%C3%A9_C%C5%93ur,_Montmartre,_Paris_May_2011.jpg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69D4-865E-41C0-A57B-622CA0768941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http://commons.wikimedia.org/wiki/File:Pant%C3%A9on_(Francia).jpg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69D4-865E-41C0-A57B-622CA0768941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http://commons.wikimedia.org/wiki/File:Elys%C3%A9e_Palace,_Paris_2005.jpg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4"/>
              </a:rPr>
              <a:t>http://commons.wikimedia.org/wiki/File:Salon_Pompadour_2.JPG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5"/>
              </a:rPr>
              <a:t>http://commons.wikimedia.org/wiki/File:Paris_-_palais_de_l%27%C3%89lys%C3%A9e_-_cour_05.JPG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69D4-865E-41C0-A57B-622CA0768941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http://commons.wikimedia.org/wiki/File:Airplane_view_Paris_01.jpg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69D4-865E-41C0-A57B-622CA0768941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http://commons.wikimedia.org/wiki/File:Paris_Night.jpg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4"/>
              </a:rPr>
              <a:t>http://commons.wikimedia.org/wiki/File:Paris_arc.jpg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E569D4-865E-41C0-A57B-622CA0768941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33630-854B-4377-981F-4825189AA48B}" type="datetimeFigureOut">
              <a:rPr lang="cs-CZ" smtClean="0"/>
              <a:pPr/>
              <a:t>22. 5. 2015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198AC-40D0-4253-ADC9-735AC6CE4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33630-854B-4377-981F-4825189AA48B}" type="datetimeFigureOut">
              <a:rPr lang="cs-CZ" smtClean="0"/>
              <a:pPr/>
              <a:t>22. 5. 2015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198AC-40D0-4253-ADC9-735AC6CE4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33630-854B-4377-981F-4825189AA48B}" type="datetimeFigureOut">
              <a:rPr lang="cs-CZ" smtClean="0"/>
              <a:pPr/>
              <a:t>22. 5. 2015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198AC-40D0-4253-ADC9-735AC6CE4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33630-854B-4377-981F-4825189AA48B}" type="datetimeFigureOut">
              <a:rPr lang="cs-CZ" smtClean="0"/>
              <a:pPr/>
              <a:t>22. 5. 2015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198AC-40D0-4253-ADC9-735AC6CE4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33630-854B-4377-981F-4825189AA48B}" type="datetimeFigureOut">
              <a:rPr lang="cs-CZ" smtClean="0"/>
              <a:pPr/>
              <a:t>22. 5. 2015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198AC-40D0-4253-ADC9-735AC6CE4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33630-854B-4377-981F-4825189AA48B}" type="datetimeFigureOut">
              <a:rPr lang="cs-CZ" smtClean="0"/>
              <a:pPr/>
              <a:t>22. 5. 2015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198AC-40D0-4253-ADC9-735AC6CE4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33630-854B-4377-981F-4825189AA48B}" type="datetimeFigureOut">
              <a:rPr lang="cs-CZ" smtClean="0"/>
              <a:pPr/>
              <a:t>22. 5. 2015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198AC-40D0-4253-ADC9-735AC6CE4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33630-854B-4377-981F-4825189AA48B}" type="datetimeFigureOut">
              <a:rPr lang="cs-CZ" smtClean="0"/>
              <a:pPr/>
              <a:t>22. 5. 2015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198AC-40D0-4253-ADC9-735AC6CE4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33630-854B-4377-981F-4825189AA48B}" type="datetimeFigureOut">
              <a:rPr lang="cs-CZ" smtClean="0"/>
              <a:pPr/>
              <a:t>22. 5. 2015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198AC-40D0-4253-ADC9-735AC6CE4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33630-854B-4377-981F-4825189AA48B}" type="datetimeFigureOut">
              <a:rPr lang="cs-CZ" smtClean="0"/>
              <a:pPr/>
              <a:t>22. 5. 2015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198AC-40D0-4253-ADC9-735AC6CE4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133630-854B-4377-981F-4825189AA48B}" type="datetimeFigureOut">
              <a:rPr lang="cs-CZ" smtClean="0"/>
              <a:pPr/>
              <a:t>22. 5. 2015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198AC-40D0-4253-ADC9-735AC6CE4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7D7C7B-01B2-47B6-9D63-07AAC4D345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133630-854B-4377-981F-4825189AA48B}" type="datetimeFigureOut">
              <a:rPr lang="cs-CZ" smtClean="0"/>
              <a:pPr/>
              <a:t>22. 5. 2015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6198AC-40D0-4253-ADC9-735AC6CE46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4/NotreDameDeParis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f/f3/Pant%C3%A9on_(Francia).jpg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EU_location_LIT.p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0001258"/>
              </p:ext>
            </p:extLst>
          </p:nvPr>
        </p:nvGraphicFramePr>
        <p:xfrm>
          <a:off x="1619673" y="2276872"/>
          <a:ext cx="5847812" cy="4136005"/>
        </p:xfrm>
        <a:graphic>
          <a:graphicData uri="http://schemas.openxmlformats.org/drawingml/2006/table">
            <a:tbl>
              <a:tblPr/>
              <a:tblGrid>
                <a:gridCol w="2520279"/>
                <a:gridCol w="3327533"/>
              </a:tblGrid>
              <a:tr h="65257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paní. </a:t>
                      </a:r>
                      <a:r>
                        <a:rPr lang="cs-CZ" sz="1000" dirty="0" err="1" smtClean="0">
                          <a:latin typeface="Calibri"/>
                          <a:ea typeface="Calibri"/>
                          <a:cs typeface="Times New Roman"/>
                        </a:rPr>
                        <a:t>Miloška</a:t>
                      </a: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000" smtClean="0">
                          <a:latin typeface="Calibri"/>
                          <a:ea typeface="Calibri"/>
                          <a:cs typeface="Times New Roman"/>
                        </a:rPr>
                        <a:t>Kluiberová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VY_32_INOVACE_270 _Paříž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5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Září 2012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096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61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60648"/>
            <a:ext cx="5753100" cy="14192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60648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619672" y="2276872"/>
          <a:ext cx="5849620" cy="3584575"/>
        </p:xfrm>
        <a:graphic>
          <a:graphicData uri="http://schemas.openxmlformats.org/drawingml/2006/table">
            <a:tbl>
              <a:tblPr/>
              <a:tblGrid>
                <a:gridCol w="2520280"/>
                <a:gridCol w="332934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Výuková prezentace pro hodiny zeměpisu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latin typeface="+mn-lt"/>
                          <a:ea typeface="Calibri"/>
                          <a:cs typeface="Times New Roman"/>
                        </a:rPr>
                        <a:t>Názorná forma výuky, podpora při výkladu </a:t>
                      </a:r>
                      <a:endParaRPr lang="cs-CZ" sz="11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VIII.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  <a:r>
                        <a:rPr lang="cs-CZ" sz="1100" dirty="0" err="1">
                          <a:latin typeface="Calibri"/>
                          <a:ea typeface="Calibri"/>
                          <a:cs typeface="Times New Roman"/>
                        </a:rPr>
                        <a:t>Power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Point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4273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>
                <a:latin typeface="Arial Black" pitchFamily="34" charset="0"/>
              </a:rPr>
              <a:t>Paříž</a:t>
            </a:r>
            <a:endParaRPr lang="cs-CZ" sz="9600" dirty="0">
              <a:latin typeface="Arial Black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0" y="188913"/>
            <a:ext cx="8686800" cy="9366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6600" dirty="0" smtClean="0">
                <a:latin typeface="Arial Black" pitchFamily="34" charset="0"/>
              </a:rPr>
              <a:t>Paříž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196975"/>
            <a:ext cx="5580063" cy="4929188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>
                <a:latin typeface="Arial" charset="0"/>
              </a:rPr>
              <a:t>Označováno jako „město módy“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>
                <a:latin typeface="Arial" charset="0"/>
              </a:rPr>
              <a:t>V Paříži se nacházejí památky snad ze všech architektonických slohů. Moderní čtvrť La </a:t>
            </a:r>
            <a:r>
              <a:rPr lang="cs-CZ" sz="2400" dirty="0" err="1" smtClean="0">
                <a:latin typeface="Arial" charset="0"/>
              </a:rPr>
              <a:t>Défense</a:t>
            </a:r>
            <a:r>
              <a:rPr lang="cs-CZ" sz="2400" dirty="0" smtClean="0">
                <a:latin typeface="Arial" charset="0"/>
              </a:rPr>
              <a:t>, plná mrakodrapů a moderních staveb. Zde stojí také</a:t>
            </a:r>
            <a:r>
              <a:rPr lang="cs-CZ" sz="2400" dirty="0" smtClean="0">
                <a:effectLst/>
                <a:latin typeface="Arial" charset="0"/>
              </a:rPr>
              <a:t> </a:t>
            </a:r>
            <a:r>
              <a:rPr lang="cs-CZ" sz="2400" dirty="0" smtClean="0">
                <a:latin typeface="Arial" charset="0"/>
              </a:rPr>
              <a:t>moderní stavba Paříže - Grande </a:t>
            </a:r>
            <a:r>
              <a:rPr lang="cs-CZ" sz="2400" dirty="0" err="1" smtClean="0">
                <a:latin typeface="Arial" charset="0"/>
              </a:rPr>
              <a:t>Arche</a:t>
            </a:r>
            <a:r>
              <a:rPr lang="cs-CZ" sz="2400" dirty="0" smtClean="0">
                <a:latin typeface="Arial" charset="0"/>
              </a:rPr>
              <a:t>. Jednou z nejznámějších ulic v Paříži je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Champs 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Elysees</a:t>
            </a:r>
            <a:endParaRPr lang="cs-CZ" sz="24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24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>rozloha: 86,9 km²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>počet obyvatel: 2 153 600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dirty="0" smtClean="0"/>
              <a:t>hustota zalidnění: cca 20 433 </a:t>
            </a:r>
            <a:r>
              <a:rPr lang="cs-CZ" dirty="0" err="1" smtClean="0"/>
              <a:t>obyv</a:t>
            </a:r>
            <a:r>
              <a:rPr lang="cs-CZ" dirty="0" smtClean="0"/>
              <a:t>./km²</a:t>
            </a:r>
            <a:endParaRPr lang="cs-CZ" sz="24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2400" dirty="0" smtClean="0">
              <a:latin typeface="Arial" charset="0"/>
            </a:endParaRPr>
          </a:p>
        </p:txBody>
      </p:sp>
      <p:sp>
        <p:nvSpPr>
          <p:cNvPr id="71696" name="Rectangle 16"/>
          <p:cNvSpPr>
            <a:spLocks noGrp="1" noChangeArrowheads="1"/>
          </p:cNvSpPr>
          <p:nvPr>
            <p:ph type="body" sz="half" idx="2"/>
          </p:nvPr>
        </p:nvSpPr>
        <p:spPr>
          <a:xfrm>
            <a:off x="5715008" y="2500306"/>
            <a:ext cx="3240088" cy="3455988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None/>
              <a:defRPr/>
            </a:pPr>
            <a:r>
              <a:rPr lang="cs-CZ" sz="3200" b="1" dirty="0" smtClean="0">
                <a:effectLst/>
                <a:latin typeface="Berlin Sans FB" pitchFamily="34" charset="0"/>
              </a:rPr>
              <a:t>Památky: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1200" b="1" dirty="0" smtClean="0">
              <a:effectLst/>
              <a:latin typeface="Berlin Sans FB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1800" dirty="0" err="1" smtClean="0">
                <a:effectLst/>
                <a:latin typeface="Arial" charset="0"/>
              </a:rPr>
              <a:t>Eiffelova</a:t>
            </a:r>
            <a:r>
              <a:rPr lang="cs-CZ" sz="1800" dirty="0" smtClean="0">
                <a:effectLst/>
                <a:latin typeface="Arial" charset="0"/>
              </a:rPr>
              <a:t> věž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800" dirty="0" smtClean="0">
                <a:effectLst/>
                <a:latin typeface="Arial" charset="0"/>
              </a:rPr>
              <a:t>Louvre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800" dirty="0" smtClean="0">
                <a:effectLst/>
                <a:latin typeface="Arial" charset="0"/>
              </a:rPr>
              <a:t>Katedrála </a:t>
            </a:r>
            <a:r>
              <a:rPr lang="cs-CZ" sz="1800" dirty="0" err="1" smtClean="0">
                <a:effectLst/>
                <a:latin typeface="Arial" charset="0"/>
              </a:rPr>
              <a:t>Notre</a:t>
            </a:r>
            <a:r>
              <a:rPr lang="cs-CZ" sz="1800" dirty="0" smtClean="0">
                <a:effectLst/>
                <a:latin typeface="Arial" charset="0"/>
              </a:rPr>
              <a:t>-</a:t>
            </a:r>
            <a:r>
              <a:rPr lang="cs-CZ" sz="1800" dirty="0" err="1" smtClean="0">
                <a:effectLst/>
                <a:latin typeface="Arial" charset="0"/>
              </a:rPr>
              <a:t>Dame</a:t>
            </a:r>
            <a:endParaRPr lang="cs-CZ" sz="1800" dirty="0" smtClean="0">
              <a:effectLst/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1800" dirty="0" smtClean="0">
                <a:effectLst/>
                <a:latin typeface="Arial" charset="0"/>
              </a:rPr>
              <a:t>Vítězný oblouk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800" dirty="0" smtClean="0">
                <a:latin typeface="Arial" charset="0"/>
              </a:rPr>
              <a:t>Invalidovna </a:t>
            </a:r>
            <a:r>
              <a:rPr lang="cs-CZ" sz="1800" b="1" dirty="0" smtClean="0">
                <a:latin typeface="Arial" charset="0"/>
              </a:rPr>
              <a:t>(Les </a:t>
            </a:r>
            <a:r>
              <a:rPr lang="cs-CZ" sz="1800" b="1" dirty="0" err="1" smtClean="0">
                <a:latin typeface="Arial" charset="0"/>
              </a:rPr>
              <a:t>Invalides</a:t>
            </a:r>
            <a:r>
              <a:rPr lang="cs-CZ" sz="1800" b="1" dirty="0" smtClean="0">
                <a:latin typeface="Arial" charset="0"/>
              </a:rPr>
              <a:t>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800" dirty="0" err="1" smtClean="0">
                <a:latin typeface="Arial" charset="0"/>
              </a:rPr>
              <a:t>Conciergerie</a:t>
            </a:r>
            <a:endParaRPr lang="cs-CZ" sz="1800" dirty="0" smtClean="0">
              <a:effectLst/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1800" dirty="0" err="1" smtClean="0">
                <a:effectLst/>
                <a:latin typeface="Arial" charset="0"/>
              </a:rPr>
              <a:t>Sainte</a:t>
            </a:r>
            <a:r>
              <a:rPr lang="cs-CZ" sz="1800" dirty="0" smtClean="0">
                <a:effectLst/>
                <a:latin typeface="Arial" charset="0"/>
              </a:rPr>
              <a:t>-</a:t>
            </a:r>
            <a:r>
              <a:rPr lang="cs-CZ" sz="1800" dirty="0" err="1" smtClean="0">
                <a:effectLst/>
                <a:latin typeface="Arial" charset="0"/>
              </a:rPr>
              <a:t>Chapelle</a:t>
            </a:r>
            <a:endParaRPr lang="cs-CZ" sz="1800" dirty="0" smtClean="0">
              <a:effectLst/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1800" dirty="0" smtClean="0">
                <a:effectLst/>
                <a:latin typeface="Arial" charset="0"/>
              </a:rPr>
              <a:t>Bazilika </a:t>
            </a:r>
            <a:r>
              <a:rPr lang="cs-CZ" sz="1800" dirty="0" err="1" smtClean="0">
                <a:effectLst/>
                <a:latin typeface="Arial" charset="0"/>
              </a:rPr>
              <a:t>Sacré</a:t>
            </a:r>
            <a:r>
              <a:rPr lang="cs-CZ" sz="1800" dirty="0" smtClean="0">
                <a:effectLst/>
                <a:latin typeface="Arial" charset="0"/>
              </a:rPr>
              <a:t>-</a:t>
            </a:r>
            <a:r>
              <a:rPr lang="cs-CZ" sz="1800" dirty="0" err="1" smtClean="0">
                <a:effectLst/>
                <a:latin typeface="Arial" charset="0"/>
              </a:rPr>
              <a:t>Coeur</a:t>
            </a:r>
            <a:endParaRPr lang="cs-CZ" sz="1800" dirty="0" smtClean="0">
              <a:effectLst/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1800" dirty="0" smtClean="0">
                <a:effectLst/>
                <a:latin typeface="Arial" charset="0"/>
              </a:rPr>
              <a:t>Pantheon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75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Champs </a:t>
            </a:r>
            <a:r>
              <a:rPr lang="cs-CZ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Elysees</a:t>
            </a:r>
            <a:endParaRPr lang="cs-CZ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314" name="Picture 2" descr="File:ChampsElyseesAr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1142984"/>
            <a:ext cx="4082801" cy="3786214"/>
          </a:xfrm>
          <a:prstGeom prst="rect">
            <a:avLst/>
          </a:prstGeom>
          <a:noFill/>
        </p:spPr>
      </p:pic>
      <p:pic>
        <p:nvPicPr>
          <p:cNvPr id="13316" name="Picture 4" descr="File:Paris 06 2012 Arc de Triomphe 3062 (2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00496" y="3333540"/>
            <a:ext cx="4968322" cy="33101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0"/>
            <a:ext cx="8229600" cy="765175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Eiffelova</a:t>
            </a:r>
            <a:r>
              <a:rPr lang="cs-CZ" dirty="0" smtClean="0"/>
              <a:t> věž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836613"/>
            <a:ext cx="5580063" cy="58324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err="1" smtClean="0">
                <a:latin typeface="Arial" charset="0"/>
              </a:rPr>
              <a:t>Eiffelova</a:t>
            </a:r>
            <a:r>
              <a:rPr lang="cs-CZ" sz="2800" dirty="0" smtClean="0">
                <a:latin typeface="Arial" charset="0"/>
              </a:rPr>
              <a:t> věž (</a:t>
            </a:r>
            <a:r>
              <a:rPr lang="fr-FR" sz="2800" i="1" dirty="0" smtClean="0">
                <a:latin typeface="Arial" charset="0"/>
              </a:rPr>
              <a:t>La Tour Eiffel</a:t>
            </a:r>
            <a:r>
              <a:rPr lang="cs-CZ" sz="2800" dirty="0" smtClean="0">
                <a:latin typeface="Arial" charset="0"/>
              </a:rPr>
              <a:t>) je ocelová věž, v současnosti nejznámější pařížská dominanta. Byla postavena v letech 1887 až 1889 a až do roku 1930, kdy byl dostavěn </a:t>
            </a:r>
            <a:r>
              <a:rPr lang="cs-CZ" sz="2800" dirty="0" err="1" smtClean="0">
                <a:latin typeface="Arial" charset="0"/>
              </a:rPr>
              <a:t>Chrysler</a:t>
            </a:r>
            <a:r>
              <a:rPr lang="cs-CZ" sz="2800" dirty="0" smtClean="0">
                <a:latin typeface="Arial" charset="0"/>
              </a:rPr>
              <a:t> </a:t>
            </a:r>
            <a:r>
              <a:rPr lang="cs-CZ" sz="2800" dirty="0" err="1" smtClean="0">
                <a:latin typeface="Arial" charset="0"/>
              </a:rPr>
              <a:t>Building</a:t>
            </a:r>
            <a:r>
              <a:rPr lang="cs-CZ" sz="2800" dirty="0" smtClean="0">
                <a:latin typeface="Arial" charset="0"/>
              </a:rPr>
              <a:t>, byla s výškou 300,65 metru nejvyšší stavbou světa. Dnes měří včetně antény na vrcholu 324 metrů. Je pojmenována po svém konstruktérovi Gustavu </a:t>
            </a:r>
            <a:r>
              <a:rPr lang="cs-CZ" sz="2800" dirty="0" err="1" smtClean="0">
                <a:latin typeface="Arial" charset="0"/>
              </a:rPr>
              <a:t>Eiffelovi</a:t>
            </a:r>
            <a:r>
              <a:rPr lang="cs-CZ" sz="2800" dirty="0" smtClean="0">
                <a:latin typeface="Arial" charset="0"/>
              </a:rPr>
              <a:t>.</a:t>
            </a:r>
          </a:p>
        </p:txBody>
      </p:sp>
      <p:pic>
        <p:nvPicPr>
          <p:cNvPr id="12290" name="Picture 2" descr="File:Tour Eiffel Wikimedia Common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785794"/>
            <a:ext cx="3086100" cy="571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43213" y="836613"/>
            <a:ext cx="6300787" cy="59055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>
                <a:latin typeface="Arial" charset="0"/>
              </a:rPr>
              <a:t>Původně </a:t>
            </a:r>
            <a:r>
              <a:rPr lang="cs-CZ" sz="2400" dirty="0" err="1" smtClean="0">
                <a:latin typeface="Arial" charset="0"/>
              </a:rPr>
              <a:t>Eiffelova</a:t>
            </a:r>
            <a:r>
              <a:rPr lang="cs-CZ" sz="2400" dirty="0" smtClean="0">
                <a:latin typeface="Arial" charset="0"/>
              </a:rPr>
              <a:t> věž měla stát jen 20 let, ale kvůli svému významné meteorologické stanici a později i televizní a rozhlasovým vysílačem byla zachována. Pařížané tuto stavbu nejprve nenáviděli, ale nyní jsou na ni velmi hrdí.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>
                <a:latin typeface="Arial" charset="0"/>
              </a:rPr>
              <a:t>Tato věž je významným turistickým cílem,  který ročně navštíví 6,5 milionů lidí (2005) z celého světa.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>
                <a:latin typeface="Arial" charset="0"/>
              </a:rPr>
              <a:t>Věž má tři plošiny, můžete se projet lanovkou anebo jít pěšky, až nahoru. Pod věží je busta A. G. </a:t>
            </a:r>
            <a:r>
              <a:rPr lang="cs-CZ" sz="2400" dirty="0" err="1" smtClean="0">
                <a:latin typeface="Arial" charset="0"/>
              </a:rPr>
              <a:t>Eiffela</a:t>
            </a:r>
            <a:r>
              <a:rPr lang="cs-CZ" sz="2400" dirty="0" smtClean="0">
                <a:latin typeface="Arial" charset="0"/>
              </a:rPr>
              <a:t>, kterou sem v roce 1923 umístil Antonie </a:t>
            </a:r>
            <a:r>
              <a:rPr lang="cs-CZ" sz="2400" dirty="0" err="1" smtClean="0">
                <a:latin typeface="Arial" charset="0"/>
              </a:rPr>
              <a:t>Bourdelle</a:t>
            </a:r>
            <a:r>
              <a:rPr lang="cs-CZ" sz="2400" dirty="0" smtClean="0">
                <a:latin typeface="Arial" charset="0"/>
              </a:rPr>
              <a:t> jako ocenění jeho práce.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>
                <a:latin typeface="Arial" charset="0"/>
              </a:rPr>
              <a:t>Pod balkonem první plošiny se nachází nápis složený ze 72 jmen vědců.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dirty="0" smtClean="0">
                <a:latin typeface="Arial" charset="0"/>
              </a:rPr>
              <a:t>Věž byla předlohou mnoha imitací, i pro Petřínskou rozhlednu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400" dirty="0" smtClean="0">
              <a:latin typeface="Arial" charset="0"/>
            </a:endParaRPr>
          </a:p>
        </p:txBody>
      </p:sp>
      <p:pic>
        <p:nvPicPr>
          <p:cNvPr id="17412" name="Picture 5" descr="pariz-eiffelova-v-"/>
          <p:cNvPicPr>
            <a:picLocks noChangeAspect="1" noChangeArrowheads="1"/>
          </p:cNvPicPr>
          <p:nvPr/>
        </p:nvPicPr>
        <p:blipFill>
          <a:blip r:embed="rId3" cstate="print"/>
          <a:srcRect b="7375"/>
          <a:stretch>
            <a:fillRect/>
          </a:stretch>
        </p:blipFill>
        <p:spPr bwMode="auto">
          <a:xfrm>
            <a:off x="250825" y="1557338"/>
            <a:ext cx="2533650" cy="352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File:Pohled z Eiffelovy věže na severo - zápa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928670"/>
            <a:ext cx="7620000" cy="5715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85786" y="357166"/>
            <a:ext cx="5357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Pohled z </a:t>
            </a:r>
            <a:r>
              <a:rPr lang="cs-CZ" dirty="0" err="1" smtClean="0"/>
              <a:t>Eiffelovy</a:t>
            </a:r>
            <a:r>
              <a:rPr lang="cs-CZ" dirty="0" smtClean="0"/>
              <a:t> věže na severozápad</a:t>
            </a:r>
            <a:endParaRPr lang="cs-CZ" dirty="0"/>
          </a:p>
        </p:txBody>
      </p:sp>
    </p:spTree>
  </p:cSld>
  <p:clrMapOvr>
    <a:masterClrMapping/>
  </p:clrMapOvr>
  <p:transition advTm="600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0"/>
            <a:ext cx="8229600" cy="90805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Arial Black" pitchFamily="34" charset="0"/>
              </a:rPr>
              <a:t>Louvre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836613"/>
            <a:ext cx="9286875" cy="2089150"/>
          </a:xfrm>
        </p:spPr>
        <p:txBody>
          <a:bodyPr/>
          <a:lstStyle/>
          <a:p>
            <a:pPr eaLnBrk="1" hangingPunct="1">
              <a:buNone/>
              <a:defRPr/>
            </a:pPr>
            <a:r>
              <a:rPr lang="cs-CZ" sz="2400" dirty="0" smtClean="0">
                <a:latin typeface="Arial" charset="0"/>
              </a:rPr>
              <a:t>		Jedno z největších muzeích na světě je Louvre v Paříži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400" dirty="0" smtClean="0">
              <a:latin typeface="Arial" charset="0"/>
            </a:endParaRPr>
          </a:p>
        </p:txBody>
      </p:sp>
      <p:pic>
        <p:nvPicPr>
          <p:cNvPr id="9218" name="Picture 2" descr="File:Pavillon Sully jet d'ea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1428736"/>
            <a:ext cx="6715172" cy="51988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File:Louvre 2007 02 24 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5" y="4429132"/>
            <a:ext cx="4507129" cy="1785950"/>
          </a:xfrm>
          <a:prstGeom prst="rect">
            <a:avLst/>
          </a:prstGeom>
          <a:noFill/>
        </p:spPr>
      </p:pic>
      <p:pic>
        <p:nvPicPr>
          <p:cNvPr id="35844" name="Picture 4" descr="File:Le Louvre - Aile Richelieu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571480"/>
            <a:ext cx="3810000" cy="5715000"/>
          </a:xfrm>
          <a:prstGeom prst="rect">
            <a:avLst/>
          </a:prstGeom>
          <a:noFill/>
        </p:spPr>
      </p:pic>
      <p:pic>
        <p:nvPicPr>
          <p:cNvPr id="35846" name="Picture 6" descr="File:Mona Lisa, by Leonardo da Vinci, from C2RMF retouche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7686" y="571480"/>
            <a:ext cx="2534580" cy="37766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000892" y="642918"/>
            <a:ext cx="18573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dirty="0" err="1" smtClean="0"/>
              <a:t>Mona</a:t>
            </a:r>
            <a:r>
              <a:rPr lang="cs-CZ" b="1" i="1" dirty="0" smtClean="0"/>
              <a:t> </a:t>
            </a:r>
            <a:r>
              <a:rPr lang="cs-CZ" b="1" i="1" dirty="0" err="1" smtClean="0"/>
              <a:t>Lisa</a:t>
            </a:r>
            <a:r>
              <a:rPr lang="cs-CZ" b="1" i="1" dirty="0" smtClean="0"/>
              <a:t/>
            </a:r>
            <a:br>
              <a:rPr lang="cs-CZ" b="1" i="1" dirty="0" smtClean="0"/>
            </a:br>
            <a:r>
              <a:rPr lang="cs-CZ" b="1" dirty="0" err="1" smtClean="0"/>
              <a:t>Leonardo</a:t>
            </a:r>
            <a:r>
              <a:rPr lang="cs-CZ" b="1" dirty="0" smtClean="0"/>
              <a:t> </a:t>
            </a:r>
            <a:br>
              <a:rPr lang="cs-CZ" b="1" dirty="0" smtClean="0"/>
            </a:br>
            <a:r>
              <a:rPr lang="cs-CZ" b="1" dirty="0" err="1" smtClean="0"/>
              <a:t>da</a:t>
            </a:r>
            <a:r>
              <a:rPr lang="cs-CZ" b="1" dirty="0" smtClean="0"/>
              <a:t> Vinci</a:t>
            </a:r>
            <a:br>
              <a:rPr lang="cs-CZ" b="1" dirty="0" smtClean="0"/>
            </a:br>
            <a:r>
              <a:rPr lang="cs-CZ" dirty="0" smtClean="0"/>
              <a:t>1503 - 1506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115888"/>
            <a:ext cx="8229600" cy="7207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mtClean="0">
                <a:latin typeface="Arial Black" pitchFamily="34" charset="0"/>
              </a:rPr>
              <a:t>Katedrála Notre-Dame</a:t>
            </a:r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56100" y="1125538"/>
            <a:ext cx="4787900" cy="5472112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latin typeface="Arial" charset="0"/>
              </a:rPr>
              <a:t>Česky „Chrám Matky Boží“ stojí na ostrově Île de la Cité v Paříži. Roku 1345 byla dokončena. </a:t>
            </a:r>
          </a:p>
          <a:p>
            <a:pPr eaLnBrk="1" hangingPunct="1">
              <a:defRPr/>
            </a:pPr>
            <a:r>
              <a:rPr lang="cs-CZ" sz="2800" smtClean="0">
                <a:latin typeface="Arial" charset="0"/>
              </a:rPr>
              <a:t>Patří mezi skvosty středověké architektury hlavně pro svůj unikátní přechod od pozdně románské ke gotické architektuře. Průčelí je zdobeno četnými sochami. Výška věží je 69 m. </a:t>
            </a:r>
          </a:p>
        </p:txBody>
      </p:sp>
      <p:pic>
        <p:nvPicPr>
          <p:cNvPr id="20484" name="Picture 5" descr="Soubor:NotreDameDePari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1052513"/>
            <a:ext cx="3968750" cy="527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ile:Paris.notre.dame.750pi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1071546"/>
            <a:ext cx="7854071" cy="552926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14348" y="428604"/>
            <a:ext cx="7429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Pohled od Seiny na katedrálu </a:t>
            </a:r>
            <a:r>
              <a:rPr lang="cs-CZ" dirty="0" err="1" smtClean="0"/>
              <a:t>Notre</a:t>
            </a:r>
            <a:r>
              <a:rPr lang="cs-CZ" dirty="0" smtClean="0"/>
              <a:t>-</a:t>
            </a:r>
            <a:r>
              <a:rPr lang="cs-CZ" dirty="0" err="1" smtClean="0"/>
              <a:t>Dame</a:t>
            </a:r>
            <a:r>
              <a:rPr lang="cs-CZ" dirty="0" smtClean="0"/>
              <a:t> v Paříži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Arial Black" pitchFamily="34" charset="0"/>
              </a:rPr>
              <a:t>Vítězný oblouk</a:t>
            </a:r>
            <a:r>
              <a:rPr lang="cs-CZ" dirty="0" smtClean="0"/>
              <a:t> 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341438"/>
            <a:ext cx="5148263" cy="5400675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smtClean="0">
                <a:latin typeface="Arial" charset="0"/>
              </a:rPr>
              <a:t>V letech 1806-1836 nechal postavit Napoleon Bonaparte na znak své moci a vítězství v bitvách. </a:t>
            </a:r>
          </a:p>
          <a:p>
            <a:pPr eaLnBrk="1" hangingPunct="1">
              <a:defRPr/>
            </a:pPr>
            <a:r>
              <a:rPr lang="cs-CZ" sz="2400" smtClean="0">
                <a:latin typeface="Arial" charset="0"/>
              </a:rPr>
              <a:t>Monument je přes 51 metrů vysoký a 45 metrů široký. Je to druhý největší vítězný oblouk na světě a jeden z nejznámějších monumentů Paříže. Uvnitř stavby je malé muzeum zaměřené na historii objektu.</a:t>
            </a:r>
          </a:p>
          <a:p>
            <a:pPr eaLnBrk="1" hangingPunct="1">
              <a:defRPr/>
            </a:pPr>
            <a:r>
              <a:rPr lang="cs-CZ" sz="2400" smtClean="0">
                <a:latin typeface="Arial" charset="0"/>
              </a:rPr>
              <a:t>Každý rok u něj bývá ukončen závod Tour de France.</a:t>
            </a:r>
          </a:p>
        </p:txBody>
      </p:sp>
      <p:pic>
        <p:nvPicPr>
          <p:cNvPr id="6146" name="Picture 2" descr="File:Arc Triomph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1857364"/>
            <a:ext cx="3884643" cy="42148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File:Paris-Arc-de-Triomphe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1142984"/>
            <a:ext cx="7620000" cy="54483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85786" y="357166"/>
            <a:ext cx="7929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Vítězný oblouk uprostřed </a:t>
            </a:r>
            <a:r>
              <a:rPr lang="cs-CZ" dirty="0" err="1" smtClean="0"/>
              <a:t>Place</a:t>
            </a:r>
            <a:r>
              <a:rPr lang="cs-CZ" dirty="0" smtClean="0"/>
              <a:t> </a:t>
            </a:r>
            <a:r>
              <a:rPr lang="cs-CZ" dirty="0" err="1" smtClean="0"/>
              <a:t>Charles</a:t>
            </a:r>
            <a:r>
              <a:rPr lang="cs-CZ" dirty="0" smtClean="0"/>
              <a:t>-de-</a:t>
            </a:r>
            <a:r>
              <a:rPr lang="cs-CZ" dirty="0" err="1" smtClean="0"/>
              <a:t>Gaulle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0"/>
            <a:ext cx="8229600" cy="119697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Arial Black" pitchFamily="34" charset="0"/>
              </a:rPr>
              <a:t>Invalidovna</a:t>
            </a:r>
            <a:r>
              <a:rPr lang="cs-CZ" smtClean="0"/>
              <a:t> </a:t>
            </a:r>
            <a:r>
              <a:rPr lang="cs-CZ" b="0" smtClean="0">
                <a:latin typeface="Arial" charset="0"/>
              </a:rPr>
              <a:t>(Les Invalides)</a:t>
            </a:r>
            <a:r>
              <a:rPr lang="cs-CZ" smtClean="0"/>
              <a:t> 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4797425"/>
            <a:ext cx="9144000" cy="2060575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Arial" charset="0"/>
              </a:rPr>
              <a:t>Je komplex budov v 7. městském obvodu obsahující muzea a pamětihodnosti, které se vztahují k francouzské vojenské historii.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Arial" charset="0"/>
              </a:rPr>
              <a:t>Dále pak nemocnici a domov pro válečné veterány, což byly i původní účely budov. Dnes je to také místo, kde jsou pohřbeni někteří z největších válečných hrdinů Francie.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400" smtClean="0">
              <a:latin typeface="Arial" charset="0"/>
            </a:endParaRPr>
          </a:p>
        </p:txBody>
      </p:sp>
      <p:pic>
        <p:nvPicPr>
          <p:cNvPr id="5122" name="Picture 2" descr="File:Dôme des Invalides, Pari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1142984"/>
            <a:ext cx="2371715" cy="3566489"/>
          </a:xfrm>
          <a:prstGeom prst="rect">
            <a:avLst/>
          </a:prstGeom>
          <a:noFill/>
        </p:spPr>
      </p:pic>
      <p:pic>
        <p:nvPicPr>
          <p:cNvPr id="5124" name="Picture 4" descr="File:The Dome Church at Les Invalides - July 200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88392" y="1142984"/>
            <a:ext cx="3984038" cy="35725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115888"/>
            <a:ext cx="8229600" cy="936625"/>
          </a:xfrm>
        </p:spPr>
        <p:txBody>
          <a:bodyPr/>
          <a:lstStyle/>
          <a:p>
            <a:pPr eaLnBrk="1" hangingPunct="1"/>
            <a:r>
              <a:rPr lang="cs-CZ" dirty="0" smtClean="0">
                <a:effectLst/>
                <a:latin typeface="Arial Black" pitchFamily="34" charset="0"/>
              </a:rPr>
              <a:t>Bazilika </a:t>
            </a:r>
            <a:r>
              <a:rPr lang="cs-CZ" dirty="0" err="1" smtClean="0">
                <a:effectLst/>
                <a:latin typeface="Arial Black" pitchFamily="34" charset="0"/>
              </a:rPr>
              <a:t>Sacré</a:t>
            </a:r>
            <a:r>
              <a:rPr lang="cs-CZ" dirty="0" smtClean="0">
                <a:effectLst/>
                <a:latin typeface="Arial Black" pitchFamily="34" charset="0"/>
              </a:rPr>
              <a:t>-</a:t>
            </a:r>
            <a:r>
              <a:rPr lang="cs-CZ" dirty="0" err="1" smtClean="0">
                <a:effectLst/>
                <a:latin typeface="Arial Black" pitchFamily="34" charset="0"/>
              </a:rPr>
              <a:t>Coeur</a:t>
            </a:r>
            <a:endParaRPr lang="cs-CZ" dirty="0" smtClean="0">
              <a:effectLst/>
              <a:latin typeface="Arial Black" pitchFamily="34" charset="0"/>
            </a:endParaRP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981075"/>
            <a:ext cx="8820150" cy="2016125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smtClean="0">
                <a:latin typeface="Arial" charset="0"/>
              </a:rPr>
              <a:t>Kostel Nejsvětějšího srdce Ježíšova je římskokatolický kostel na návrší Montmartre, v nejvyšším bodu Paříže, jeden z pařížských nejviditelnějších monumentů. Paul Abadie a Magne jej postavili v letech 1875 -1919 ve zvláštním slohu, kterého dosáhli smíšením byzantského a románského slohu.</a:t>
            </a:r>
            <a:r>
              <a:rPr lang="cs-CZ" sz="2800" smtClean="0">
                <a:latin typeface="Arial" charset="0"/>
              </a:rPr>
              <a:t> </a:t>
            </a:r>
          </a:p>
        </p:txBody>
      </p:sp>
      <p:pic>
        <p:nvPicPr>
          <p:cNvPr id="4098" name="Picture 2" descr="File:Le sacre coeu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2428868"/>
            <a:ext cx="3781416" cy="4264755"/>
          </a:xfrm>
          <a:prstGeom prst="rect">
            <a:avLst/>
          </a:prstGeom>
          <a:noFill/>
        </p:spPr>
      </p:pic>
      <p:pic>
        <p:nvPicPr>
          <p:cNvPr id="4100" name="Picture 4" descr="File:Tour du Sacré Cœur, Montmartre, Paris May 201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51654" y="2703301"/>
            <a:ext cx="2620346" cy="394036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71472" y="3714752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Zvonice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8" name="Title 1"/>
          <p:cNvSpPr>
            <a:spLocks noGrp="1"/>
          </p:cNvSpPr>
          <p:nvPr>
            <p:ph type="title"/>
          </p:nvPr>
        </p:nvSpPr>
        <p:spPr>
          <a:xfrm>
            <a:off x="1403350" y="-315913"/>
            <a:ext cx="4897438" cy="1223963"/>
          </a:xfrm>
        </p:spPr>
        <p:txBody>
          <a:bodyPr/>
          <a:lstStyle/>
          <a:p>
            <a:pPr eaLnBrk="1" hangingPunct="1">
              <a:defRPr/>
            </a:pPr>
            <a:r>
              <a:rPr lang="cs-CZ" sz="4800" dirty="0" smtClean="0">
                <a:latin typeface="Arial Black" pitchFamily="34" charset="0"/>
              </a:rPr>
              <a:t>Pantheon</a:t>
            </a:r>
            <a:endParaRPr lang="en-AU" sz="4800" dirty="0" smtClean="0">
              <a:latin typeface="Arial Black" pitchFamily="34" charset="0"/>
            </a:endParaRPr>
          </a:p>
        </p:txBody>
      </p:sp>
      <p:sp>
        <p:nvSpPr>
          <p:cNvPr id="147462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0" y="4797425"/>
            <a:ext cx="9144000" cy="2060575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smtClean="0">
                <a:latin typeface="Arial" charset="0"/>
              </a:rPr>
              <a:t>Historický objekt v pařížské Latinské čtvrti. V jeho podzemní kryptě jsou uloženi významní francouzští umělci, myslitelé a vědci jako například Alexandre Dumas starší, Jean-Jacques Rousseau, Voltaire, Victor Hugo, Pierre Curie a Maria Curie-Skłodowska jako jediná žena.</a:t>
            </a:r>
            <a:r>
              <a:rPr lang="cs-CZ" smtClean="0"/>
              <a:t> </a:t>
            </a:r>
          </a:p>
        </p:txBody>
      </p:sp>
      <p:pic>
        <p:nvPicPr>
          <p:cNvPr id="28677" name="Picture 8" descr="Soubor:Pantéon (Francia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71670" y="785794"/>
            <a:ext cx="3500462" cy="38334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dirty="0" smtClean="0">
                <a:latin typeface="Arial Black" pitchFamily="34" charset="0"/>
              </a:rPr>
              <a:t>Elysejský palác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1538" y="1214422"/>
            <a:ext cx="67571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Elysejský palác  v centru Paříže, nedaleko Avenue des Champs-</a:t>
            </a:r>
            <a:r>
              <a:rPr lang="cs-CZ" dirty="0" err="1" smtClean="0"/>
              <a:t>Élysées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sídlo prezidenta Francie</a:t>
            </a:r>
            <a:endParaRPr lang="cs-CZ" dirty="0"/>
          </a:p>
        </p:txBody>
      </p:sp>
      <p:pic>
        <p:nvPicPr>
          <p:cNvPr id="45058" name="Picture 2" descr="File:Elysée Palace, Paris 200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2125216"/>
            <a:ext cx="5929354" cy="4447016"/>
          </a:xfrm>
          <a:prstGeom prst="rect">
            <a:avLst/>
          </a:prstGeom>
          <a:noFill/>
        </p:spPr>
      </p:pic>
      <p:pic>
        <p:nvPicPr>
          <p:cNvPr id="45060" name="Picture 4" descr="File:Salon Pompadour 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15073" y="4286256"/>
            <a:ext cx="2762269" cy="2071702"/>
          </a:xfrm>
          <a:prstGeom prst="rect">
            <a:avLst/>
          </a:prstGeom>
          <a:noFill/>
        </p:spPr>
      </p:pic>
      <p:pic>
        <p:nvPicPr>
          <p:cNvPr id="45062" name="Picture 6" descr="File:Paris - palais de l'Élysée - cour 05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15074" y="2143116"/>
            <a:ext cx="2786082" cy="20895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File:Airplane view Paris 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7356" y="1000108"/>
            <a:ext cx="5715000" cy="5715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857356" y="214290"/>
            <a:ext cx="6858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Letecký pohled na Seinu v Paříži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 descr="File:Paris Nigh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1285860"/>
            <a:ext cx="7620000" cy="2543175"/>
          </a:xfrm>
          <a:prstGeom prst="rect">
            <a:avLst/>
          </a:prstGeom>
          <a:noFill/>
        </p:spPr>
      </p:pic>
      <p:pic>
        <p:nvPicPr>
          <p:cNvPr id="50180" name="Picture 4" descr="File:Paris arc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8" y="4071942"/>
            <a:ext cx="7610475" cy="12858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>
            <a:spLocks noGrp="1"/>
          </p:cNvSpPr>
          <p:nvPr/>
        </p:nvSpPr>
        <p:spPr bwMode="auto">
          <a:xfrm>
            <a:off x="457200" y="1166019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n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>
              <a:buNone/>
            </a:pPr>
            <a:r>
              <a:rPr lang="cs-CZ" dirty="0" smtClean="0">
                <a:effectLst/>
              </a:rPr>
              <a:t>	Zdroj: </a:t>
            </a:r>
            <a:r>
              <a:rPr lang="cs-CZ" dirty="0" smtClean="0">
                <a:effectLst/>
                <a:hlinkClick r:id="rId2"/>
              </a:rPr>
              <a:t>http://commons.wikimedia.org/wiki</a:t>
            </a:r>
            <a:r>
              <a:rPr lang="cs-CZ" dirty="0" smtClean="0">
                <a:effectLst/>
              </a:rPr>
              <a:t>,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konkrétní adresa uvedena v poznámce 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u obrázku</a:t>
            </a:r>
          </a:p>
          <a:p>
            <a:pPr>
              <a:buNone/>
            </a:pPr>
            <a:endParaRPr lang="cs-CZ" dirty="0" smtClean="0">
              <a:effectLst/>
            </a:endParaRPr>
          </a:p>
          <a:p>
            <a:pPr>
              <a:buNone/>
            </a:pPr>
            <a:r>
              <a:rPr lang="cs-CZ" dirty="0" smtClean="0">
                <a:effectLst/>
              </a:rPr>
              <a:t>	HÜBELOVÁ, Dana; CHALUPA, Petr. </a:t>
            </a:r>
            <a:r>
              <a:rPr lang="cs-CZ" i="1" dirty="0" smtClean="0">
                <a:effectLst/>
              </a:rPr>
              <a:t>Evropa</a:t>
            </a:r>
            <a:r>
              <a:rPr lang="cs-CZ" dirty="0" smtClean="0">
                <a:effectLst/>
              </a:rPr>
              <a:t>. Brno: Nová škola, 2009, ISBN 80-7289-101-4.</a:t>
            </a:r>
            <a:endParaRPr lang="cs-CZ" dirty="0">
              <a:effectLst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61</TotalTime>
  <Words>608</Words>
  <Application>Microsoft Office PowerPoint</Application>
  <PresentationFormat>Předvádění na obrazovce (4:3)</PresentationFormat>
  <Paragraphs>136</Paragraphs>
  <Slides>21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Prezentace aplikace PowerPoint</vt:lpstr>
      <vt:lpstr>Prezentace aplikace PowerPoint</vt:lpstr>
      <vt:lpstr>Paříž</vt:lpstr>
      <vt:lpstr>Paříž</vt:lpstr>
      <vt:lpstr>Champs Elysees</vt:lpstr>
      <vt:lpstr>Eiffelova věž</vt:lpstr>
      <vt:lpstr>Prezentace aplikace PowerPoint</vt:lpstr>
      <vt:lpstr>Prezentace aplikace PowerPoint</vt:lpstr>
      <vt:lpstr>Louvre</vt:lpstr>
      <vt:lpstr>Prezentace aplikace PowerPoint</vt:lpstr>
      <vt:lpstr>Katedrála Notre-Dame</vt:lpstr>
      <vt:lpstr>Prezentace aplikace PowerPoint</vt:lpstr>
      <vt:lpstr>Vítězný oblouk </vt:lpstr>
      <vt:lpstr>Prezentace aplikace PowerPoint</vt:lpstr>
      <vt:lpstr>Invalidovna (Les Invalides) </vt:lpstr>
      <vt:lpstr>Bazilika Sacré-Coeur</vt:lpstr>
      <vt:lpstr>Pantheon</vt:lpstr>
      <vt:lpstr>Elysejský palác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Paříž</dc:title>
  <dc:creator>Moje</dc:creator>
  <cp:lastModifiedBy>Windows User</cp:lastModifiedBy>
  <cp:revision>13</cp:revision>
  <dcterms:created xsi:type="dcterms:W3CDTF">2013-08-06T16:16:57Z</dcterms:created>
  <dcterms:modified xsi:type="dcterms:W3CDTF">2015-05-22T10:05:13Z</dcterms:modified>
</cp:coreProperties>
</file>