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7"/>
  </p:notesMasterIdLst>
  <p:sldIdLst>
    <p:sldId id="273" r:id="rId2"/>
    <p:sldId id="274" r:id="rId3"/>
    <p:sldId id="272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8089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99D173-9FED-4843-898F-0367F7FEE3AA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5ED618-6297-4F66-AE9E-3C6ABAAE668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U_location_POR.pn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istaFreguesiaSantaJusta.JPG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orre_de_Belem_1.JPG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elhadosLisboa1.JPG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astelo_de_Guimar%C3%A3es_Castelo_da_Funda%C3%A7%C3%A3o2.JPG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onte25Abril1.jpg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commons.wikimedia.org/wiki/File:Porto3flat-cc-contr-oliv1002.jpg" TargetMode="Externa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ibeira_do_porto.jpg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lgarve_pobrezi.jpg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orkeichePortugal1994.jpg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http://commons.wikimedia.org/wiki/File:EU_location_POR.png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ED618-6297-4F66-AE9E-3C6ABAAE668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http://commons.wikimedia.org/wiki/File:VistaFreguesiaSantaJusta.JPG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ED618-6297-4F66-AE9E-3C6ABAAE668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http://commons.wikimedia.org/wiki/File:Torre_de_Belem_1.JPG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ED618-6297-4F66-AE9E-3C6ABAAE668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http://commons.wikimedia.org/wiki/File:TelhadosLisboa1.JPG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ED618-6297-4F66-AE9E-3C6ABAAE668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http://commons.wikimedia.org/wiki/File:Castelo_de_Guimar%C3%A3es_Castelo_da_Funda%C3%A7%C3%A3o2.JPG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ED618-6297-4F66-AE9E-3C6ABAAE668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http://commons.wikimedia.org/wiki/File:Ponte25Abril1.jpg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4"/>
              </a:rPr>
              <a:t>http://commons.wikimedia.org/wiki/File:Porto3flat-cc-contr-oliv1002.jpg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ED618-6297-4F66-AE9E-3C6ABAAE668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http://commons.wikimedia.org/wiki/File:Ribeira_do_porto.jpg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ED618-6297-4F66-AE9E-3C6ABAAE668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http://commons.wikimedia.org/wiki/File:Algarve_pobrezi.jpg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ED618-6297-4F66-AE9E-3C6ABAAE6688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http://commons.wikimedia.org/wiki/File:KorkeichePortugal1994.jpg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ED618-6297-4F66-AE9E-3C6ABAAE6688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26CE8-E628-4045-916B-2ACB31153393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E8A71-9B1F-42BC-BE82-F33E3E5EE3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26CE8-E628-4045-916B-2ACB31153393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E8A71-9B1F-42BC-BE82-F33E3E5EE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26CE8-E628-4045-916B-2ACB31153393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72E8A71-9B1F-42BC-BE82-F33E3E5EE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26CE8-E628-4045-916B-2ACB31153393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E8A71-9B1F-42BC-BE82-F33E3E5EE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26CE8-E628-4045-916B-2ACB31153393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E8A71-9B1F-42BC-BE82-F33E3E5EE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26CE8-E628-4045-916B-2ACB31153393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E8A71-9B1F-42BC-BE82-F33E3E5EE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26CE8-E628-4045-916B-2ACB31153393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E8A71-9B1F-42BC-BE82-F33E3E5EE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26CE8-E628-4045-916B-2ACB31153393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E8A71-9B1F-42BC-BE82-F33E3E5EE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26CE8-E628-4045-916B-2ACB31153393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E8A71-9B1F-42BC-BE82-F33E3E5EE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26CE8-E628-4045-916B-2ACB31153393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E8A71-9B1F-42BC-BE82-F33E3E5EE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26CE8-E628-4045-916B-2ACB31153393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E8A71-9B1F-42BC-BE82-F33E3E5EE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7D7C7B-01B2-47B6-9D63-07AAC4D345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5326CE8-E628-4045-916B-2ACB31153393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72E8A71-9B1F-42BC-BE82-F33E3E5EE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ransition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19673" y="2276872"/>
          <a:ext cx="5847812" cy="4136005"/>
        </p:xfrm>
        <a:graphic>
          <a:graphicData uri="http://schemas.openxmlformats.org/drawingml/2006/table">
            <a:tbl>
              <a:tblPr/>
              <a:tblGrid>
                <a:gridCol w="2520279"/>
                <a:gridCol w="3327533"/>
              </a:tblGrid>
              <a:tr h="6525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Mgr. Miloš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Kluiber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VY_32_INOVACE_265 _Portugalsko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Září 2012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61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60648"/>
            <a:ext cx="5753100" cy="1419225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0648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19672" y="2276872"/>
          <a:ext cx="5849620" cy="3584575"/>
        </p:xfrm>
        <a:graphic>
          <a:graphicData uri="http://schemas.openxmlformats.org/drawingml/2006/table">
            <a:tbl>
              <a:tblPr/>
              <a:tblGrid>
                <a:gridCol w="2520280"/>
                <a:gridCol w="332934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Výuková prezentace pro hodiny zeměpisu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latin typeface="Calibri"/>
                          <a:ea typeface="Calibri"/>
                          <a:cs typeface="Times New Roman"/>
                        </a:rPr>
                        <a:t>Názorná forma výuky, podpora při výkladu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VIII.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100" dirty="0" err="1">
                          <a:latin typeface="Calibri"/>
                          <a:ea typeface="Calibri"/>
                          <a:cs typeface="Times New Roman"/>
                        </a:rPr>
                        <a:t>Power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Point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4273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vlajka_portugalsko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158" y="2571744"/>
            <a:ext cx="4500594" cy="3000396"/>
          </a:xfrm>
        </p:spPr>
      </p:pic>
      <p:pic>
        <p:nvPicPr>
          <p:cNvPr id="5" name="Obrázek 4" descr="497px-Coat_of_arms_of_Portugal_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628" y="2610553"/>
            <a:ext cx="3994088" cy="2909175"/>
          </a:xfrm>
          <a:prstGeom prst="rect">
            <a:avLst/>
          </a:prstGeom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rgbClr val="FFC000"/>
                </a:solidFill>
                <a:latin typeface="Algerian" pitchFamily="82" charset="0"/>
              </a:rPr>
              <a:t>Portugalsko</a:t>
            </a:r>
            <a:endParaRPr lang="cs-CZ" sz="9600" dirty="0">
              <a:solidFill>
                <a:srgbClr val="FFC000"/>
              </a:solidFill>
              <a:latin typeface="Algerian" pitchFamily="82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C000"/>
                </a:solidFill>
                <a:latin typeface="Algerian" pitchFamily="82" charset="0"/>
              </a:rPr>
              <a:t>mapa</a:t>
            </a:r>
            <a:endParaRPr lang="cs-CZ" sz="7200" dirty="0">
              <a:solidFill>
                <a:srgbClr val="FFC000"/>
              </a:solidFill>
              <a:latin typeface="Algerian" pitchFamily="82" charset="0"/>
            </a:endParaRPr>
          </a:p>
        </p:txBody>
      </p:sp>
      <p:pic>
        <p:nvPicPr>
          <p:cNvPr id="4" name="Zástupný symbol pro obsah 3" descr="800px-EU_location_POR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071538" y="1310850"/>
            <a:ext cx="7072362" cy="5304272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Algerian" pitchFamily="82" charset="0"/>
              </a:rPr>
              <a:t>Základní údaje</a:t>
            </a:r>
            <a:endParaRPr lang="cs-CZ" sz="6000" dirty="0">
              <a:solidFill>
                <a:srgbClr val="FFC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500" b="1" dirty="0" smtClean="0"/>
              <a:t>Hlavní město</a:t>
            </a:r>
            <a:r>
              <a:rPr lang="cs-CZ" sz="3500" dirty="0" smtClean="0"/>
              <a:t>: Lisabon </a:t>
            </a:r>
          </a:p>
          <a:p>
            <a:pPr>
              <a:buNone/>
            </a:pPr>
            <a:r>
              <a:rPr lang="cs-CZ" sz="3500" b="1" dirty="0" smtClean="0"/>
              <a:t>Rozloha</a:t>
            </a:r>
            <a:r>
              <a:rPr lang="cs-CZ" sz="3500" dirty="0" smtClean="0"/>
              <a:t>: 92 391 km² (108. na světě)</a:t>
            </a:r>
          </a:p>
          <a:p>
            <a:pPr>
              <a:buNone/>
            </a:pPr>
            <a:r>
              <a:rPr lang="cs-CZ" sz="3500" b="1" dirty="0" smtClean="0"/>
              <a:t>Počet obyvatel:</a:t>
            </a:r>
            <a:r>
              <a:rPr lang="pl-PL" sz="3500" dirty="0" smtClean="0"/>
              <a:t>10 708 692(75. na světě)</a:t>
            </a:r>
          </a:p>
          <a:p>
            <a:pPr>
              <a:buNone/>
            </a:pPr>
            <a:r>
              <a:rPr lang="pl-PL" sz="3500" b="1" dirty="0" smtClean="0"/>
              <a:t>Hustota zalidnění</a:t>
            </a:r>
            <a:r>
              <a:rPr lang="pl-PL" sz="3500" dirty="0" smtClean="0"/>
              <a:t>: 114 ob. / km² (87. na světě)</a:t>
            </a:r>
          </a:p>
          <a:p>
            <a:pPr>
              <a:buNone/>
            </a:pPr>
            <a:r>
              <a:rPr lang="cs-CZ" sz="3500" b="1" dirty="0" smtClean="0"/>
              <a:t>Státní zřízení:</a:t>
            </a:r>
            <a:r>
              <a:rPr lang="cs-CZ" sz="3500" dirty="0" smtClean="0"/>
              <a:t> republika</a:t>
            </a:r>
          </a:p>
          <a:p>
            <a:pPr>
              <a:buNone/>
            </a:pPr>
            <a:r>
              <a:rPr lang="cs-CZ" sz="3500" b="1" dirty="0" smtClean="0"/>
              <a:t>Měna:</a:t>
            </a:r>
            <a:r>
              <a:rPr lang="cs-CZ" sz="3500" dirty="0" smtClean="0"/>
              <a:t> Euro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C000"/>
                </a:solidFill>
                <a:latin typeface="Algerian" pitchFamily="82" charset="0"/>
              </a:rPr>
              <a:t>Lisabon</a:t>
            </a:r>
            <a:endParaRPr lang="cs-CZ" sz="7200" dirty="0">
              <a:solidFill>
                <a:srgbClr val="FFC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    </a:t>
            </a:r>
            <a:r>
              <a:rPr lang="cs-CZ" sz="4000" b="1" dirty="0" smtClean="0"/>
              <a:t>Lisabon</a:t>
            </a:r>
            <a:r>
              <a:rPr lang="cs-CZ" sz="4000" dirty="0" smtClean="0"/>
              <a:t> je hlavním a největším městem Portugalska. Má 564 657 obyvatel, v okolí města žije více než 3 000 </a:t>
            </a:r>
            <a:r>
              <a:rPr lang="cs-CZ" sz="4000" dirty="0" err="1" smtClean="0"/>
              <a:t>000</a:t>
            </a:r>
            <a:r>
              <a:rPr lang="cs-CZ" sz="4000" dirty="0" smtClean="0"/>
              <a:t> obyvatel.</a:t>
            </a:r>
          </a:p>
          <a:p>
            <a:pPr>
              <a:buNone/>
            </a:pPr>
            <a:r>
              <a:rPr lang="cs-CZ" sz="4000" dirty="0" smtClean="0"/>
              <a:t>    Lisabon je nejzápadnějším hlavním městem na evropské pevnině a rozkládá se na relativně malé ploše 84,6 km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C000"/>
                </a:solidFill>
                <a:latin typeface="Algerian" pitchFamily="82" charset="0"/>
              </a:rPr>
              <a:t>Lisabon</a:t>
            </a:r>
            <a:endParaRPr lang="cs-CZ" sz="6600" dirty="0">
              <a:latin typeface="Algerian" pitchFamily="82" charset="0"/>
            </a:endParaRPr>
          </a:p>
        </p:txBody>
      </p:sp>
      <p:pic>
        <p:nvPicPr>
          <p:cNvPr id="4" name="Zástupný symbol pro obsah 3" descr="800px-VistaFreguesiaSantaJust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28662" y="1285860"/>
            <a:ext cx="7215238" cy="5411429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C000"/>
                </a:solidFill>
                <a:latin typeface="Algerian" pitchFamily="82" charset="0"/>
              </a:rPr>
              <a:t>Lisabon</a:t>
            </a:r>
            <a:endParaRPr lang="cs-CZ" sz="66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971924" cy="440056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    </a:t>
            </a:r>
            <a:r>
              <a:rPr lang="cs-CZ" sz="4000" b="1" dirty="0" err="1" smtClean="0">
                <a:solidFill>
                  <a:srgbClr val="FFC000"/>
                </a:solidFill>
              </a:rPr>
              <a:t>Belémská</a:t>
            </a:r>
            <a:r>
              <a:rPr lang="cs-CZ" sz="4000" b="1" dirty="0" smtClean="0">
                <a:solidFill>
                  <a:srgbClr val="FFC000"/>
                </a:solidFill>
              </a:rPr>
              <a:t> věž </a:t>
            </a:r>
            <a:r>
              <a:rPr lang="cs-CZ" sz="3600" dirty="0" smtClean="0"/>
              <a:t>byla postavena jako slavnostní brána do Lisabonu a jako část obranného systému na řece Tajo</a:t>
            </a:r>
            <a:endParaRPr lang="cs-CZ" dirty="0"/>
          </a:p>
        </p:txBody>
      </p:sp>
      <p:pic>
        <p:nvPicPr>
          <p:cNvPr id="4" name="Obrázek 3" descr="609PX-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5640" y="1928802"/>
            <a:ext cx="4648360" cy="457203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C000"/>
                </a:solidFill>
                <a:latin typeface="Algerian" pitchFamily="82" charset="0"/>
              </a:rPr>
              <a:t>Lisabon</a:t>
            </a:r>
            <a:endParaRPr lang="cs-CZ" sz="66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614354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4000" dirty="0" smtClean="0">
                <a:solidFill>
                  <a:srgbClr val="FFC000"/>
                </a:solidFill>
              </a:rPr>
              <a:t>Hrad </a:t>
            </a:r>
            <a:r>
              <a:rPr lang="cs-CZ" sz="4000" dirty="0" err="1" smtClean="0">
                <a:solidFill>
                  <a:srgbClr val="FFC000"/>
                </a:solidFill>
              </a:rPr>
              <a:t>São</a:t>
            </a:r>
            <a:r>
              <a:rPr lang="cs-CZ" sz="4000" dirty="0" smtClean="0">
                <a:solidFill>
                  <a:srgbClr val="FFC000"/>
                </a:solidFill>
              </a:rPr>
              <a:t> </a:t>
            </a:r>
            <a:r>
              <a:rPr lang="cs-CZ" sz="4000" dirty="0" err="1" smtClean="0">
                <a:solidFill>
                  <a:srgbClr val="FFC000"/>
                </a:solidFill>
              </a:rPr>
              <a:t>Jorge</a:t>
            </a:r>
            <a:endParaRPr lang="cs-CZ" sz="40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TelhadosLisboa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43042" y="2214554"/>
            <a:ext cx="5929354" cy="444701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FFC000"/>
                </a:solidFill>
                <a:latin typeface="Algerian" pitchFamily="82" charset="0"/>
              </a:rPr>
              <a:t>Pevnost v </a:t>
            </a:r>
            <a:r>
              <a:rPr lang="cs-CZ" sz="5400" dirty="0" err="1" smtClean="0">
                <a:solidFill>
                  <a:srgbClr val="FFC000"/>
                </a:solidFill>
                <a:latin typeface="Algerian" pitchFamily="82" charset="0"/>
              </a:rPr>
              <a:t>Guimarães</a:t>
            </a:r>
            <a:endParaRPr lang="cs-CZ" sz="5400" dirty="0">
              <a:solidFill>
                <a:srgbClr val="FFC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  <p:pic>
        <p:nvPicPr>
          <p:cNvPr id="5" name="Obrázek 4" descr="800px-VistaFreguesiaSantaJust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42976" y="1642335"/>
            <a:ext cx="7000892" cy="52156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C000"/>
                </a:solidFill>
                <a:latin typeface="Algerian" pitchFamily="82" charset="0"/>
              </a:rPr>
              <a:t>Lisabon</a:t>
            </a:r>
            <a:endParaRPr lang="cs-CZ" sz="4400" dirty="0">
              <a:solidFill>
                <a:srgbClr val="FFC000"/>
              </a:solidFill>
              <a:latin typeface="Algerian" pitchFamily="82" charset="0"/>
            </a:endParaRPr>
          </a:p>
        </p:txBody>
      </p:sp>
      <p:pic>
        <p:nvPicPr>
          <p:cNvPr id="4" name="Zástupný symbol pro obsah 3" descr="800px-Lisboa-lisbon-_panoram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85720" y="1500174"/>
            <a:ext cx="8623409" cy="1045588"/>
          </a:xfrm>
        </p:spPr>
      </p:pic>
      <p:sp>
        <p:nvSpPr>
          <p:cNvPr id="6" name="Obdélník 5"/>
          <p:cNvSpPr/>
          <p:nvPr/>
        </p:nvSpPr>
        <p:spPr>
          <a:xfrm>
            <a:off x="1071538" y="3286124"/>
            <a:ext cx="7143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dirty="0" smtClean="0">
                <a:solidFill>
                  <a:srgbClr val="FFC000"/>
                </a:solidFill>
                <a:latin typeface="Algerian" pitchFamily="82" charset="0"/>
              </a:rPr>
              <a:t>Porto</a:t>
            </a:r>
            <a:endParaRPr lang="cs-CZ" sz="5400" dirty="0">
              <a:latin typeface="Algerian" pitchFamily="82" charset="0"/>
            </a:endParaRPr>
          </a:p>
        </p:txBody>
      </p:sp>
      <p:pic>
        <p:nvPicPr>
          <p:cNvPr id="15364" name="Picture 4" descr="File:Porto3flat-cc-contr-oliv100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4286256"/>
            <a:ext cx="8634233" cy="150019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C000"/>
                </a:solidFill>
                <a:latin typeface="Algerian" pitchFamily="82" charset="0"/>
              </a:rPr>
              <a:t>Porto</a:t>
            </a:r>
            <a:endParaRPr lang="cs-CZ" sz="6600" dirty="0">
              <a:solidFill>
                <a:srgbClr val="FFC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5643570" cy="192882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dirty="0" smtClean="0"/>
              <a:t>     Porto</a:t>
            </a:r>
            <a:r>
              <a:rPr lang="cs-CZ" dirty="0" smtClean="0"/>
              <a:t> je druhé největší portugalské město. Jeho populace čítá 240 000 obyvatel. </a:t>
            </a:r>
            <a:r>
              <a:rPr lang="cs-CZ" i="1" dirty="0" smtClean="0"/>
              <a:t>Porto</a:t>
            </a:r>
            <a:r>
              <a:rPr lang="cs-CZ" dirty="0" smtClean="0"/>
              <a:t> je moderní kosmopolitní město nedaleko břehu Atlantského oceánu</a:t>
            </a:r>
            <a:endParaRPr lang="cs-CZ" dirty="0"/>
          </a:p>
        </p:txBody>
      </p:sp>
      <p:pic>
        <p:nvPicPr>
          <p:cNvPr id="4" name="Obrázek 3" descr="800px-Ribeira_do_port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43306" y="2857496"/>
            <a:ext cx="4714876" cy="355324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C000"/>
                </a:solidFill>
              </a:rPr>
              <a:t>Pobřeží v jižní provincii </a:t>
            </a:r>
            <a:r>
              <a:rPr lang="cs-CZ" sz="4800" dirty="0" err="1" smtClean="0">
                <a:solidFill>
                  <a:srgbClr val="FFC000"/>
                </a:solidFill>
              </a:rPr>
              <a:t>Algarve</a:t>
            </a:r>
            <a:endParaRPr lang="cs-CZ" sz="4800" dirty="0">
              <a:solidFill>
                <a:srgbClr val="FFC000"/>
              </a:solidFill>
            </a:endParaRPr>
          </a:p>
        </p:txBody>
      </p:sp>
      <p:pic>
        <p:nvPicPr>
          <p:cNvPr id="4" name="Zástupný symbol pro obsah 3" descr="800px-Algarve_pobrezi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85852" y="1571612"/>
            <a:ext cx="6429420" cy="482206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C000"/>
                </a:solidFill>
                <a:latin typeface="Jokerman" pitchFamily="82" charset="0"/>
              </a:rPr>
              <a:t>Dub korkový</a:t>
            </a:r>
            <a:endParaRPr lang="cs-CZ" sz="7200" dirty="0">
              <a:solidFill>
                <a:srgbClr val="FFC000"/>
              </a:solidFill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7572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Portugalsko je největším pěstitelem dubu korkového</a:t>
            </a:r>
            <a:endParaRPr lang="cs-CZ" sz="2400" dirty="0"/>
          </a:p>
        </p:txBody>
      </p:sp>
      <p:pic>
        <p:nvPicPr>
          <p:cNvPr id="4" name="Obrázek 3" descr="800px-Quercus_suber_algarv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00232" y="2357430"/>
            <a:ext cx="5643570" cy="423267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/>
        </p:nvSpPr>
        <p:spPr bwMode="auto">
          <a:xfrm>
            <a:off x="457200" y="1166019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n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>
              <a:buNone/>
            </a:pPr>
            <a:r>
              <a:rPr lang="cs-CZ" dirty="0" smtClean="0">
                <a:effectLst/>
              </a:rPr>
              <a:t>	Zdroj: </a:t>
            </a:r>
            <a:r>
              <a:rPr lang="cs-CZ" dirty="0" smtClean="0">
                <a:effectLst/>
                <a:hlinkClick r:id="rId2"/>
              </a:rPr>
              <a:t>http://commons.wikimedia.org/wiki</a:t>
            </a:r>
            <a:r>
              <a:rPr lang="cs-CZ" dirty="0" smtClean="0">
                <a:effectLst/>
              </a:rPr>
              <a:t>,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konkrétní adresa uvedena v poznámce 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u </a:t>
            </a:r>
            <a:r>
              <a:rPr lang="cs-CZ" dirty="0" smtClean="0">
                <a:effectLst/>
              </a:rPr>
              <a:t>obrázku</a:t>
            </a:r>
          </a:p>
          <a:p>
            <a:pPr>
              <a:buNone/>
            </a:pPr>
            <a:endParaRPr lang="cs-CZ" dirty="0" smtClean="0">
              <a:effectLst/>
            </a:endParaRPr>
          </a:p>
          <a:p>
            <a:pPr>
              <a:buNone/>
            </a:pPr>
            <a:r>
              <a:rPr lang="cs-CZ" dirty="0" smtClean="0">
                <a:effectLst/>
              </a:rPr>
              <a:t>	</a:t>
            </a:r>
            <a:r>
              <a:rPr lang="cs-CZ" dirty="0" smtClean="0">
                <a:effectLst/>
              </a:rPr>
              <a:t>HÜBELOVÁ, Dana; CHALUPA, Petr. </a:t>
            </a:r>
            <a:r>
              <a:rPr lang="cs-CZ" i="1" dirty="0" smtClean="0">
                <a:effectLst/>
              </a:rPr>
              <a:t>Evropa</a:t>
            </a:r>
            <a:r>
              <a:rPr lang="cs-CZ" dirty="0" smtClean="0">
                <a:effectLst/>
              </a:rPr>
              <a:t>. Brno: Nová škola, 2009, ISBN 80-7289-101-4.</a:t>
            </a:r>
            <a:endParaRPr lang="cs-CZ" dirty="0">
              <a:effectLst/>
            </a:endParaRPr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101</TotalTime>
  <Words>200</Words>
  <Application>Microsoft Office PowerPoint</Application>
  <PresentationFormat>Předvádění na obrazovce (4:3)</PresentationFormat>
  <Paragraphs>96</Paragraphs>
  <Slides>15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Vrchol</vt:lpstr>
      <vt:lpstr>Snímek 1</vt:lpstr>
      <vt:lpstr>Snímek 2</vt:lpstr>
      <vt:lpstr>Portugalsko</vt:lpstr>
      <vt:lpstr>mapa</vt:lpstr>
      <vt:lpstr>Základní údaje</vt:lpstr>
      <vt:lpstr>Lisabon</vt:lpstr>
      <vt:lpstr>Lisabon</vt:lpstr>
      <vt:lpstr>Lisabon</vt:lpstr>
      <vt:lpstr>Lisabon</vt:lpstr>
      <vt:lpstr>Pevnost v Guimarães</vt:lpstr>
      <vt:lpstr>Lisabon</vt:lpstr>
      <vt:lpstr>Porto</vt:lpstr>
      <vt:lpstr>Pobřeží v jižní provincii Algarve</vt:lpstr>
      <vt:lpstr>Dub korkový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Protugalsko</dc:title>
  <dc:creator>milan</dc:creator>
  <cp:lastModifiedBy>Moje</cp:lastModifiedBy>
  <cp:revision>20</cp:revision>
  <dcterms:created xsi:type="dcterms:W3CDTF">2010-04-13T17:42:24Z</dcterms:created>
  <dcterms:modified xsi:type="dcterms:W3CDTF">2013-11-26T19:37:57Z</dcterms:modified>
</cp:coreProperties>
</file>