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87" r:id="rId2"/>
    <p:sldId id="288" r:id="rId3"/>
    <p:sldId id="256" r:id="rId4"/>
    <p:sldId id="257" r:id="rId5"/>
    <p:sldId id="262" r:id="rId6"/>
    <p:sldId id="263" r:id="rId7"/>
    <p:sldId id="258" r:id="rId8"/>
    <p:sldId id="259" r:id="rId9"/>
    <p:sldId id="260" r:id="rId10"/>
    <p:sldId id="264" r:id="rId11"/>
    <p:sldId id="265" r:id="rId12"/>
    <p:sldId id="266" r:id="rId13"/>
    <p:sldId id="280" r:id="rId14"/>
    <p:sldId id="268" r:id="rId15"/>
    <p:sldId id="281" r:id="rId16"/>
    <p:sldId id="270" r:id="rId17"/>
    <p:sldId id="286" r:id="rId18"/>
    <p:sldId id="272" r:id="rId19"/>
    <p:sldId id="273" r:id="rId20"/>
    <p:sldId id="274" r:id="rId21"/>
    <p:sldId id="275" r:id="rId22"/>
    <p:sldId id="276" r:id="rId23"/>
    <p:sldId id="277" r:id="rId24"/>
    <p:sldId id="282" r:id="rId25"/>
    <p:sldId id="279" r:id="rId26"/>
    <p:sldId id="289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49" autoAdjust="0"/>
    <p:restoredTop sz="94660"/>
  </p:normalViewPr>
  <p:slideViewPr>
    <p:cSldViewPr>
      <p:cViewPr varScale="1">
        <p:scale>
          <a:sx n="95" d="100"/>
          <a:sy n="95" d="100"/>
        </p:scale>
        <p:origin x="-9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37A5F1-52CE-4C34-B6C6-1C6D4070CC73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634F4-C9A6-4068-83A2-AA268520529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U_location_GRE.pn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pidaurus_Theater.jp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ytikas_summit_PJS.jpg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thens_Panathenaic_Stadium.jpg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ightmatter_acropolis.jpg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gora_and_Acropolis_(%CE%91%CE%B3%CF%8C%CF%81%CE%B1_%CE%BA%CE%B1%CE%B9_%CE%91%CE%BA%CF%81%CF%8C%CF%80%CE%BF%CE%BB%CE%B7).jpg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cropolis3.JPG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emplo-de-zeus-2.jpg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commons.wikimedia.org/wiki/File:Tempio_di_Zeus_Olimpo_apr2005_03.jpg" TargetMode="Externa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reece_Delphi_Tholos.jpg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ycenae_lion_gate_dsc06382.jpg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teneOlympieionDaAcropoli.jpg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http://commons.wikimedia.org/wiki/File:EU_location_GRE.png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http://commons.wikimedia.org/wiki/File:Epidaurus_Theater.jpg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http://commons.wikimedia.org/wiki/File:Mytikas_summit_PJS.jpg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http://commons.wikimedia.org/wiki/File:Athens_Panathenaic_Stadium.jpg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http://commons.wikimedia.org/wiki/File:Lightmatter_acropolis.jpg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http://commons.wikimedia.org/wiki/File:Agora_and_Acropolis_(%CE%91%CE%B3%CF%8C%CF%81%CE%B1_%CE%BA%CE%B1%CE%B9_%CE%91%CE%BA%CF%81%CF%8C%CF%80%CE%BF%CE%BB%CE%B7).jpg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http://commons.wikimedia.org/wiki/File:Acropolis3.JPG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http://commons.wikimedia.org/wiki/File:Templo-de-zeus-2.jpg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hlinkClick r:id="rId4"/>
              </a:rPr>
              <a:t>http://commons.wikimedia.org/wiki/File:Tempio_di_Zeus_Olimpo_apr2005_03.jpg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http://commons.wikimedia.org/wiki/File:Greece_Delphi_Tholos.jpg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http://commons.wikimedia.org/wiki/File:Mycenae_lion_gate_dsc06382.jpg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http://commons.wikimedia.org/wiki/File:AteneOlympieionDaAcropoli.jpg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634F4-C9A6-4068-83A2-AA268520529B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D7C7B-01B2-47B6-9D63-07AAC4D345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0644005-D8C2-4C82-852E-08985CFB9D3C}" type="datetimeFigureOut">
              <a:rPr lang="cs-CZ" smtClean="0"/>
              <a:pPr/>
              <a:t>22.5.2015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B4FBDD8-5F3C-438A-8152-2DEC067AF8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EU_location_LIT.p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19673" y="2276872"/>
          <a:ext cx="5847812" cy="4136005"/>
        </p:xfrm>
        <a:graphic>
          <a:graphicData uri="http://schemas.openxmlformats.org/drawingml/2006/table">
            <a:tbl>
              <a:tblPr/>
              <a:tblGrid>
                <a:gridCol w="2520279"/>
                <a:gridCol w="3327533"/>
              </a:tblGrid>
              <a:tr h="6525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Mgr. Miloš </a:t>
                      </a:r>
                      <a:r>
                        <a:rPr lang="cs-CZ" sz="1000" dirty="0" err="1">
                          <a:latin typeface="Calibri"/>
                          <a:ea typeface="Calibri"/>
                          <a:cs typeface="Times New Roman"/>
                        </a:rPr>
                        <a:t>Kluiber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VY_32_INOVACE_262 _Řecko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ICT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Září 2012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961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0648"/>
            <a:ext cx="5753100" cy="1419225"/>
          </a:xfrm>
          <a:prstGeom prst="rect">
            <a:avLst/>
          </a:prstGeom>
          <a:noFill/>
        </p:spPr>
      </p:pic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Logolink_horizontal_zaklad_RGB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5752465" cy="141414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19672" y="2276872"/>
          <a:ext cx="5849620" cy="3584575"/>
        </p:xfrm>
        <a:graphic>
          <a:graphicData uri="http://schemas.openxmlformats.org/drawingml/2006/table">
            <a:tbl>
              <a:tblPr/>
              <a:tblGrid>
                <a:gridCol w="2520280"/>
                <a:gridCol w="332934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Výuková prezentace pro hodiny zeměpisu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latin typeface="+mn-lt"/>
                          <a:ea typeface="Calibri"/>
                          <a:cs typeface="Times New Roman"/>
                        </a:rPr>
                        <a:t>Názorná forma výuky, podpora při výkladu </a:t>
                      </a:r>
                      <a:endParaRPr lang="cs-CZ" sz="11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VIII.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Prezentace </a:t>
                      </a:r>
                      <a:r>
                        <a:rPr lang="cs-CZ" sz="1100" dirty="0" err="1">
                          <a:latin typeface="Calibri"/>
                          <a:ea typeface="Calibri"/>
                          <a:cs typeface="Times New Roman"/>
                        </a:rPr>
                        <a:t>Power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Point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71670" y="1285860"/>
            <a:ext cx="7851648" cy="1828800"/>
          </a:xfrm>
        </p:spPr>
        <p:txBody>
          <a:bodyPr>
            <a:noAutofit/>
          </a:bodyPr>
          <a:lstStyle/>
          <a:p>
            <a:r>
              <a:rPr lang="cs-CZ" sz="9600" dirty="0" smtClean="0"/>
              <a:t>ŘECKO</a:t>
            </a:r>
            <a:endParaRPr lang="cs-CZ" sz="9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J:\řecko prezentace\vlajka_recko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929066"/>
            <a:ext cx="3452794" cy="2303661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85720" y="1785926"/>
            <a:ext cx="84296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Hlavní město Atény má zhruba </a:t>
            </a:r>
            <a:r>
              <a:rPr lang="cs-CZ" sz="3200" dirty="0"/>
              <a:t>4 </a:t>
            </a:r>
            <a:r>
              <a:rPr lang="cs-CZ" sz="3200" dirty="0" smtClean="0"/>
              <a:t>miliony obyvatel.</a:t>
            </a:r>
          </a:p>
          <a:p>
            <a:r>
              <a:rPr lang="cs-CZ" sz="3200" dirty="0" smtClean="0"/>
              <a:t>Státní zřízení republika.</a:t>
            </a:r>
            <a:endParaRPr lang="cs-CZ" sz="3200" dirty="0"/>
          </a:p>
        </p:txBody>
      </p:sp>
      <p:pic>
        <p:nvPicPr>
          <p:cNvPr id="1029" name="Picture 5" descr="J:\řecko prezentace\znak řeck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429000"/>
            <a:ext cx="2857500" cy="295275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928662" y="428604"/>
            <a:ext cx="6715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Jiný název </a:t>
            </a:r>
            <a:r>
              <a:rPr lang="cs-CZ" sz="3200" b="1" dirty="0" smtClean="0"/>
              <a:t>Helénská republika, </a:t>
            </a:r>
            <a:r>
              <a:rPr lang="cs-CZ" sz="3200" dirty="0" smtClean="0"/>
              <a:t>řecky </a:t>
            </a:r>
            <a:r>
              <a:rPr lang="el-GR" sz="3200" b="1" dirty="0" smtClean="0"/>
              <a:t>Ελλάδα</a:t>
            </a:r>
            <a:r>
              <a:rPr lang="cs-CZ" sz="3200" dirty="0" smtClean="0"/>
              <a:t> </a:t>
            </a:r>
            <a:endParaRPr lang="cs-CZ" sz="32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7158" y="-214338"/>
            <a:ext cx="90011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b="1" dirty="0" smtClean="0"/>
              <a:t>Měna:</a:t>
            </a:r>
            <a:r>
              <a:rPr lang="cs-CZ" sz="3200" dirty="0" smtClean="0"/>
              <a:t> EUR - euro </a:t>
            </a:r>
          </a:p>
          <a:p>
            <a:pPr>
              <a:buNone/>
            </a:pPr>
            <a:r>
              <a:rPr lang="cs-CZ" sz="3200" b="1" dirty="0" smtClean="0"/>
              <a:t>Správní rozdělení:</a:t>
            </a:r>
            <a:r>
              <a:rPr lang="cs-CZ" sz="3200" dirty="0" smtClean="0"/>
              <a:t> 13 oblastí </a:t>
            </a:r>
          </a:p>
          <a:p>
            <a:pPr>
              <a:buNone/>
            </a:pPr>
            <a:r>
              <a:rPr lang="cs-CZ" sz="3200" b="1" dirty="0" smtClean="0"/>
              <a:t>Etnické složení:</a:t>
            </a:r>
            <a:r>
              <a:rPr lang="cs-CZ" sz="3200" dirty="0" smtClean="0"/>
              <a:t> Řekové (98%), Makedonci,Bulhaři, Turci, Albánci</a:t>
            </a:r>
          </a:p>
          <a:p>
            <a:pPr>
              <a:buNone/>
            </a:pPr>
            <a:r>
              <a:rPr lang="cs-CZ" sz="3200" dirty="0" smtClean="0"/>
              <a:t> </a:t>
            </a:r>
            <a:r>
              <a:rPr lang="cs-CZ" sz="3200" b="1" dirty="0" smtClean="0"/>
              <a:t>Náboženství:</a:t>
            </a:r>
            <a:r>
              <a:rPr lang="cs-CZ" sz="3200" dirty="0" smtClean="0"/>
              <a:t> řecké pravoslaví (97%)</a:t>
            </a:r>
          </a:p>
          <a:p>
            <a:pPr>
              <a:buNone/>
            </a:pPr>
            <a:r>
              <a:rPr lang="cs-CZ" sz="3200" dirty="0" smtClean="0"/>
              <a:t> </a:t>
            </a:r>
            <a:r>
              <a:rPr lang="cs-CZ" sz="3200" b="1" dirty="0" smtClean="0"/>
              <a:t>Podnebí:</a:t>
            </a:r>
            <a:r>
              <a:rPr lang="cs-CZ" sz="3200" dirty="0" smtClean="0"/>
              <a:t> středozemní, průměrná teplota v Athénách v lednu 9°C a v červenci 28°C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b="1" dirty="0" smtClean="0"/>
              <a:t> Počet</a:t>
            </a:r>
            <a:r>
              <a:rPr lang="cs-CZ" sz="3200" b="1" u="sng" dirty="0" smtClean="0"/>
              <a:t> </a:t>
            </a:r>
            <a:r>
              <a:rPr lang="cs-CZ" sz="3200" b="1" dirty="0" smtClean="0"/>
              <a:t>obyvatel</a:t>
            </a:r>
            <a:r>
              <a:rPr lang="cs-CZ" sz="3200" dirty="0" smtClean="0"/>
              <a:t>: 11 283 293, </a:t>
            </a:r>
            <a:r>
              <a:rPr lang="cs-CZ" sz="3200" b="1" dirty="0" smtClean="0"/>
              <a:t> zalidnění</a:t>
            </a:r>
            <a:r>
              <a:rPr lang="cs-CZ" sz="3200" dirty="0" smtClean="0"/>
              <a:t>: 81 ob. / km²</a:t>
            </a:r>
          </a:p>
        </p:txBody>
      </p:sp>
      <p:sp>
        <p:nvSpPr>
          <p:cNvPr id="3" name="Obdélník 2"/>
          <p:cNvSpPr/>
          <p:nvPr/>
        </p:nvSpPr>
        <p:spPr>
          <a:xfrm>
            <a:off x="500034" y="3714752"/>
            <a:ext cx="84296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Jazyk: řečtina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ile:EU location GR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71480"/>
            <a:ext cx="7643866" cy="57329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</a:t>
            </a:r>
            <a:r>
              <a:rPr lang="cs-CZ" dirty="0" smtClean="0">
                <a:solidFill>
                  <a:schemeClr val="tx1"/>
                </a:solidFill>
              </a:rPr>
              <a:t>ŘECKÉ OSTROVY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Přibližně jedna čtvrtina rozlohy dnešního Řecka připadá na řecké ostrovy, kterých je přes 3000  z nichž 167 jich je stále obydleno.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K největším patří Kréta (8260 km²),                                                                                                </a:t>
            </a:r>
            <a:r>
              <a:rPr lang="cs-CZ" dirty="0" err="1" smtClean="0">
                <a:solidFill>
                  <a:schemeClr val="tx1"/>
                </a:solidFill>
              </a:rPr>
              <a:t>Eúboia</a:t>
            </a:r>
            <a:r>
              <a:rPr lang="cs-CZ" dirty="0" smtClean="0">
                <a:solidFill>
                  <a:schemeClr val="tx1"/>
                </a:solidFill>
              </a:rPr>
              <a:t> (3657 km²), Lesbos (1630 km²) a Rhodos (1400 km²). Některá souostroví tvoří vládní regióny nebo vlastní prefektury.</a:t>
            </a:r>
          </a:p>
          <a:p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428604"/>
            <a:ext cx="8686800" cy="5794397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     Iónské ostrovy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   Iónské ostrovy leží blízko západního pobřeží Řecka v Iónském moři. K významným ostrovům patří zejména Korfu (řecky </a:t>
            </a:r>
            <a:r>
              <a:rPr lang="cs-CZ" dirty="0" err="1" smtClean="0">
                <a:solidFill>
                  <a:schemeClr val="tx1"/>
                </a:solidFill>
              </a:rPr>
              <a:t>Kérkyra</a:t>
            </a:r>
            <a:r>
              <a:rPr lang="cs-CZ" dirty="0" smtClean="0">
                <a:solidFill>
                  <a:schemeClr val="tx1"/>
                </a:solidFill>
              </a:rPr>
              <a:t>) …….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      Egejské ostrovy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     Egejské ostrovy, z nichž jsou někdy vyčleňovány </a:t>
            </a:r>
            <a:r>
              <a:rPr lang="cs-CZ" dirty="0" err="1" smtClean="0">
                <a:solidFill>
                  <a:schemeClr val="tx1"/>
                </a:solidFill>
              </a:rPr>
              <a:t>Severoegejské</a:t>
            </a:r>
            <a:r>
              <a:rPr lang="cs-CZ" dirty="0" smtClean="0">
                <a:solidFill>
                  <a:schemeClr val="tx1"/>
                </a:solidFill>
              </a:rPr>
              <a:t> ostrovy, se rozprostírají od </a:t>
            </a:r>
            <a:r>
              <a:rPr lang="cs-CZ" dirty="0" err="1" smtClean="0">
                <a:solidFill>
                  <a:schemeClr val="tx1"/>
                </a:solidFill>
              </a:rPr>
              <a:t>Rhodop</a:t>
            </a:r>
            <a:r>
              <a:rPr lang="cs-CZ" dirty="0" smtClean="0">
                <a:solidFill>
                  <a:schemeClr val="tx1"/>
                </a:solidFill>
              </a:rPr>
              <a:t> na severu směrem na jih podél západního pobřeží Turecka. Ke známým Egejským ostrovům patří Lesbos….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500042"/>
            <a:ext cx="8686800" cy="579439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  </a:t>
            </a:r>
            <a:r>
              <a:rPr lang="cs-CZ" b="1" dirty="0" smtClean="0">
                <a:solidFill>
                  <a:schemeClr val="tx1"/>
                </a:solidFill>
              </a:rPr>
              <a:t>                        Kyklady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    Kyklady, také Kykladské ostrovy, doslova přeloženo ostrovy v kruhu, leží celkem centrálně mezi Řeckem a Tureckem v Egejském moři a patří k nejžádanějším cílům turistického ruchu v Řecku……………</a:t>
            </a: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              Kréta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    Kréta není souostrovím, bývá však často  vzhledem ke své velikosti a významu uváděna  jako jedno z ostrovních oblastí; ostatních  několik ostrůvků, patřících k regionu Kréta, je  zcela bez významu. Kréta patří k nejjižnějším  ostrovům Řecka…………</a:t>
            </a:r>
          </a:p>
          <a:p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-214338"/>
            <a:ext cx="8686800" cy="3500462"/>
          </a:xfrm>
          <a:effectLst/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Řecké divadlo </a:t>
            </a:r>
            <a:r>
              <a:rPr lang="cs-CZ" sz="2400" b="1" dirty="0" smtClean="0">
                <a:solidFill>
                  <a:schemeClr val="tx1"/>
                </a:solidFill>
              </a:rPr>
              <a:t/>
            </a:r>
            <a:br>
              <a:rPr lang="cs-CZ" sz="2400" b="1" dirty="0" smtClean="0">
                <a:solidFill>
                  <a:schemeClr val="tx1"/>
                </a:solidFill>
              </a:rPr>
            </a:br>
            <a:r>
              <a:rPr lang="cs-CZ" sz="2400" cap="none" dirty="0" smtClean="0">
                <a:solidFill>
                  <a:schemeClr val="tx1"/>
                </a:solidFill>
              </a:rPr>
              <a:t>v </a:t>
            </a:r>
            <a:r>
              <a:rPr lang="cs-CZ" sz="2400" cap="none" dirty="0" smtClean="0">
                <a:solidFill>
                  <a:schemeClr val="tx1"/>
                </a:solidFill>
              </a:rPr>
              <a:t>Ř</a:t>
            </a:r>
            <a:r>
              <a:rPr lang="cs-CZ" sz="2400" cap="none" dirty="0" smtClean="0">
                <a:solidFill>
                  <a:schemeClr val="tx1"/>
                </a:solidFill>
              </a:rPr>
              <a:t>ecku </a:t>
            </a:r>
            <a:r>
              <a:rPr lang="cs-CZ" sz="2400" cap="none" dirty="0" smtClean="0">
                <a:solidFill>
                  <a:schemeClr val="tx1"/>
                </a:solidFill>
              </a:rPr>
              <a:t>vzniklo původně z oslav boha </a:t>
            </a:r>
            <a:r>
              <a:rPr lang="cs-CZ" sz="2400" cap="none" dirty="0" smtClean="0">
                <a:solidFill>
                  <a:schemeClr val="tx1"/>
                </a:solidFill>
              </a:rPr>
              <a:t>D</a:t>
            </a:r>
            <a:r>
              <a:rPr lang="cs-CZ" sz="2400" cap="none" dirty="0" smtClean="0">
                <a:solidFill>
                  <a:schemeClr val="tx1"/>
                </a:solidFill>
              </a:rPr>
              <a:t>ionýsa </a:t>
            </a:r>
            <a:r>
              <a:rPr lang="cs-CZ" sz="2400" cap="none" dirty="0" smtClean="0">
                <a:solidFill>
                  <a:schemeClr val="tx1"/>
                </a:solidFill>
              </a:rPr>
              <a:t>(čtyřikrát do roka). Vstupné se neplatilo, protože divadlo </a:t>
            </a:r>
            <a:r>
              <a:rPr lang="cs-CZ" sz="2400" cap="none" dirty="0" smtClean="0">
                <a:solidFill>
                  <a:schemeClr val="tx1"/>
                </a:solidFill>
              </a:rPr>
              <a:t>bylo sponzorováno </a:t>
            </a:r>
            <a:r>
              <a:rPr lang="cs-CZ" sz="2400" cap="none" dirty="0" smtClean="0">
                <a:solidFill>
                  <a:schemeClr val="tx1"/>
                </a:solidFill>
              </a:rPr>
              <a:t>mecenáši (bohatí občané). Obdiv staří </a:t>
            </a:r>
            <a:r>
              <a:rPr lang="cs-CZ" sz="2400" cap="none" dirty="0" smtClean="0">
                <a:solidFill>
                  <a:schemeClr val="tx1"/>
                </a:solidFill>
              </a:rPr>
              <a:t>Ř</a:t>
            </a:r>
            <a:r>
              <a:rPr lang="cs-CZ" sz="2400" cap="none" dirty="0" smtClean="0">
                <a:solidFill>
                  <a:schemeClr val="tx1"/>
                </a:solidFill>
              </a:rPr>
              <a:t>ekové vyjadřovali </a:t>
            </a:r>
            <a:r>
              <a:rPr lang="cs-CZ" sz="2400" cap="none" dirty="0" smtClean="0">
                <a:solidFill>
                  <a:schemeClr val="tx1"/>
                </a:solidFill>
              </a:rPr>
              <a:t>tleskáním, nelibost pak mlaskáním a syčením. 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Zástupný symbol pro obsah 7" descr="Epidaurus_Theate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7224" y="3857628"/>
            <a:ext cx="7271819" cy="1874837"/>
          </a:xfrm>
        </p:spPr>
      </p:pic>
      <p:sp>
        <p:nvSpPr>
          <p:cNvPr id="9" name="TextovéPole 8"/>
          <p:cNvSpPr txBox="1"/>
          <p:nvPr/>
        </p:nvSpPr>
        <p:spPr>
          <a:xfrm>
            <a:off x="1357290" y="3357562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Amfiteátr v </a:t>
            </a:r>
            <a:r>
              <a:rPr lang="cs-CZ" sz="2400" dirty="0" err="1" smtClean="0"/>
              <a:t>Epidauru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cs typeface="Aharoni" pitchFamily="2" charset="-79"/>
              </a:rPr>
              <a:t>   </a:t>
            </a:r>
            <a:r>
              <a:rPr lang="cs-CZ" sz="4800" b="1" dirty="0" smtClean="0">
                <a:solidFill>
                  <a:schemeClr val="tx1"/>
                </a:solidFill>
                <a:cs typeface="Aharoni" pitchFamily="2" charset="-79"/>
              </a:rPr>
              <a:t>Filosofové a myslitelé</a:t>
            </a:r>
            <a:endParaRPr lang="cs-CZ" sz="4400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800" b="1" i="1" u="sng" dirty="0" err="1" smtClean="0">
                <a:solidFill>
                  <a:schemeClr val="tx1"/>
                </a:solidFill>
              </a:rPr>
              <a:t>Sókratés</a:t>
            </a:r>
            <a:r>
              <a:rPr lang="cs-CZ" sz="1800" dirty="0" smtClean="0">
                <a:solidFill>
                  <a:schemeClr val="tx1"/>
                </a:solidFill>
              </a:rPr>
              <a:t> (4. června 469– 399 př. n. l.)</a:t>
            </a:r>
            <a:r>
              <a:rPr lang="el-GR" sz="1800" dirty="0" smtClean="0">
                <a:solidFill>
                  <a:schemeClr val="tx1"/>
                </a:solidFill>
              </a:rPr>
              <a:t>, </a:t>
            </a:r>
            <a:r>
              <a:rPr lang="cs-CZ" sz="1800" dirty="0" smtClean="0">
                <a:solidFill>
                  <a:schemeClr val="tx1"/>
                </a:solidFill>
              </a:rPr>
              <a:t>byl athénský filosof, učitel Platónův. Je považován za jednu z nejvýznamnějších postav evropské filosofie.</a:t>
            </a:r>
            <a:endParaRPr lang="cs-CZ" sz="1800" b="1" u="sng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1800" b="1" u="sng" dirty="0" smtClean="0">
                <a:solidFill>
                  <a:schemeClr val="tx1"/>
                </a:solidFill>
              </a:rPr>
              <a:t>Platon</a:t>
            </a:r>
            <a:r>
              <a:rPr lang="cs-CZ" sz="1800" dirty="0" smtClean="0">
                <a:solidFill>
                  <a:schemeClr val="tx1"/>
                </a:solidFill>
              </a:rPr>
              <a:t> 427 př. n. l. – 347 př. n. l.  vlastním jménem </a:t>
            </a:r>
            <a:r>
              <a:rPr lang="cs-CZ" sz="1800" b="1" dirty="0" err="1" smtClean="0">
                <a:solidFill>
                  <a:schemeClr val="tx1"/>
                </a:solidFill>
              </a:rPr>
              <a:t>Aristoklés</a:t>
            </a:r>
            <a:r>
              <a:rPr lang="cs-CZ" sz="1800" dirty="0" smtClean="0">
                <a:solidFill>
                  <a:schemeClr val="tx1"/>
                </a:solidFill>
              </a:rPr>
              <a:t>, byl </a:t>
            </a:r>
            <a:r>
              <a:rPr lang="cs-CZ" sz="1800" u="sng" dirty="0" smtClean="0">
                <a:solidFill>
                  <a:schemeClr val="tx1"/>
                </a:solidFill>
              </a:rPr>
              <a:t>řecký</a:t>
            </a:r>
            <a:r>
              <a:rPr lang="cs-CZ" sz="1800" dirty="0" smtClean="0">
                <a:solidFill>
                  <a:schemeClr val="tx1"/>
                </a:solidFill>
              </a:rPr>
              <a:t> aristokrat, matematik a jeden z nejvýznamnějších řeckých </a:t>
            </a:r>
            <a:r>
              <a:rPr lang="cs-CZ" sz="1800" u="sng" dirty="0" smtClean="0">
                <a:solidFill>
                  <a:schemeClr val="tx1"/>
                </a:solidFill>
              </a:rPr>
              <a:t>filosofů</a:t>
            </a:r>
            <a:r>
              <a:rPr lang="cs-CZ" sz="1800" dirty="0" smtClean="0">
                <a:solidFill>
                  <a:schemeClr val="tx1"/>
                </a:solidFill>
              </a:rPr>
              <a:t>.</a:t>
            </a:r>
            <a:r>
              <a:rPr lang="cs-CZ" sz="1800" b="1" dirty="0" smtClean="0">
                <a:solidFill>
                  <a:schemeClr val="tx1"/>
                </a:solidFill>
              </a:rPr>
              <a:t> </a:t>
            </a:r>
            <a:endParaRPr lang="cs-CZ" sz="18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2000" b="1" u="sng" dirty="0" err="1" smtClean="0">
                <a:solidFill>
                  <a:schemeClr val="tx1"/>
                </a:solidFill>
              </a:rPr>
              <a:t>Aristotelés</a:t>
            </a:r>
            <a:r>
              <a:rPr lang="cs-CZ" sz="2000" b="1" u="sng" dirty="0" smtClean="0">
                <a:solidFill>
                  <a:schemeClr val="tx1"/>
                </a:solidFill>
              </a:rPr>
              <a:t> ze </a:t>
            </a:r>
            <a:r>
              <a:rPr lang="cs-CZ" sz="2000" b="1" u="sng" dirty="0" err="1" smtClean="0">
                <a:solidFill>
                  <a:schemeClr val="tx1"/>
                </a:solidFill>
              </a:rPr>
              <a:t>Stageiry</a:t>
            </a:r>
            <a:r>
              <a:rPr lang="cs-CZ" sz="2000" u="sng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byl filosof vrcholného období </a:t>
            </a:r>
            <a:r>
              <a:rPr lang="cs-CZ" sz="2000" u="sng" dirty="0" smtClean="0">
                <a:solidFill>
                  <a:schemeClr val="tx1"/>
                </a:solidFill>
              </a:rPr>
              <a:t>řecké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u="sng" dirty="0" smtClean="0">
                <a:solidFill>
                  <a:schemeClr val="tx1"/>
                </a:solidFill>
              </a:rPr>
              <a:t>filosofie</a:t>
            </a:r>
            <a:r>
              <a:rPr lang="cs-CZ" sz="2000" dirty="0" smtClean="0">
                <a:solidFill>
                  <a:schemeClr val="tx1"/>
                </a:solidFill>
              </a:rPr>
              <a:t>, nejvýznamnější žák </a:t>
            </a:r>
            <a:r>
              <a:rPr lang="cs-CZ" sz="2000" u="sng" dirty="0" smtClean="0">
                <a:solidFill>
                  <a:schemeClr val="tx1"/>
                </a:solidFill>
              </a:rPr>
              <a:t>Platonův</a:t>
            </a:r>
            <a:r>
              <a:rPr lang="cs-CZ" sz="2000" dirty="0" smtClean="0">
                <a:solidFill>
                  <a:schemeClr val="tx1"/>
                </a:solidFill>
              </a:rPr>
              <a:t> a vychovatel </a:t>
            </a:r>
            <a:r>
              <a:rPr lang="cs-CZ" sz="2000" u="sng" dirty="0" smtClean="0">
                <a:solidFill>
                  <a:schemeClr val="tx1"/>
                </a:solidFill>
              </a:rPr>
              <a:t>Alexandra Makedonského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r>
              <a:rPr lang="cs-CZ" sz="2000" b="1" u="sng" dirty="0" smtClean="0">
                <a:solidFill>
                  <a:schemeClr val="tx1"/>
                </a:solidFill>
              </a:rPr>
              <a:t>Homér</a:t>
            </a:r>
            <a:r>
              <a:rPr lang="cs-CZ" sz="2000" u="sng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je jméno nejstaršího známého řeckého básníka, jemuž se připisuje sepsání </a:t>
            </a:r>
            <a:r>
              <a:rPr lang="cs-CZ" sz="2000" u="sng" dirty="0" smtClean="0">
                <a:solidFill>
                  <a:schemeClr val="tx1"/>
                </a:solidFill>
              </a:rPr>
              <a:t>epických</a:t>
            </a:r>
            <a:r>
              <a:rPr lang="cs-CZ" sz="2000" dirty="0" smtClean="0">
                <a:solidFill>
                  <a:schemeClr val="tx1"/>
                </a:solidFill>
              </a:rPr>
              <a:t> básní </a:t>
            </a:r>
            <a:r>
              <a:rPr lang="cs-CZ" sz="2000" u="sng" dirty="0" smtClean="0">
                <a:solidFill>
                  <a:schemeClr val="tx1"/>
                </a:solidFill>
              </a:rPr>
              <a:t>Ilias</a:t>
            </a:r>
            <a:r>
              <a:rPr lang="cs-CZ" sz="2000" dirty="0" smtClean="0">
                <a:solidFill>
                  <a:schemeClr val="tx1"/>
                </a:solidFill>
              </a:rPr>
              <a:t> a </a:t>
            </a:r>
            <a:r>
              <a:rPr lang="cs-CZ" sz="2000" u="sng" dirty="0" err="1" smtClean="0">
                <a:solidFill>
                  <a:schemeClr val="tx1"/>
                </a:solidFill>
              </a:rPr>
              <a:t>Odysseia</a:t>
            </a:r>
            <a:endParaRPr lang="cs-CZ" sz="2000" u="sng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2000" b="1" u="sng" dirty="0" err="1" smtClean="0">
                <a:solidFill>
                  <a:schemeClr val="tx1"/>
                </a:solidFill>
              </a:rPr>
              <a:t>Archimédés</a:t>
            </a:r>
            <a:r>
              <a:rPr lang="cs-CZ" sz="2000" b="1" u="sng" dirty="0" smtClean="0">
                <a:solidFill>
                  <a:schemeClr val="tx1"/>
                </a:solidFill>
              </a:rPr>
              <a:t> ze Syrakus </a:t>
            </a:r>
            <a:r>
              <a:rPr lang="cs-CZ" sz="2000" dirty="0" smtClean="0">
                <a:solidFill>
                  <a:schemeClr val="tx1"/>
                </a:solidFill>
              </a:rPr>
              <a:t>(287 </a:t>
            </a:r>
            <a:r>
              <a:rPr lang="cs-CZ" sz="2000" dirty="0" err="1" smtClean="0">
                <a:solidFill>
                  <a:schemeClr val="tx1"/>
                </a:solidFill>
              </a:rPr>
              <a:t>př.n.l</a:t>
            </a:r>
            <a:r>
              <a:rPr lang="cs-CZ" sz="2000" dirty="0" smtClean="0">
                <a:solidFill>
                  <a:schemeClr val="tx1"/>
                </a:solidFill>
              </a:rPr>
              <a:t> .– 212 př. n. l. Syrakusy), byl řecký matematik, fyzik, inženýr, vynálezce a astronom. Je považován za jednoho z nejvýznamnějších vědců klasického starověku, za největšího matematika své epochy a jednoho z největších matematiků vůbec.</a:t>
            </a:r>
          </a:p>
          <a:p>
            <a:pPr>
              <a:buNone/>
            </a:pPr>
            <a:r>
              <a:rPr lang="cs-CZ" sz="2000" b="1" u="sng" dirty="0" err="1" smtClean="0">
                <a:solidFill>
                  <a:schemeClr val="tx1"/>
                </a:solidFill>
              </a:rPr>
              <a:t>Herodotos</a:t>
            </a:r>
            <a:r>
              <a:rPr lang="cs-CZ" sz="2000" b="1" u="sng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(484 př. n. l. – 430 př. n. l.), historik, geograf, etnograf a filozof dějin, "otec dějepisu" 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0"/>
            <a:ext cx="8686800" cy="12954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            </a:t>
            </a:r>
            <a:r>
              <a:rPr lang="cs-CZ" sz="4800" b="1" dirty="0" smtClean="0">
                <a:solidFill>
                  <a:schemeClr val="tx1"/>
                </a:solidFill>
              </a:rPr>
              <a:t>Řecká mytologie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2984"/>
            <a:ext cx="8686800" cy="60007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b="1" i="1" u="sng" dirty="0" smtClean="0">
                <a:solidFill>
                  <a:schemeClr val="tx1"/>
                </a:solidFill>
              </a:rPr>
              <a:t>Řecká mytologie</a:t>
            </a:r>
            <a:r>
              <a:rPr lang="cs-CZ" sz="2000" i="1" u="sng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se stává z vyprávění o řeckých bozích, polobozích 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 bájných hrdinech, která se nejprve předávala ústní básnickou tradicí 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 tvoří součást starořeckého polyteistického náboženství.</a:t>
            </a:r>
          </a:p>
          <a:p>
            <a:pPr>
              <a:buNone/>
            </a:pPr>
            <a:r>
              <a:rPr lang="cs-CZ" sz="2000" b="1" i="1" u="sng" dirty="0" smtClean="0">
                <a:solidFill>
                  <a:schemeClr val="tx1"/>
                </a:solidFill>
              </a:rPr>
              <a:t>Olympská božstva</a:t>
            </a:r>
          </a:p>
          <a:p>
            <a:pPr lvl="0"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Zeus</a:t>
            </a:r>
            <a:r>
              <a:rPr lang="cs-CZ" sz="2000" dirty="0" smtClean="0">
                <a:solidFill>
                  <a:schemeClr val="tx1"/>
                </a:solidFill>
              </a:rPr>
              <a:t> – nejvyšší řecký bůh </a:t>
            </a:r>
          </a:p>
          <a:p>
            <a:pPr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Athéna</a:t>
            </a:r>
            <a:r>
              <a:rPr lang="cs-CZ" sz="2000" dirty="0" smtClean="0">
                <a:solidFill>
                  <a:schemeClr val="tx1"/>
                </a:solidFill>
              </a:rPr>
              <a:t> – bohyně moudrosti a vítězné války </a:t>
            </a:r>
          </a:p>
          <a:p>
            <a:pPr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Afrodíté</a:t>
            </a:r>
            <a:r>
              <a:rPr lang="cs-CZ" sz="2000" dirty="0" smtClean="0">
                <a:solidFill>
                  <a:schemeClr val="tx1"/>
                </a:solidFill>
              </a:rPr>
              <a:t> – bohyně krásy</a:t>
            </a:r>
          </a:p>
          <a:p>
            <a:pPr lvl="0"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Amor</a:t>
            </a:r>
            <a:r>
              <a:rPr lang="cs-CZ" sz="2000" dirty="0" smtClean="0">
                <a:solidFill>
                  <a:schemeClr val="tx1"/>
                </a:solidFill>
              </a:rPr>
              <a:t>-bůh lásky</a:t>
            </a:r>
          </a:p>
          <a:p>
            <a:pPr>
              <a:buNone/>
            </a:pPr>
            <a:r>
              <a:rPr lang="cs-CZ" sz="2000" u="sng" dirty="0" smtClean="0"/>
              <a:t>Hádés</a:t>
            </a:r>
            <a:r>
              <a:rPr lang="cs-CZ" sz="2000" dirty="0" smtClean="0"/>
              <a:t>,  </a:t>
            </a:r>
            <a:r>
              <a:rPr lang="cs-CZ" sz="2000" u="sng" dirty="0" smtClean="0"/>
              <a:t>Poseidón</a:t>
            </a:r>
            <a:r>
              <a:rPr lang="cs-CZ" sz="2000" dirty="0" smtClean="0"/>
              <a:t>,  </a:t>
            </a:r>
            <a:r>
              <a:rPr lang="cs-CZ" sz="2000" u="sng" dirty="0" smtClean="0"/>
              <a:t>Apollón</a:t>
            </a:r>
            <a:r>
              <a:rPr lang="cs-CZ" sz="2000" dirty="0" smtClean="0"/>
              <a:t> ,  </a:t>
            </a:r>
            <a:r>
              <a:rPr lang="cs-CZ" sz="2000" u="sng" dirty="0" smtClean="0"/>
              <a:t>Arés</a:t>
            </a:r>
            <a:r>
              <a:rPr lang="cs-CZ" sz="2000" dirty="0" smtClean="0"/>
              <a:t>,  </a:t>
            </a:r>
            <a:r>
              <a:rPr lang="cs-CZ" sz="2000" u="sng" dirty="0" smtClean="0"/>
              <a:t>Héra</a:t>
            </a:r>
            <a:r>
              <a:rPr lang="cs-CZ" sz="2000" dirty="0" smtClean="0"/>
              <a:t> </a:t>
            </a:r>
          </a:p>
          <a:p>
            <a:pPr lvl="0">
              <a:buNone/>
            </a:pPr>
            <a:r>
              <a:rPr lang="cs-CZ" sz="2000" b="1" i="1" u="sng" dirty="0" smtClean="0">
                <a:solidFill>
                  <a:schemeClr val="tx1"/>
                </a:solidFill>
              </a:rPr>
              <a:t>Bájní tvorové</a:t>
            </a:r>
          </a:p>
          <a:p>
            <a:pPr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Fénix</a:t>
            </a:r>
            <a:r>
              <a:rPr lang="cs-CZ" sz="2000" dirty="0" smtClean="0">
                <a:solidFill>
                  <a:schemeClr val="tx1"/>
                </a:solidFill>
              </a:rPr>
              <a:t> - ohnivý pták</a:t>
            </a:r>
          </a:p>
          <a:p>
            <a:pPr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Giganti</a:t>
            </a:r>
            <a:r>
              <a:rPr lang="cs-CZ" sz="2000" dirty="0" smtClean="0">
                <a:solidFill>
                  <a:schemeClr val="tx1"/>
                </a:solidFill>
              </a:rPr>
              <a:t> – obludní dlouhovlasí obři</a:t>
            </a:r>
          </a:p>
          <a:p>
            <a:pPr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Kyklópové</a:t>
            </a:r>
            <a:r>
              <a:rPr lang="cs-CZ" sz="2000" dirty="0" smtClean="0">
                <a:solidFill>
                  <a:schemeClr val="tx1"/>
                </a:solidFill>
              </a:rPr>
              <a:t> – obludní obři s jedním okem</a:t>
            </a:r>
          </a:p>
          <a:p>
            <a:pPr>
              <a:buNone/>
            </a:pPr>
            <a:r>
              <a:rPr lang="cs-CZ" sz="2000" u="sng" dirty="0" smtClean="0">
                <a:solidFill>
                  <a:schemeClr val="tx1"/>
                </a:solidFill>
              </a:rPr>
              <a:t>Siréna</a:t>
            </a:r>
            <a:r>
              <a:rPr lang="cs-CZ" sz="2000" dirty="0" smtClean="0">
                <a:solidFill>
                  <a:schemeClr val="tx1"/>
                </a:solidFill>
              </a:rPr>
              <a:t> – obludy s ženskou hlavou a ptačím tělem</a:t>
            </a:r>
          </a:p>
          <a:p>
            <a:pPr>
              <a:buNone/>
            </a:pP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42844" y="4801610"/>
            <a:ext cx="900115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Olymp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je pohoří nacházející se v Řecku.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 většinu Řeků má Olymp až posvátný význam. Olymp je také známý z řecké mytologie</a:t>
            </a:r>
            <a:r>
              <a:rPr lang="cs-CZ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jako sídlo řeckých bohů: Dia, Afrodíté, Héra, Athény, Herma a dalších.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File:Mytikas summit PJ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285728"/>
            <a:ext cx="5357850" cy="44279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Kristen ITC" pitchFamily="66" charset="0"/>
              </a:rPr>
              <a:t>                </a:t>
            </a:r>
            <a:r>
              <a:rPr lang="cs-CZ" sz="4800" b="1" dirty="0" err="1" smtClean="0">
                <a:solidFill>
                  <a:schemeClr val="tx1"/>
                </a:solidFill>
              </a:rPr>
              <a:t>AThény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Hlavní město Řecka a světová metropole. </a:t>
            </a:r>
          </a:p>
          <a:p>
            <a:pPr lvl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Ve městě je nespočet antických památek a jedním z hlavních zdrojů příjmů města je cestovní ruch. </a:t>
            </a:r>
          </a:p>
          <a:p>
            <a:pPr lvl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Athény mají vlastní letiště, přístav a tři linky metra, které spojují rozsáhlé části města, zajišťují dopravu například i k přístavu </a:t>
            </a:r>
            <a:r>
              <a:rPr lang="cs-CZ" sz="2400" dirty="0" err="1" smtClean="0">
                <a:solidFill>
                  <a:schemeClr val="tx1"/>
                </a:solidFill>
              </a:rPr>
              <a:t>Pireus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</a:p>
          <a:p>
            <a:pPr lvl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V Athénách můžete navštívit 140 divadel – což je více než v Londýně.</a:t>
            </a:r>
          </a:p>
          <a:p>
            <a:pPr lvl="0"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Athény nabízí i bohaté nákupní možnosti módního zboží všech světových značek.</a:t>
            </a:r>
          </a:p>
          <a:p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71472" y="5143512"/>
            <a:ext cx="8572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err="1" smtClean="0">
                <a:latin typeface="Bradley Hand ITC" pitchFamily="66" charset="0"/>
              </a:rPr>
              <a:t>Athény</a:t>
            </a:r>
            <a:r>
              <a:rPr lang="cs-CZ" sz="3200" b="1" dirty="0" smtClean="0">
                <a:latin typeface="Bradley Hand ITC" pitchFamily="66" charset="0"/>
              </a:rPr>
              <a:t>-</a:t>
            </a:r>
            <a:r>
              <a:rPr lang="cs-CZ" sz="3200" dirty="0" smtClean="0"/>
              <a:t>Antický Panathénský stadion byl dějištěm olympijských ceremoniálů a soutěží olympijských her v letech </a:t>
            </a:r>
            <a:br>
              <a:rPr lang="cs-CZ" sz="3200" dirty="0" smtClean="0"/>
            </a:br>
            <a:r>
              <a:rPr lang="cs-CZ" sz="3200" dirty="0" smtClean="0"/>
              <a:t>1896 i 2004</a:t>
            </a:r>
            <a:endParaRPr lang="cs-CZ" sz="3200" dirty="0">
              <a:latin typeface="Bradley Hand ITC" pitchFamily="66" charset="0"/>
            </a:endParaRPr>
          </a:p>
        </p:txBody>
      </p:sp>
      <p:pic>
        <p:nvPicPr>
          <p:cNvPr id="17410" name="Picture 2" descr="File:Athens Panathenaic Stadiu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428605"/>
            <a:ext cx="7119934" cy="459235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       </a:t>
            </a:r>
            <a:r>
              <a:rPr lang="cs-CZ" dirty="0" smtClean="0">
                <a:latin typeface="Monotype Corsiva" pitchFamily="66" charset="0"/>
              </a:rPr>
              <a:t> </a:t>
            </a:r>
            <a:r>
              <a:rPr lang="cs-CZ" sz="6000" dirty="0" err="1" smtClean="0">
                <a:solidFill>
                  <a:schemeClr val="tx1"/>
                </a:solidFill>
              </a:rPr>
              <a:t>pAMÁTKY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895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chemeClr val="tx1"/>
                </a:solidFill>
              </a:rPr>
              <a:t>	Athény jako hlavní město Řecka nabízejí svým návštěvníkům vše, co může hlavní město země s takovou historií a současností nabídnout. Jsou hlavním kulturním a hospodářským střediskem země a také sídlem prezidenta.</a:t>
            </a:r>
          </a:p>
          <a:p>
            <a:pPr>
              <a:buNone/>
            </a:pP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6386" name="Picture 2" descr="http://upload.wikimedia.org/wikipedia/commons/3/38/Lightmatter_acropol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3" y="2643150"/>
            <a:ext cx="5893683" cy="392912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786578" y="2643182"/>
            <a:ext cx="22605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Athénská Akropolis je </a:t>
            </a:r>
            <a:br>
              <a:rPr lang="cs-CZ" dirty="0" smtClean="0"/>
            </a:br>
            <a:r>
              <a:rPr lang="cs-CZ" dirty="0" smtClean="0"/>
              <a:t>se svými starověkými </a:t>
            </a:r>
            <a:br>
              <a:rPr lang="cs-CZ" dirty="0" smtClean="0"/>
            </a:br>
            <a:r>
              <a:rPr lang="cs-CZ" dirty="0" smtClean="0"/>
              <a:t>památkami hlavní turistickou</a:t>
            </a:r>
            <a:br>
              <a:rPr lang="cs-CZ" dirty="0" smtClean="0"/>
            </a:br>
            <a:r>
              <a:rPr lang="cs-CZ" dirty="0" smtClean="0"/>
              <a:t>atrakcí města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ile:Agora and Acropolis (Αγόρα και Ακρόπολη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714356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Acropolis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57224" y="428604"/>
            <a:ext cx="7665508" cy="5749131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42844" y="457200"/>
            <a:ext cx="9001156" cy="841248"/>
          </a:xfrm>
        </p:spPr>
        <p:txBody>
          <a:bodyPr>
            <a:normAutofit/>
          </a:bodyPr>
          <a:lstStyle/>
          <a:p>
            <a:r>
              <a:rPr lang="cs-CZ" dirty="0" smtClean="0"/>
              <a:t>  </a:t>
            </a:r>
            <a:r>
              <a:rPr lang="cs-CZ" b="1" dirty="0" smtClean="0">
                <a:ea typeface="Batang" pitchFamily="18" charset="-127"/>
              </a:rPr>
              <a:t>Chrám  Dia  Olympského</a:t>
            </a:r>
            <a:endParaRPr lang="cs-CZ" b="1" dirty="0">
              <a:ea typeface="Batang" pitchFamily="18" charset="-127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214282" y="1600200"/>
            <a:ext cx="4071966" cy="4724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u="sng" dirty="0" smtClean="0"/>
              <a:t>Chrám Dia Olympského</a:t>
            </a:r>
            <a:r>
              <a:rPr lang="cs-CZ" dirty="0" smtClean="0"/>
              <a:t> </a:t>
            </a:r>
            <a:br>
              <a:rPr lang="cs-CZ" dirty="0" smtClean="0"/>
            </a:br>
            <a:r>
              <a:rPr lang="cs-CZ" dirty="0" smtClean="0"/>
              <a:t>– je jeden z největších antických chrámů vůbec </a:t>
            </a:r>
            <a:br>
              <a:rPr lang="cs-CZ" dirty="0" smtClean="0"/>
            </a:br>
            <a:r>
              <a:rPr lang="cs-CZ" dirty="0" smtClean="0"/>
              <a:t>– základní kámen byl položen roku 515 před Kristem na místě staršího kláštera</a:t>
            </a:r>
            <a:endParaRPr lang="cs-CZ" dirty="0"/>
          </a:p>
        </p:txBody>
      </p:sp>
      <p:pic>
        <p:nvPicPr>
          <p:cNvPr id="9" name="Zástupný symbol pro obsah 8" descr="800px-Templo-de-zeus-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11764" y="1643050"/>
            <a:ext cx="4675074" cy="3500462"/>
          </a:xfrm>
        </p:spPr>
      </p:pic>
      <p:pic>
        <p:nvPicPr>
          <p:cNvPr id="12290" name="Picture 2" descr="File:Tempio di Zeus Olimpo apr2005 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143380"/>
            <a:ext cx="3333752" cy="2391967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Kristen ITC" pitchFamily="66" charset="0"/>
              </a:rPr>
              <a:t>                      </a:t>
            </a:r>
            <a:r>
              <a:rPr lang="cs-CZ" sz="6700" b="1" dirty="0" smtClean="0">
                <a:solidFill>
                  <a:schemeClr val="tx1"/>
                </a:solidFill>
              </a:rPr>
              <a:t>Delfy</a:t>
            </a:r>
            <a:endParaRPr lang="cs-CZ" sz="6700" b="1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	Delfy jsou významným antickým městem a archeologickým nalezištěm v Řecku. Od roku 1987 jsou zapsány na seznamu světového dědictví UNESCO. Turisticky nejzajímavějším místem v hornaté oblasti středního Řecka je světoznámá Delfská věštírna. Toto náboženské centrum celé antické civilizace (pro své věštby sem chodili i starověcí Římané) vlastně provází Řeky jejich celými dějinami a zaniká až s příchodem křesťanství.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ile:Greece Delphi Tho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14290"/>
            <a:ext cx="4429156" cy="637288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/>
              <a:t>                   </a:t>
            </a:r>
            <a:r>
              <a:rPr lang="cs-CZ" sz="6000" b="1" dirty="0" smtClean="0">
                <a:solidFill>
                  <a:schemeClr val="tx1"/>
                </a:solidFill>
              </a:rPr>
              <a:t>MYKÉNY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	Mykény</a:t>
            </a:r>
            <a:r>
              <a:rPr lang="cs-CZ" dirty="0" smtClean="0"/>
              <a:t> – podle řeckého bájesloví založil Mykény Perseus a později tu sídlili králové. Od konce 15. století př.n.l. byly v okolí hradu budovány pro pohřební účely monumentální kupolové hrobky s nepravou klenbou a dlouhou přístupovou chodbou, která se po každém pohřbu zasypávala.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e:Mycenae lion gate dsc063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5"/>
            <a:ext cx="8429684" cy="632226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" name="Zástupný symbol pro obsah 9" descr="AteneOlympieionDaAcropoli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214414" y="1500174"/>
            <a:ext cx="6991049" cy="5021216"/>
          </a:xfrm>
        </p:spPr>
      </p:pic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357158" y="-214338"/>
            <a:ext cx="8634442" cy="50006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500034" y="714356"/>
            <a:ext cx="76438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err="1" smtClean="0"/>
              <a:t>Olympeion</a:t>
            </a:r>
            <a:r>
              <a:rPr lang="cs-CZ" sz="2400" dirty="0" smtClean="0"/>
              <a:t> a Hadriánův oblouk pohledem z Akropole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</a:t>
            </a:r>
            <a:r>
              <a:rPr lang="cs-CZ" b="1" dirty="0" smtClean="0">
                <a:latin typeface="MS Reference Sans Serif" pitchFamily="34" charset="0"/>
              </a:rPr>
              <a:t>Řecká kuchyně</a:t>
            </a:r>
            <a:endParaRPr lang="cs-CZ" b="1" dirty="0">
              <a:latin typeface="MS Reference Sans Serif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Klasická řecká kuchyně je velice chutná a zdravá. Její základ tvoří především zeleninové saláty, kvalitní maso, ryby a všudypřítomný olivový olej.</a:t>
            </a:r>
            <a:endParaRPr lang="cs-CZ" dirty="0"/>
          </a:p>
        </p:txBody>
      </p:sp>
      <p:pic>
        <p:nvPicPr>
          <p:cNvPr id="35842" name="Picture 2" descr="http://www.vtt.cz/upload/images/tzatziki-novin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714752"/>
            <a:ext cx="3562375" cy="2428892"/>
          </a:xfrm>
          <a:prstGeom prst="rect">
            <a:avLst/>
          </a:prstGeom>
          <a:noFill/>
        </p:spPr>
      </p:pic>
      <p:pic>
        <p:nvPicPr>
          <p:cNvPr id="35843" name="Picture 3" descr="C:\Documents and Settings\Rostislav Horek\Dokumenty\Obrázky\řecko prezentace\BAR23d49f_ALAMY_AE129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714752"/>
            <a:ext cx="3124200" cy="23431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>
            <a:spLocks noGrp="1"/>
          </p:cNvSpPr>
          <p:nvPr/>
        </p:nvSpPr>
        <p:spPr bwMode="auto">
          <a:xfrm>
            <a:off x="457200" y="116601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>
              <a:buNone/>
            </a:pPr>
            <a:r>
              <a:rPr lang="cs-CZ" dirty="0" smtClean="0">
                <a:effectLst/>
              </a:rPr>
              <a:t>	Zdroj: </a:t>
            </a:r>
            <a:r>
              <a:rPr lang="cs-CZ" dirty="0" smtClean="0">
                <a:effectLst/>
                <a:hlinkClick r:id="rId2"/>
              </a:rPr>
              <a:t>http://commons.wikimedia.org/wiki</a:t>
            </a:r>
            <a:r>
              <a:rPr lang="cs-CZ" dirty="0" smtClean="0">
                <a:effectLst/>
              </a:rPr>
              <a:t>,</a:t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>konkrétní adresa uvedena v poznámce </a:t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>u obrázku</a:t>
            </a:r>
          </a:p>
          <a:p>
            <a:pPr>
              <a:buNone/>
            </a:pPr>
            <a:endParaRPr lang="cs-CZ" dirty="0" smtClean="0">
              <a:effectLst/>
            </a:endParaRPr>
          </a:p>
          <a:p>
            <a:pPr>
              <a:buNone/>
            </a:pPr>
            <a:r>
              <a:rPr lang="cs-CZ" dirty="0" smtClean="0">
                <a:effectLst/>
              </a:rPr>
              <a:t>	HÜBELOVÁ, Dana; CHALUPA, Petr. </a:t>
            </a:r>
            <a:r>
              <a:rPr lang="cs-CZ" i="1" dirty="0" smtClean="0">
                <a:effectLst/>
              </a:rPr>
              <a:t>Evropa</a:t>
            </a:r>
            <a:r>
              <a:rPr lang="cs-CZ" dirty="0" smtClean="0">
                <a:effectLst/>
              </a:rPr>
              <a:t>. </a:t>
            </a:r>
            <a:r>
              <a:rPr lang="cs-CZ" smtClean="0">
                <a:effectLst/>
              </a:rPr>
              <a:t>Brno: Nová škola, 2009, ISBN 80-7289-101-4.</a:t>
            </a:r>
            <a:endParaRPr lang="cs-CZ" dirty="0">
              <a:effectLst/>
            </a:endParaRPr>
          </a:p>
        </p:txBody>
      </p:sp>
    </p:spTree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592</TotalTime>
  <Words>657</Words>
  <Application>Microsoft Office PowerPoint</Application>
  <PresentationFormat>Předvádění na obrazovce (4:3)</PresentationFormat>
  <Paragraphs>146</Paragraphs>
  <Slides>26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Cesta</vt:lpstr>
      <vt:lpstr>Snímek 1</vt:lpstr>
      <vt:lpstr>Snímek 2</vt:lpstr>
      <vt:lpstr>ŘECKO</vt:lpstr>
      <vt:lpstr>Snímek 4</vt:lpstr>
      <vt:lpstr>Snímek 5</vt:lpstr>
      <vt:lpstr>Snímek 6</vt:lpstr>
      <vt:lpstr>                   ŘECKÉ OSTROVY</vt:lpstr>
      <vt:lpstr>Snímek 8</vt:lpstr>
      <vt:lpstr>Snímek 9</vt:lpstr>
      <vt:lpstr>Řecké divadlo  v Řecku vzniklo původně z oslav boha Dionýsa (čtyřikrát do roka). Vstupné se neplatilo, protože divadlo bylo sponzorováno mecenáši (bohatí občané). Obdiv staří Řekové vyjadřovali tleskáním, nelibost pak mlaskáním a syčením. </vt:lpstr>
      <vt:lpstr>   Filosofové a myslitelé</vt:lpstr>
      <vt:lpstr>            Řecká mytologie</vt:lpstr>
      <vt:lpstr>Snímek 13</vt:lpstr>
      <vt:lpstr>                AThény</vt:lpstr>
      <vt:lpstr>Snímek 15</vt:lpstr>
      <vt:lpstr>                         pAMÁTKY</vt:lpstr>
      <vt:lpstr>Snímek 17</vt:lpstr>
      <vt:lpstr>Snímek 18</vt:lpstr>
      <vt:lpstr>  Chrám  Dia  Olympského</vt:lpstr>
      <vt:lpstr>                      Delfy</vt:lpstr>
      <vt:lpstr>Snímek 21</vt:lpstr>
      <vt:lpstr>                   MYKÉNY</vt:lpstr>
      <vt:lpstr>Snímek 23</vt:lpstr>
      <vt:lpstr> </vt:lpstr>
      <vt:lpstr>                  Řecká kuchyně</vt:lpstr>
      <vt:lpstr>Snímek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ŘECKO</dc:title>
  <dc:creator>none</dc:creator>
  <cp:lastModifiedBy>Dum</cp:lastModifiedBy>
  <cp:revision>74</cp:revision>
  <dcterms:created xsi:type="dcterms:W3CDTF">2010-03-18T15:41:31Z</dcterms:created>
  <dcterms:modified xsi:type="dcterms:W3CDTF">2015-05-22T15:36:48Z</dcterms:modified>
</cp:coreProperties>
</file>