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72" r:id="rId2"/>
    <p:sldId id="273" r:id="rId3"/>
    <p:sldId id="282" r:id="rId4"/>
    <p:sldId id="283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EF9E7"/>
    <a:srgbClr val="FEF9E5"/>
    <a:srgbClr val="FEF9E8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>
        <p:scale>
          <a:sx n="50" d="100"/>
          <a:sy n="50" d="100"/>
        </p:scale>
        <p:origin x="-660" y="-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4BA638B-D40D-42DC-85DB-9BCDE40269C1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3AA6B1C-BC76-450A-80C0-B2E9CCA71BA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C7617B7-2099-40C4-97D6-A9DBBFC89B14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79C32F85-641D-41C2-903F-23F15858706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E2D4CFF-BE43-424C-B8CA-12B77259178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D562C-D151-4173-B77B-7A6B2136991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4290D-B424-42BA-8C98-1BF30E65B51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BF6283-CBC9-4DBB-B7C1-DCC45057DC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F1A5BF-DF44-49D9-837B-A2AD897F6EE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707B02-F86E-4B59-BAAE-DC3055B7ACC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79619B-1F62-4C23-8EF9-95BFE3DCB67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490E17-7207-456B-903F-0C2C8203D8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B8BEE-4664-4D0C-B3D0-AA427DFE94A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4109410-FF5B-4FBF-B1BD-57068AF2627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smtClean="0">
                <a:solidFill>
                  <a:srgbClr val="4A3A2A"/>
                </a:solidFill>
              </a:rPr>
              <a:t>Najdi obrázky, které nepatří do skupiny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cap="none" smtClean="0"/>
              <a:t>JAZYK A ŘEČ – LOGOPEDIE – A</a:t>
            </a:r>
            <a:r>
              <a:rPr lang="cs-CZ" cap="none" smtClean="0">
                <a:latin typeface="Arial" charset="0"/>
              </a:rPr>
              <a:t> </a:t>
            </a:r>
            <a:r>
              <a:rPr lang="cs-CZ" cap="none" smtClean="0"/>
              <a:t>- E - I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36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0723FDB-898B-4FBB-9C2F-D3C86355038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412288" y="0"/>
            <a:ext cx="2646362" cy="1122363"/>
          </a:xfrm>
          <a:prstGeom prst="rect">
            <a:avLst/>
          </a:prstGeom>
          <a:solidFill>
            <a:srgbClr val="FEF9E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438525" y="5181600"/>
            <a:ext cx="5062538" cy="110966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0" y="-36513"/>
            <a:ext cx="2462213" cy="2243138"/>
          </a:xfrm>
          <a:prstGeom prst="round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-336550" y="336550"/>
            <a:ext cx="3135313" cy="15700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cs typeface="+mn-cs"/>
              </a:rPr>
              <a:t>A</a:t>
            </a:r>
            <a:endParaRPr lang="cs-CZ" sz="9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83288" y="3746500"/>
            <a:ext cx="1471612" cy="110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63925" y="4329113"/>
            <a:ext cx="1143000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24238" y="1990725"/>
            <a:ext cx="1905000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353550" y="4364038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8110538" y="2427288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96038" y="698500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4188" y="4178300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9404350" y="612775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386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54930D0-24F0-4A44-AC72-459F2FA26A44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0" y="0"/>
            <a:ext cx="2011363" cy="19383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95300" y="184150"/>
            <a:ext cx="846138" cy="15700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cs typeface="+mn-cs"/>
              </a:rPr>
              <a:t>E</a:t>
            </a:r>
            <a:endParaRPr lang="cs-CZ" sz="9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582150" y="87313"/>
            <a:ext cx="2536825" cy="985837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365500" y="5241925"/>
            <a:ext cx="5376863" cy="10128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38750" y="2781300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11363" y="2368550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68750" y="919163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457825" y="4938713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530975" y="1073150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66875" y="4341813"/>
            <a:ext cx="17145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726488" y="4211638"/>
            <a:ext cx="1712912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9353550" y="642938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7410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61397F2-B600-463F-886E-FDB877B90B3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534525" y="96838"/>
            <a:ext cx="2547938" cy="1036637"/>
          </a:xfrm>
          <a:prstGeom prst="rect">
            <a:avLst/>
          </a:prstGeom>
          <a:solidFill>
            <a:srgbClr val="FEF9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13125" y="5218113"/>
            <a:ext cx="4949825" cy="103663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0" y="0"/>
            <a:ext cx="2352675" cy="21336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944563" y="282575"/>
            <a:ext cx="463550" cy="15684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cs typeface="+mn-cs"/>
              </a:rPr>
              <a:t>I</a:t>
            </a:r>
            <a:endParaRPr lang="cs-CZ" sz="9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38750" y="2786063"/>
            <a:ext cx="1714500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36900" y="900113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1588" y="4497388"/>
            <a:ext cx="1714500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06750" y="4972050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0863" y="3629025"/>
            <a:ext cx="1714500" cy="150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816975" y="4071938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351588" y="400050"/>
            <a:ext cx="1714500" cy="133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8750300" y="838200"/>
            <a:ext cx="17145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marL="44450" indent="0">
              <a:buFont typeface="Arial" charset="0"/>
              <a:buNone/>
            </a:pPr>
            <a:r>
              <a:rPr lang="cs-CZ" smtClean="0"/>
              <a:t>Vlastní ilustrace</a:t>
            </a:r>
          </a:p>
          <a:p>
            <a:pPr marL="4445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(jazyk, řeč)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Děti vyhledávají slova začínající stejnou </a:t>
            </a:r>
            <a:r>
              <a:rPr lang="cs-CZ" dirty="0" smtClean="0"/>
              <a:t>hláskou</a:t>
            </a:r>
            <a:endParaRPr lang="cs-CZ" b="1" dirty="0" smtClean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Výslovnost, gramatická správnost řeči, porozumění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6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227525E-3069-4098-AA3C-41803EA9AD6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48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BC5933-742A-4615-A9A8-D9E3B6F9F57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>
            <a:normAutofit/>
          </a:bodyPr>
          <a:lstStyle/>
          <a:p>
            <a:r>
              <a:rPr lang="cs-CZ" smtClean="0"/>
              <a:t>Děti vyhledávají slova začínající stejnou hláskou. Slova, která do skupiny nepatří, se po kliknutí vyřadí. Slova, která do skupiny patří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se pouze pootočí a zůstanou na svém místě.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AA527D7-4ED3-4C54-ABAA-6873560332C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Vyčlenit hlásku na počátku slova</a:t>
            </a:r>
          </a:p>
          <a:p>
            <a:r>
              <a:rPr lang="cs-CZ" smtClean="0"/>
              <a:t>Vyslovovat všechny hlásky správně a mluvit zřetelně</a:t>
            </a:r>
          </a:p>
          <a:p>
            <a:r>
              <a:rPr lang="cs-CZ" smtClean="0"/>
              <a:t>Pojmenovat většinu toho, čím je obklopeno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53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E6CF867-4705-4E16-9B5F-E1A3502C3A6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355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E00DE93-0B82-4764-A543-0F4BCEFCB5B0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3555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3556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268</Words>
  <Application>Microsoft Office PowerPoint</Application>
  <PresentationFormat>Custom</PresentationFormat>
  <Paragraphs>53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Century Gothic</vt:lpstr>
      <vt:lpstr>Arial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Najdi obrázky, které nepatří do skupiny</vt:lpstr>
      <vt:lpstr>Snímek 2</vt:lpstr>
      <vt:lpstr>Snímek 3</vt:lpstr>
      <vt:lpstr>Snímek 4</vt:lpstr>
      <vt:lpstr>Použité odkazy</vt:lpstr>
      <vt:lpstr>Metodický pokyn Integrovaný blok: (jazyk, řeč)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Najdi obrázky, které nepatří do skupiny</dc:title>
  <dc:creator/>
  <cp:lastModifiedBy/>
  <cp:revision>2</cp:revision>
  <dcterms:created xsi:type="dcterms:W3CDTF">2014-08-05T12:38:58Z</dcterms:created>
  <dcterms:modified xsi:type="dcterms:W3CDTF">2015-05-22T14:02:34Z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