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73" r:id="rId4"/>
    <p:sldId id="283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7D137"/>
    <a:srgbClr val="19EF3D"/>
    <a:srgbClr val="EB1DB0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Které tvary </a:t>
            </a: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potřebuješ?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1650" y="2778880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cap="none" baseline="0" dirty="0" smtClean="0"/>
              <a:t>Poznávací schopnosti</a:t>
            </a:r>
            <a:endParaRPr lang="cs-CZ" sz="2400" b="0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207900" y="-19329"/>
            <a:ext cx="12407738" cy="68580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14401" y="1312221"/>
            <a:ext cx="748146" cy="748146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5955" y="2060368"/>
            <a:ext cx="486888" cy="486888"/>
          </a:xfrm>
          <a:prstGeom prst="ellipse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02230" y="2060368"/>
            <a:ext cx="486888" cy="486888"/>
          </a:xfrm>
          <a:prstGeom prst="ellipse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914401" y="570013"/>
            <a:ext cx="728194" cy="742209"/>
          </a:xfrm>
          <a:prstGeom prst="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9399" y="5212490"/>
            <a:ext cx="1466601" cy="457200"/>
          </a:xfrm>
          <a:prstGeom prst="rect">
            <a:avLst/>
          </a:prstGeom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36271" y="5684534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903023" y="5684534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>
            <a:off x="1693064" y="4619554"/>
            <a:ext cx="592935" cy="592936"/>
          </a:xfrm>
          <a:prstGeom prst="rt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16200000">
            <a:off x="799033" y="4639921"/>
            <a:ext cx="592935" cy="552202"/>
          </a:xfrm>
          <a:prstGeom prst="rt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978884" y="3705154"/>
            <a:ext cx="1060704" cy="914400"/>
          </a:xfrm>
          <a:prstGeom prst="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02824" y="1128155"/>
            <a:ext cx="840177" cy="779815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58635" y="1877291"/>
            <a:ext cx="2254333" cy="366153"/>
          </a:xfrm>
          <a:prstGeom prst="rect">
            <a:avLst/>
          </a:prstGeom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00002" y="2243444"/>
            <a:ext cx="457200" cy="914400"/>
          </a:xfrm>
          <a:prstGeom prst="rect">
            <a:avLst/>
          </a:prstGeom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rot="180865">
            <a:off x="5379281" y="4796482"/>
            <a:ext cx="914400" cy="914400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14402" y="2243444"/>
            <a:ext cx="457200" cy="914400"/>
          </a:xfrm>
          <a:prstGeom prst="rect">
            <a:avLst/>
          </a:prstGeom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5259355" y="439389"/>
            <a:ext cx="928096" cy="688766"/>
          </a:xfrm>
          <a:prstGeom prst="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8312162" y="20118"/>
            <a:ext cx="35626" cy="6858000"/>
          </a:xfrm>
          <a:prstGeom prst="line">
            <a:avLst/>
          </a:prstGeom>
          <a:ln w="381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541113" y="3429000"/>
            <a:ext cx="461743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7505487" y="5142015"/>
            <a:ext cx="4673152" cy="53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523300" y="1692727"/>
            <a:ext cx="4655339" cy="643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Rovnoramenný trojúhelník 36"/>
          <p:cNvSpPr/>
          <p:nvPr/>
        </p:nvSpPr>
        <p:spPr>
          <a:xfrm>
            <a:off x="10671638" y="1833743"/>
            <a:ext cx="728194" cy="742209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8737978" y="1884863"/>
            <a:ext cx="748146" cy="74814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9809652" y="2457200"/>
            <a:ext cx="486888" cy="4868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9708078" y="1877291"/>
            <a:ext cx="486888" cy="4868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0322148" y="5424050"/>
            <a:ext cx="146660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9702698" y="542165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9702698" y="597922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>
            <a:off x="10442800" y="5911358"/>
            <a:ext cx="592935" cy="592936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6200000">
            <a:off x="11143923" y="5930315"/>
            <a:ext cx="592935" cy="552202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8630831" y="5559484"/>
            <a:ext cx="1060704" cy="914400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8595401" y="118592"/>
            <a:ext cx="840177" cy="77981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10800000">
            <a:off x="9801216" y="160063"/>
            <a:ext cx="2254333" cy="3661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2219858">
            <a:off x="9448407" y="670955"/>
            <a:ext cx="457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 rot="2751337">
            <a:off x="10377475" y="670955"/>
            <a:ext cx="457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11127453" y="783772"/>
            <a:ext cx="928096" cy="688766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 rot="20032107">
            <a:off x="10476781" y="3672445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8990698" y="3596915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9581052" y="361472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9587863" y="415198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8503650" y="412964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 rot="180865">
            <a:off x="5010155" y="5710883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 rot="180865">
            <a:off x="6218458" y="5669583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 rot="180865">
            <a:off x="5010156" y="4453180"/>
            <a:ext cx="457200" cy="451011"/>
          </a:xfrm>
          <a:custGeom>
            <a:avLst/>
            <a:gdLst>
              <a:gd name="connsiteX0" fmla="*/ 0 w 457199"/>
              <a:gd name="connsiteY0" fmla="*/ 219568 h 439136"/>
              <a:gd name="connsiteX1" fmla="*/ 228600 w 457199"/>
              <a:gd name="connsiteY1" fmla="*/ 0 h 439136"/>
              <a:gd name="connsiteX2" fmla="*/ 457200 w 457199"/>
              <a:gd name="connsiteY2" fmla="*/ 219568 h 439136"/>
              <a:gd name="connsiteX3" fmla="*/ 228600 w 457199"/>
              <a:gd name="connsiteY3" fmla="*/ 439136 h 439136"/>
              <a:gd name="connsiteX4" fmla="*/ 0 w 457199"/>
              <a:gd name="connsiteY4" fmla="*/ 219568 h 439136"/>
              <a:gd name="connsiteX0" fmla="*/ 0 w 457200"/>
              <a:gd name="connsiteY0" fmla="*/ 255194 h 474762"/>
              <a:gd name="connsiteX1" fmla="*/ 228600 w 457200"/>
              <a:gd name="connsiteY1" fmla="*/ 0 h 474762"/>
              <a:gd name="connsiteX2" fmla="*/ 457200 w 457200"/>
              <a:gd name="connsiteY2" fmla="*/ 255194 h 474762"/>
              <a:gd name="connsiteX3" fmla="*/ 228600 w 457200"/>
              <a:gd name="connsiteY3" fmla="*/ 474762 h 474762"/>
              <a:gd name="connsiteX4" fmla="*/ 0 w 457200"/>
              <a:gd name="connsiteY4" fmla="*/ 255194 h 474762"/>
              <a:gd name="connsiteX0" fmla="*/ 0 w 457200"/>
              <a:gd name="connsiteY0" fmla="*/ 290820 h 510388"/>
              <a:gd name="connsiteX1" fmla="*/ 228600 w 457200"/>
              <a:gd name="connsiteY1" fmla="*/ 0 h 510388"/>
              <a:gd name="connsiteX2" fmla="*/ 457200 w 457200"/>
              <a:gd name="connsiteY2" fmla="*/ 290820 h 510388"/>
              <a:gd name="connsiteX3" fmla="*/ 228600 w 457200"/>
              <a:gd name="connsiteY3" fmla="*/ 510388 h 510388"/>
              <a:gd name="connsiteX4" fmla="*/ 0 w 457200"/>
              <a:gd name="connsiteY4" fmla="*/ 290820 h 510388"/>
              <a:gd name="connsiteX0" fmla="*/ 0 w 457200"/>
              <a:gd name="connsiteY0" fmla="*/ 231443 h 451011"/>
              <a:gd name="connsiteX1" fmla="*/ 228600 w 457200"/>
              <a:gd name="connsiteY1" fmla="*/ 0 h 451011"/>
              <a:gd name="connsiteX2" fmla="*/ 457200 w 457200"/>
              <a:gd name="connsiteY2" fmla="*/ 231443 h 451011"/>
              <a:gd name="connsiteX3" fmla="*/ 228600 w 457200"/>
              <a:gd name="connsiteY3" fmla="*/ 451011 h 451011"/>
              <a:gd name="connsiteX4" fmla="*/ 0 w 457200"/>
              <a:gd name="connsiteY4" fmla="*/ 231443 h 451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" h="451011">
                <a:moveTo>
                  <a:pt x="0" y="231443"/>
                </a:moveTo>
                <a:cubicBezTo>
                  <a:pt x="0" y="156275"/>
                  <a:pt x="102348" y="0"/>
                  <a:pt x="228600" y="0"/>
                </a:cubicBezTo>
                <a:cubicBezTo>
                  <a:pt x="354852" y="0"/>
                  <a:pt x="457200" y="110179"/>
                  <a:pt x="457200" y="231443"/>
                </a:cubicBezTo>
                <a:cubicBezTo>
                  <a:pt x="457200" y="352707"/>
                  <a:pt x="354852" y="451011"/>
                  <a:pt x="228600" y="451011"/>
                </a:cubicBezTo>
                <a:cubicBezTo>
                  <a:pt x="102348" y="451011"/>
                  <a:pt x="0" y="306611"/>
                  <a:pt x="0" y="231443"/>
                </a:cubicBezTo>
                <a:close/>
              </a:path>
            </a:pathLst>
          </a:cu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/>
          <p:cNvSpPr/>
          <p:nvPr/>
        </p:nvSpPr>
        <p:spPr>
          <a:xfrm rot="180865">
            <a:off x="6229354" y="4446991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085610" y="6359385"/>
            <a:ext cx="6799588" cy="229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0" name="Přímá spojnice 89"/>
          <p:cNvCxnSpPr/>
          <p:nvPr/>
        </p:nvCxnSpPr>
        <p:spPr>
          <a:xfrm>
            <a:off x="7505487" y="34087"/>
            <a:ext cx="35626" cy="6858000"/>
          </a:xfrm>
          <a:prstGeom prst="line">
            <a:avLst/>
          </a:prstGeom>
          <a:ln w="28575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1" name="Obdélník 90"/>
          <p:cNvSpPr/>
          <p:nvPr/>
        </p:nvSpPr>
        <p:spPr>
          <a:xfrm>
            <a:off x="-1220" y="3781017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123473" y="3853949"/>
            <a:ext cx="332509" cy="354281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-60359" y="-20845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3968336" y="3781100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3968334" y="-8080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vál 109"/>
          <p:cNvSpPr/>
          <p:nvPr/>
        </p:nvSpPr>
        <p:spPr>
          <a:xfrm>
            <a:off x="4099954" y="3864520"/>
            <a:ext cx="332509" cy="35428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78186" y="76473"/>
            <a:ext cx="332509" cy="35428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4099953" y="69163"/>
            <a:ext cx="332509" cy="35428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7712919" y="830165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vál 113"/>
          <p:cNvSpPr/>
          <p:nvPr/>
        </p:nvSpPr>
        <p:spPr>
          <a:xfrm>
            <a:off x="7718853" y="1237912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7712921" y="422418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7712920" y="14671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/>
          <p:cNvSpPr/>
          <p:nvPr/>
        </p:nvSpPr>
        <p:spPr>
          <a:xfrm>
            <a:off x="7764483" y="6069176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/>
          <p:nvPr/>
        </p:nvSpPr>
        <p:spPr>
          <a:xfrm>
            <a:off x="7770417" y="6476923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7764485" y="5661429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7764484" y="5253682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7758549" y="2631304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vál 121"/>
          <p:cNvSpPr/>
          <p:nvPr/>
        </p:nvSpPr>
        <p:spPr>
          <a:xfrm>
            <a:off x="7764483" y="3039051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7758549" y="2212642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vál 123"/>
          <p:cNvSpPr/>
          <p:nvPr/>
        </p:nvSpPr>
        <p:spPr>
          <a:xfrm>
            <a:off x="7758550" y="1815810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/>
          <p:cNvSpPr/>
          <p:nvPr/>
        </p:nvSpPr>
        <p:spPr>
          <a:xfrm>
            <a:off x="7770416" y="4352036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vál 125"/>
          <p:cNvSpPr/>
          <p:nvPr/>
        </p:nvSpPr>
        <p:spPr>
          <a:xfrm>
            <a:off x="7776350" y="4759783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770418" y="3944289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vál 127"/>
          <p:cNvSpPr/>
          <p:nvPr/>
        </p:nvSpPr>
        <p:spPr>
          <a:xfrm>
            <a:off x="7770417" y="3536542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8329976" y="1730311"/>
            <a:ext cx="3881576" cy="1720005"/>
            <a:chOff x="8176161" y="-20845"/>
            <a:chExt cx="4023677" cy="1720005"/>
          </a:xfrm>
        </p:grpSpPr>
        <p:sp>
          <p:nvSpPr>
            <p:cNvPr id="29" name="Obdélník 28"/>
            <p:cNvSpPr/>
            <p:nvPr/>
          </p:nvSpPr>
          <p:spPr>
            <a:xfrm>
              <a:off x="8176161" y="-20845"/>
              <a:ext cx="4023677" cy="1720005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bdélník 128"/>
            <p:cNvSpPr/>
            <p:nvPr/>
          </p:nvSpPr>
          <p:spPr>
            <a:xfrm>
              <a:off x="9840275" y="709007"/>
              <a:ext cx="476855" cy="430473"/>
            </a:xfrm>
            <a:prstGeom prst="rect">
              <a:avLst/>
            </a:prstGeom>
            <a:solidFill>
              <a:srgbClr val="FF000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vál 129"/>
            <p:cNvSpPr/>
            <p:nvPr/>
          </p:nvSpPr>
          <p:spPr>
            <a:xfrm>
              <a:off x="9710138" y="1159794"/>
              <a:ext cx="310334" cy="280149"/>
            </a:xfrm>
            <a:prstGeom prst="ellipse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vál 130"/>
            <p:cNvSpPr/>
            <p:nvPr/>
          </p:nvSpPr>
          <p:spPr>
            <a:xfrm>
              <a:off x="10200005" y="1174565"/>
              <a:ext cx="310334" cy="280149"/>
            </a:xfrm>
            <a:prstGeom prst="ellipse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Rovnoramenný trojúhelník 131"/>
            <p:cNvSpPr/>
            <p:nvPr/>
          </p:nvSpPr>
          <p:spPr>
            <a:xfrm>
              <a:off x="9843292" y="262871"/>
              <a:ext cx="464138" cy="427057"/>
            </a:xfrm>
            <a:prstGeom prst="triangle">
              <a:avLst/>
            </a:prstGeom>
            <a:solidFill>
              <a:srgbClr val="00B0F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8329975" y="20118"/>
            <a:ext cx="3881575" cy="1696867"/>
            <a:chOff x="8158348" y="28480"/>
            <a:chExt cx="4041490" cy="1696867"/>
          </a:xfrm>
        </p:grpSpPr>
        <p:sp>
          <p:nvSpPr>
            <p:cNvPr id="133" name="Obdélník 132"/>
            <p:cNvSpPr/>
            <p:nvPr/>
          </p:nvSpPr>
          <p:spPr>
            <a:xfrm>
              <a:off x="8158348" y="28480"/>
              <a:ext cx="4041490" cy="1696867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bdélník 134"/>
            <p:cNvSpPr/>
            <p:nvPr/>
          </p:nvSpPr>
          <p:spPr>
            <a:xfrm>
              <a:off x="9866082" y="458716"/>
              <a:ext cx="363310" cy="409367"/>
            </a:xfrm>
            <a:prstGeom prst="rect">
              <a:avLst/>
            </a:prstGeom>
            <a:solidFill>
              <a:srgbClr val="FF000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bdélník 135"/>
            <p:cNvSpPr/>
            <p:nvPr/>
          </p:nvSpPr>
          <p:spPr>
            <a:xfrm>
              <a:off x="9641780" y="892908"/>
              <a:ext cx="792941" cy="192214"/>
            </a:xfrm>
            <a:prstGeom prst="rect">
              <a:avLst/>
            </a:prstGeom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bdélník 136"/>
            <p:cNvSpPr/>
            <p:nvPr/>
          </p:nvSpPr>
          <p:spPr>
            <a:xfrm>
              <a:off x="9758438" y="1113856"/>
              <a:ext cx="160816" cy="480018"/>
            </a:xfrm>
            <a:prstGeom prst="rect">
              <a:avLst/>
            </a:prstGeom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bdélník 137"/>
            <p:cNvSpPr/>
            <p:nvPr/>
          </p:nvSpPr>
          <p:spPr>
            <a:xfrm>
              <a:off x="10186673" y="1087227"/>
              <a:ext cx="160816" cy="480018"/>
            </a:xfrm>
            <a:prstGeom prst="rect">
              <a:avLst/>
            </a:prstGeom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Rovnoramenný trojúhelník 138"/>
            <p:cNvSpPr/>
            <p:nvPr/>
          </p:nvSpPr>
          <p:spPr>
            <a:xfrm>
              <a:off x="9875027" y="97145"/>
              <a:ext cx="326449" cy="361571"/>
            </a:xfrm>
            <a:prstGeom prst="triangle">
              <a:avLst/>
            </a:prstGeom>
            <a:solidFill>
              <a:srgbClr val="00B0F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6" name="Skupina 145"/>
          <p:cNvGrpSpPr/>
          <p:nvPr/>
        </p:nvGrpSpPr>
        <p:grpSpPr>
          <a:xfrm>
            <a:off x="8347788" y="3465552"/>
            <a:ext cx="3875754" cy="1721352"/>
            <a:chOff x="8195667" y="3445148"/>
            <a:chExt cx="3984665" cy="1721352"/>
          </a:xfrm>
        </p:grpSpPr>
        <p:sp>
          <p:nvSpPr>
            <p:cNvPr id="36" name="Obdélník 35"/>
            <p:cNvSpPr/>
            <p:nvPr/>
          </p:nvSpPr>
          <p:spPr>
            <a:xfrm>
              <a:off x="8195667" y="3445148"/>
              <a:ext cx="3984665" cy="1721352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bdélník 140"/>
            <p:cNvSpPr/>
            <p:nvPr/>
          </p:nvSpPr>
          <p:spPr>
            <a:xfrm>
              <a:off x="9739106" y="4063298"/>
              <a:ext cx="672510" cy="577475"/>
            </a:xfrm>
            <a:prstGeom prst="rect">
              <a:avLst/>
            </a:prstGeom>
            <a:solidFill>
              <a:srgbClr val="FF000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spojnice 141"/>
            <p:cNvSpPr/>
            <p:nvPr/>
          </p:nvSpPr>
          <p:spPr>
            <a:xfrm>
              <a:off x="9432169" y="4633422"/>
              <a:ext cx="384951" cy="335303"/>
            </a:xfrm>
            <a:prstGeom prst="flowChartConnector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spojnice 142"/>
            <p:cNvSpPr/>
            <p:nvPr/>
          </p:nvSpPr>
          <p:spPr>
            <a:xfrm>
              <a:off x="10375170" y="4596594"/>
              <a:ext cx="384951" cy="335303"/>
            </a:xfrm>
            <a:prstGeom prst="flowChartConnector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spojnice 58"/>
            <p:cNvSpPr/>
            <p:nvPr/>
          </p:nvSpPr>
          <p:spPr>
            <a:xfrm>
              <a:off x="9431512" y="3753388"/>
              <a:ext cx="384951" cy="330764"/>
            </a:xfrm>
            <a:custGeom>
              <a:avLst/>
              <a:gdLst>
                <a:gd name="connsiteX0" fmla="*/ 0 w 457199"/>
                <a:gd name="connsiteY0" fmla="*/ 219568 h 439136"/>
                <a:gd name="connsiteX1" fmla="*/ 228600 w 457199"/>
                <a:gd name="connsiteY1" fmla="*/ 0 h 439136"/>
                <a:gd name="connsiteX2" fmla="*/ 457200 w 457199"/>
                <a:gd name="connsiteY2" fmla="*/ 219568 h 439136"/>
                <a:gd name="connsiteX3" fmla="*/ 228600 w 457199"/>
                <a:gd name="connsiteY3" fmla="*/ 439136 h 439136"/>
                <a:gd name="connsiteX4" fmla="*/ 0 w 457199"/>
                <a:gd name="connsiteY4" fmla="*/ 219568 h 439136"/>
                <a:gd name="connsiteX0" fmla="*/ 0 w 457200"/>
                <a:gd name="connsiteY0" fmla="*/ 255194 h 474762"/>
                <a:gd name="connsiteX1" fmla="*/ 228600 w 457200"/>
                <a:gd name="connsiteY1" fmla="*/ 0 h 474762"/>
                <a:gd name="connsiteX2" fmla="*/ 457200 w 457200"/>
                <a:gd name="connsiteY2" fmla="*/ 255194 h 474762"/>
                <a:gd name="connsiteX3" fmla="*/ 228600 w 457200"/>
                <a:gd name="connsiteY3" fmla="*/ 474762 h 474762"/>
                <a:gd name="connsiteX4" fmla="*/ 0 w 457200"/>
                <a:gd name="connsiteY4" fmla="*/ 255194 h 474762"/>
                <a:gd name="connsiteX0" fmla="*/ 0 w 457200"/>
                <a:gd name="connsiteY0" fmla="*/ 290820 h 510388"/>
                <a:gd name="connsiteX1" fmla="*/ 228600 w 457200"/>
                <a:gd name="connsiteY1" fmla="*/ 0 h 510388"/>
                <a:gd name="connsiteX2" fmla="*/ 457200 w 457200"/>
                <a:gd name="connsiteY2" fmla="*/ 290820 h 510388"/>
                <a:gd name="connsiteX3" fmla="*/ 228600 w 457200"/>
                <a:gd name="connsiteY3" fmla="*/ 510388 h 510388"/>
                <a:gd name="connsiteX4" fmla="*/ 0 w 457200"/>
                <a:gd name="connsiteY4" fmla="*/ 290820 h 510388"/>
                <a:gd name="connsiteX0" fmla="*/ 0 w 457200"/>
                <a:gd name="connsiteY0" fmla="*/ 231443 h 451011"/>
                <a:gd name="connsiteX1" fmla="*/ 228600 w 457200"/>
                <a:gd name="connsiteY1" fmla="*/ 0 h 451011"/>
                <a:gd name="connsiteX2" fmla="*/ 457200 w 457200"/>
                <a:gd name="connsiteY2" fmla="*/ 231443 h 451011"/>
                <a:gd name="connsiteX3" fmla="*/ 228600 w 457200"/>
                <a:gd name="connsiteY3" fmla="*/ 451011 h 451011"/>
                <a:gd name="connsiteX4" fmla="*/ 0 w 457200"/>
                <a:gd name="connsiteY4" fmla="*/ 231443 h 451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7200" h="451011">
                  <a:moveTo>
                    <a:pt x="0" y="231443"/>
                  </a:moveTo>
                  <a:cubicBezTo>
                    <a:pt x="0" y="156275"/>
                    <a:pt x="102348" y="0"/>
                    <a:pt x="228600" y="0"/>
                  </a:cubicBezTo>
                  <a:cubicBezTo>
                    <a:pt x="354852" y="0"/>
                    <a:pt x="457200" y="110179"/>
                    <a:pt x="457200" y="231443"/>
                  </a:cubicBezTo>
                  <a:cubicBezTo>
                    <a:pt x="457200" y="352707"/>
                    <a:pt x="354852" y="451011"/>
                    <a:pt x="228600" y="451011"/>
                  </a:cubicBezTo>
                  <a:cubicBezTo>
                    <a:pt x="102348" y="451011"/>
                    <a:pt x="0" y="306611"/>
                    <a:pt x="0" y="231443"/>
                  </a:cubicBezTo>
                  <a:close/>
                </a:path>
              </a:pathLst>
            </a:cu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spojnice 144"/>
            <p:cNvSpPr/>
            <p:nvPr/>
          </p:nvSpPr>
          <p:spPr>
            <a:xfrm>
              <a:off x="10322148" y="3724429"/>
              <a:ext cx="384951" cy="335303"/>
            </a:xfrm>
            <a:prstGeom prst="flowChartConnector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3" name="Skupina 152"/>
          <p:cNvGrpSpPr/>
          <p:nvPr/>
        </p:nvGrpSpPr>
        <p:grpSpPr>
          <a:xfrm>
            <a:off x="8347788" y="5142545"/>
            <a:ext cx="3898827" cy="1732133"/>
            <a:chOff x="8193974" y="5142015"/>
            <a:chExt cx="4005864" cy="1732133"/>
          </a:xfrm>
        </p:grpSpPr>
        <p:sp>
          <p:nvSpPr>
            <p:cNvPr id="134" name="Obdélník 133"/>
            <p:cNvSpPr/>
            <p:nvPr/>
          </p:nvSpPr>
          <p:spPr>
            <a:xfrm>
              <a:off x="8193974" y="5142015"/>
              <a:ext cx="4005864" cy="1732133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bdélník 146"/>
            <p:cNvSpPr/>
            <p:nvPr/>
          </p:nvSpPr>
          <p:spPr>
            <a:xfrm>
              <a:off x="9625800" y="6205980"/>
              <a:ext cx="1134321" cy="296904"/>
            </a:xfrm>
            <a:prstGeom prst="rect">
              <a:avLst/>
            </a:prstGeom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Vývojový diagram: spojnice 147"/>
            <p:cNvSpPr/>
            <p:nvPr/>
          </p:nvSpPr>
          <p:spPr>
            <a:xfrm>
              <a:off x="9639655" y="6502884"/>
              <a:ext cx="353615" cy="296904"/>
            </a:xfrm>
            <a:prstGeom prst="flowChartConnector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Vývojový diagram: spojnice 148"/>
            <p:cNvSpPr/>
            <p:nvPr/>
          </p:nvSpPr>
          <p:spPr>
            <a:xfrm>
              <a:off x="10434721" y="6532233"/>
              <a:ext cx="353615" cy="296904"/>
            </a:xfrm>
            <a:prstGeom prst="flowChartConnector">
              <a:avLst/>
            </a:prstGeom>
            <a:solidFill>
              <a:srgbClr val="00B05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Pravoúhlý trojúhelník 149"/>
            <p:cNvSpPr/>
            <p:nvPr/>
          </p:nvSpPr>
          <p:spPr>
            <a:xfrm>
              <a:off x="10285324" y="5800703"/>
              <a:ext cx="458597" cy="385050"/>
            </a:xfrm>
            <a:prstGeom prst="rtTriangle">
              <a:avLst/>
            </a:prstGeom>
            <a:solidFill>
              <a:srgbClr val="00B0F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Pravoúhlý trojúhelník 150"/>
            <p:cNvSpPr/>
            <p:nvPr/>
          </p:nvSpPr>
          <p:spPr>
            <a:xfrm rot="16200000">
              <a:off x="9632181" y="5775729"/>
              <a:ext cx="385050" cy="427093"/>
            </a:xfrm>
            <a:prstGeom prst="rtTriangle">
              <a:avLst/>
            </a:prstGeom>
            <a:solidFill>
              <a:srgbClr val="00B0F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Rovnoramenný trojúhelník 151"/>
            <p:cNvSpPr/>
            <p:nvPr/>
          </p:nvSpPr>
          <p:spPr>
            <a:xfrm>
              <a:off x="9739278" y="5223276"/>
              <a:ext cx="820386" cy="593808"/>
            </a:xfrm>
            <a:prstGeom prst="triangle">
              <a:avLst/>
            </a:prstGeom>
            <a:solidFill>
              <a:srgbClr val="00B0F0"/>
            </a:solidFill>
            <a:ln w="38100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7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3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9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</p:childTnLst>
        </p:cTn>
      </p:par>
    </p:tnLst>
    <p:bldLst>
      <p:bldP spid="3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36584" y="-742600"/>
            <a:ext cx="20567202" cy="76006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14401" y="1312221"/>
            <a:ext cx="748146" cy="748146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5955" y="2046515"/>
            <a:ext cx="486888" cy="486888"/>
          </a:xfrm>
          <a:prstGeom prst="ellipse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94265" y="884711"/>
            <a:ext cx="486888" cy="486888"/>
          </a:xfrm>
          <a:prstGeom prst="ellipse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8331819">
            <a:off x="208902" y="757049"/>
            <a:ext cx="728194" cy="742209"/>
          </a:xfrm>
          <a:prstGeom prst="triangle">
            <a:avLst/>
          </a:prstGeom>
          <a:solidFill>
            <a:srgbClr val="FFFF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68929" y="4815444"/>
            <a:ext cx="1466601" cy="457200"/>
          </a:xfrm>
          <a:prstGeom prst="rect">
            <a:avLst/>
          </a:prstGeom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85801" y="5287488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852553" y="5287488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>
            <a:off x="2235530" y="4679708"/>
            <a:ext cx="592935" cy="592936"/>
          </a:xfrm>
          <a:prstGeom prst="rt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16200000">
            <a:off x="196361" y="4709396"/>
            <a:ext cx="592935" cy="552202"/>
          </a:xfrm>
          <a:prstGeom prst="rt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32414" y="500238"/>
            <a:ext cx="840177" cy="779815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25337" y="1890155"/>
            <a:ext cx="2254333" cy="366153"/>
          </a:xfrm>
          <a:prstGeom prst="rect">
            <a:avLst/>
          </a:prstGeom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5400000">
            <a:off x="5112327" y="1117260"/>
            <a:ext cx="457200" cy="914400"/>
          </a:xfrm>
          <a:prstGeom prst="rect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582547" y="4373088"/>
            <a:ext cx="914400" cy="914400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5400000">
            <a:off x="6326574" y="1135064"/>
            <a:ext cx="457200" cy="914400"/>
          </a:xfrm>
          <a:prstGeom prst="rect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10800000">
            <a:off x="5569527" y="2366407"/>
            <a:ext cx="845957" cy="688766"/>
          </a:xfrm>
          <a:prstGeom prst="triangle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8339934" y="-31613"/>
            <a:ext cx="35626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538364" y="3408215"/>
            <a:ext cx="46743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538364" y="5321965"/>
            <a:ext cx="467144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516098" y="1574460"/>
            <a:ext cx="4642274" cy="178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Rovnoramenný trojúhelník 36"/>
          <p:cNvSpPr/>
          <p:nvPr/>
        </p:nvSpPr>
        <p:spPr>
          <a:xfrm>
            <a:off x="8734384" y="0"/>
            <a:ext cx="728194" cy="742209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0707822" y="496815"/>
            <a:ext cx="748146" cy="74814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9170389" y="995582"/>
            <a:ext cx="486888" cy="4868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9768365" y="385945"/>
            <a:ext cx="486888" cy="4868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9146505" y="2657353"/>
            <a:ext cx="146660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8571500" y="2563415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9233978" y="2037763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>
            <a:off x="9846615" y="1902027"/>
            <a:ext cx="592935" cy="592936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6200000">
            <a:off x="8503633" y="1910521"/>
            <a:ext cx="592935" cy="552202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11178701" y="3496655"/>
            <a:ext cx="840177" cy="77981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8951180">
            <a:off x="8752638" y="4126346"/>
            <a:ext cx="2254333" cy="3661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2219858">
            <a:off x="8970968" y="3546166"/>
            <a:ext cx="457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 rot="2751337">
            <a:off x="10222001" y="4382299"/>
            <a:ext cx="457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 rot="10958987">
            <a:off x="11075357" y="4481577"/>
            <a:ext cx="928096" cy="688766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 rot="20032107">
            <a:off x="8696363" y="5788966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10221670" y="624616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10853295" y="628450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5110905" y="4858251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6516579" y="4315055"/>
            <a:ext cx="457200" cy="457200"/>
          </a:xfrm>
          <a:prstGeom prst="flowChartConnector">
            <a:avLst/>
          </a:prstGeom>
          <a:solidFill>
            <a:srgbClr val="00B05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116430" y="4387298"/>
            <a:ext cx="457200" cy="457200"/>
          </a:xfrm>
          <a:prstGeom prst="rect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6516579" y="4817431"/>
            <a:ext cx="457200" cy="481933"/>
          </a:xfrm>
          <a:prstGeom prst="rect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11630713" y="5618509"/>
            <a:ext cx="457200" cy="481933"/>
          </a:xfrm>
          <a:prstGeom prst="rect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11632930" y="6284506"/>
            <a:ext cx="457200" cy="481933"/>
          </a:xfrm>
          <a:prstGeom prst="rect">
            <a:avLst/>
          </a:prstGeom>
          <a:solidFill>
            <a:srgbClr val="00B0F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448791" y="4041661"/>
            <a:ext cx="748146" cy="748146"/>
          </a:xfrm>
          <a:prstGeom prst="rect">
            <a:avLst/>
          </a:prstGeom>
          <a:solidFill>
            <a:srgbClr val="FF0000"/>
          </a:solidFill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10882567" y="2259523"/>
            <a:ext cx="748146" cy="74814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01933" y="-10146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968336" y="3781100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968334" y="-8080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-81147" y="3791538"/>
            <a:ext cx="595748" cy="534296"/>
          </a:xfrm>
          <a:prstGeom prst="rect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099954" y="3864520"/>
            <a:ext cx="332509" cy="35428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43546" y="3864470"/>
            <a:ext cx="332509" cy="354281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36612" y="87172"/>
            <a:ext cx="332509" cy="35428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4099953" y="69163"/>
            <a:ext cx="332509" cy="35428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712919" y="830165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7718853" y="1237912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7712921" y="422418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712920" y="14671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7761469" y="2590369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7754557" y="3036262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7761471" y="2144477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7767403" y="1698585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7772371" y="4455453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7778305" y="4921765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7772373" y="3989142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7772372" y="3522831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7778305" y="5774843"/>
            <a:ext cx="354316" cy="2445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7778305" y="5393809"/>
            <a:ext cx="354316" cy="2445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85610" y="6359385"/>
            <a:ext cx="6799588" cy="229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/>
          <p:nvPr/>
        </p:nvCxnSpPr>
        <p:spPr>
          <a:xfrm>
            <a:off x="7493832" y="0"/>
            <a:ext cx="44532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6" name="Ovál 95"/>
          <p:cNvSpPr/>
          <p:nvPr/>
        </p:nvSpPr>
        <p:spPr>
          <a:xfrm>
            <a:off x="7778305" y="6155877"/>
            <a:ext cx="354316" cy="2445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7778305" y="6536912"/>
            <a:ext cx="354316" cy="244558"/>
          </a:xfrm>
          <a:prstGeom prst="ellipse">
            <a:avLst/>
          </a:prstGeom>
          <a:solidFill>
            <a:srgbClr val="37D13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8949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</p:childTnLst>
        </p:cTn>
      </p:par>
    </p:tnLst>
    <p:bldLst>
      <p:bldP spid="72" grpId="0" animBg="1"/>
      <p:bldP spid="73" grpId="0" animBg="1"/>
      <p:bldP spid="74" grpId="0" animBg="1"/>
      <p:bldP spid="75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8" grpId="0" animBg="1"/>
      <p:bldP spid="99" grpId="0" animBg="1"/>
      <p:bldP spid="96" grpId="0" animBg="1"/>
      <p:bldP spid="9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prostorové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Popis</a:t>
            </a:r>
            <a:endParaRPr lang="cs-CZ" b="1" dirty="0"/>
          </a:p>
          <a:p>
            <a:r>
              <a:rPr lang="cs-CZ" dirty="0" smtClean="0"/>
              <a:t>Děti přiřazují barevné označení ke správnému uskupení geometrických tvarů podle tvaru a počtu jednotlivých obrazců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Znalost geometrických tvarů, pojmenování, rozvíjení konstruktivní představivosti, orientace v dvojrozměrné ploše, rozvíjení zrakového rozlišování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označí správnou možnost řešení kliknutím na barevný puntík označující barevnou stavbu. Výsledek se zobrazí pohybem správného barevného označení, ostatní možnosti se z plochy odstraní.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Rozpoznat geometrické tvary – čtverec, kruh, obdélník, trojúhelník. Porovnávat a uspořádat geometrické tvary, třídit a řadit podle stanoveného kritéria, porovnat počet a umístění geometrických tvarů.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274</Words>
  <Application>Microsoft Office PowerPoint</Application>
  <PresentationFormat>Vlastní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Sheer Green 16x9</vt:lpstr>
      <vt:lpstr>Které tvary potřebuješ?</vt:lpstr>
      <vt:lpstr>Snímek 2</vt:lpstr>
      <vt:lpstr>Snímek 3</vt:lpstr>
      <vt:lpstr>Metodický pokyn Integrovaný blok: prostorové vnímání</vt:lpstr>
      <vt:lpstr>Studijní materiály </vt:lpstr>
      <vt:lpstr>   Práce s interaktivním výukovým materiálem </vt:lpstr>
      <vt:lpstr>Prvky polytechnické výchovy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2015-05-22T13:16:41Z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