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2" r:id="rId4"/>
    <p:sldId id="290" r:id="rId5"/>
    <p:sldId id="291" r:id="rId6"/>
    <p:sldId id="275" r:id="rId7"/>
    <p:sldId id="276" r:id="rId8"/>
    <p:sldId id="277" r:id="rId9"/>
    <p:sldId id="278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DFEE2"/>
    <a:srgbClr val="FDFEC6"/>
    <a:srgbClr val="FCFEA0"/>
    <a:srgbClr val="FAFD77"/>
    <a:srgbClr val="F8FC46"/>
    <a:srgbClr val="F3FC84"/>
    <a:srgbClr val="FFE997"/>
    <a:srgbClr val="F26A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Poznej</a:t>
            </a:r>
            <a:r>
              <a:rPr lang="cs-CZ" baseline="0" dirty="0" smtClean="0"/>
              <a:t> zvířátka, která žijí u nás v lese.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4023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Poznáš,</a:t>
            </a:r>
            <a:r>
              <a:rPr lang="cs-CZ" baseline="0" dirty="0" smtClean="0"/>
              <a:t> c</a:t>
            </a:r>
            <a:r>
              <a:rPr lang="cs-CZ" dirty="0" smtClean="0"/>
              <a:t>o</a:t>
            </a:r>
            <a:r>
              <a:rPr lang="cs-CZ" baseline="0" dirty="0" smtClean="0"/>
              <a:t> nepatří do lesa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10240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Nechej v lese jenom houby jedovaté a houby jedlé si odnes domů v košíku. Znáš </a:t>
            </a:r>
            <a:r>
              <a:rPr lang="cs-CZ" baseline="0" dirty="0"/>
              <a:t>jiné jedlé houby </a:t>
            </a:r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9689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7280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27062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17146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82562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084022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118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../media/image5.jpeg"/><Relationship Id="rId7" Type="http://schemas.openxmlformats.org/officeDocument/2006/relationships/image" Target="NUL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umy.cz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736600"/>
            <a:ext cx="9601200" cy="869872"/>
          </a:xfrm>
        </p:spPr>
        <p:txBody>
          <a:bodyPr/>
          <a:lstStyle/>
          <a:p>
            <a:r>
              <a:rPr lang="cs-CZ" sz="4000" b="1">
                <a:latin typeface="Arial Black"/>
              </a:rPr>
              <a:t>Putování lesem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poznatky, orientace ve známém prostředí</a:t>
            </a:r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4193" y="4804135"/>
            <a:ext cx="6445733" cy="143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2192000" cy="17708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free-forest-landscape-vector-background-24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7763" y="823332"/>
            <a:ext cx="6818312" cy="4781691"/>
          </a:xfrm>
          <a:prstGeom prst="rect">
            <a:avLst/>
          </a:prstGeom>
        </p:spPr>
      </p:pic>
      <p:pic>
        <p:nvPicPr>
          <p:cNvPr id="8" name="Obrázek 7" descr="IMG_20150322_0012.jpg"/>
          <p:cNvPicPr>
            <a:picLocks noChangeAspect="1"/>
          </p:cNvPicPr>
          <p:nvPr/>
        </p:nvPicPr>
        <p:blipFill rotWithShape="1">
          <a:blip r:embed="rId4" cstate="print"/>
          <a:srcRect r="73972" b="56885"/>
          <a:stretch/>
        </p:blipFill>
        <p:spPr>
          <a:xfrm>
            <a:off x="9827809" y="167410"/>
            <a:ext cx="1819275" cy="2075542"/>
          </a:xfrm>
          <a:prstGeom prst="ellipse">
            <a:avLst/>
          </a:prstGeom>
        </p:spPr>
      </p:pic>
      <p:pic>
        <p:nvPicPr>
          <p:cNvPr id="9" name="Obrázek 8" descr="IMG_20150322_0012.jpg"/>
          <p:cNvPicPr>
            <a:picLocks noChangeAspect="1"/>
          </p:cNvPicPr>
          <p:nvPr/>
        </p:nvPicPr>
        <p:blipFill rotWithShape="1">
          <a:blip r:embed="rId4" cstate="print"/>
          <a:srcRect l="26573" t="21746" r="49080" b="42112"/>
          <a:stretch/>
        </p:blipFill>
        <p:spPr>
          <a:xfrm flipH="1">
            <a:off x="10472927" y="3233058"/>
            <a:ext cx="1701800" cy="1739900"/>
          </a:xfrm>
          <a:prstGeom prst="ellipse">
            <a:avLst/>
          </a:prstGeom>
        </p:spPr>
      </p:pic>
      <p:pic>
        <p:nvPicPr>
          <p:cNvPr id="10" name="Obrázek 9" descr="IMG_20150322_0012.jpg"/>
          <p:cNvPicPr>
            <a:picLocks noChangeAspect="1"/>
          </p:cNvPicPr>
          <p:nvPr/>
        </p:nvPicPr>
        <p:blipFill rotWithShape="1">
          <a:blip r:embed="rId4" cstate="print"/>
          <a:srcRect t="46807" r="73791" b="17577"/>
          <a:stretch/>
        </p:blipFill>
        <p:spPr>
          <a:xfrm>
            <a:off x="8671828" y="5115327"/>
            <a:ext cx="1831975" cy="1714500"/>
          </a:xfrm>
          <a:prstGeom prst="ellipse">
            <a:avLst/>
          </a:prstGeom>
        </p:spPr>
      </p:pic>
      <p:pic>
        <p:nvPicPr>
          <p:cNvPr id="11" name="Obrázek 10" descr="IMG_20150322_0012.jpg"/>
          <p:cNvPicPr>
            <a:picLocks noChangeAspect="1"/>
          </p:cNvPicPr>
          <p:nvPr/>
        </p:nvPicPr>
        <p:blipFill rotWithShape="1">
          <a:blip r:embed="rId4" cstate="print"/>
          <a:srcRect l="25301" t="63165" r="49080"/>
          <a:stretch/>
        </p:blipFill>
        <p:spPr>
          <a:xfrm flipH="1">
            <a:off x="182647" y="4972958"/>
            <a:ext cx="1790700" cy="1773238"/>
          </a:xfrm>
          <a:prstGeom prst="ellipse">
            <a:avLst/>
          </a:prstGeom>
        </p:spPr>
      </p:pic>
      <p:pic>
        <p:nvPicPr>
          <p:cNvPr id="12" name="Obrázek 11" descr="IMG_20150322_0012.jpg"/>
          <p:cNvPicPr>
            <a:picLocks noChangeAspect="1"/>
          </p:cNvPicPr>
          <p:nvPr/>
        </p:nvPicPr>
        <p:blipFill rotWithShape="1">
          <a:blip r:embed="rId4" cstate="print"/>
          <a:srcRect l="50374" t="4070" r="26732" b="60578"/>
          <a:stretch/>
        </p:blipFill>
        <p:spPr>
          <a:xfrm>
            <a:off x="4617814" y="4972958"/>
            <a:ext cx="1600200" cy="1701800"/>
          </a:xfrm>
          <a:prstGeom prst="ellipse">
            <a:avLst/>
          </a:prstGeom>
        </p:spPr>
      </p:pic>
      <p:pic>
        <p:nvPicPr>
          <p:cNvPr id="13" name="Obrázek 12" descr="IMG_20150322_0012.jpg"/>
          <p:cNvPicPr>
            <a:picLocks noChangeAspect="1"/>
          </p:cNvPicPr>
          <p:nvPr/>
        </p:nvPicPr>
        <p:blipFill rotWithShape="1">
          <a:blip r:embed="rId4" cstate="print"/>
          <a:srcRect l="48921" t="40741" r="28549" b="20215"/>
          <a:stretch/>
        </p:blipFill>
        <p:spPr>
          <a:xfrm>
            <a:off x="2040911" y="4397859"/>
            <a:ext cx="1574800" cy="1879600"/>
          </a:xfrm>
          <a:prstGeom prst="ellipse">
            <a:avLst/>
          </a:prstGeom>
        </p:spPr>
      </p:pic>
      <p:pic>
        <p:nvPicPr>
          <p:cNvPr id="14" name="Obrázek 13" descr="IMG_20150322_0012.jpg"/>
          <p:cNvPicPr>
            <a:picLocks noChangeAspect="1"/>
          </p:cNvPicPr>
          <p:nvPr/>
        </p:nvPicPr>
        <p:blipFill rotWithShape="1">
          <a:blip r:embed="rId4" cstate="print"/>
          <a:srcRect l="70179" t="19635" r="3293" b="44750"/>
          <a:stretch/>
        </p:blipFill>
        <p:spPr>
          <a:xfrm>
            <a:off x="140081" y="347931"/>
            <a:ext cx="1854200" cy="1714500"/>
          </a:xfrm>
          <a:prstGeom prst="ellipse">
            <a:avLst/>
          </a:prstGeom>
        </p:spPr>
      </p:pic>
      <p:pic>
        <p:nvPicPr>
          <p:cNvPr id="15" name="Obrázek 14" descr="IMG_20150322_0012.jpg"/>
          <p:cNvPicPr>
            <a:picLocks noChangeAspect="1"/>
          </p:cNvPicPr>
          <p:nvPr/>
        </p:nvPicPr>
        <p:blipFill rotWithShape="1">
          <a:blip r:embed="rId4" cstate="print"/>
          <a:srcRect l="68908" t="66858" r="3838"/>
          <a:stretch/>
        </p:blipFill>
        <p:spPr>
          <a:xfrm>
            <a:off x="781029" y="3072617"/>
            <a:ext cx="1905000" cy="159543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9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2.96296E-6 L -3.75E-6 -2.96296E-6 C 0.00026 0.00047 0.00755 0.01227 0.00729 0.01852 C 0.00703 0.02523 0.00638 0.03218 0.00521 0.03889 C 0.00404 0.04607 -0.00039 0.04699 -0.00313 0.05185 C -0.00443 0.05417 -0.0056 0.05741 -0.00729 0.05926 C -0.01042 0.0625 -0.01615 0.06366 -0.01979 0.06482 C -0.02083 0.06667 -0.02161 0.06875 -0.02292 0.07037 C -0.02383 0.0713 -0.02956 0.07361 -0.03021 0.07408 C -0.03229 0.075 -0.03438 0.07639 -0.03646 0.07778 L -0.03958 0.07963 C -0.04648 0.07894 -0.05339 0.07871 -0.06042 0.07778 C -0.06315 0.07732 -0.06432 0.07454 -0.06667 0.07222 C -0.07148 0.06713 -0.07188 0.06783 -0.07813 0.06482 C -0.07982 0.06297 -0.08138 0.06065 -0.08333 0.05926 C -0.08464 0.0581 -0.08607 0.0581 -0.0875 0.05741 C -0.09036 0.05579 -0.09193 0.05463 -0.09479 0.05185 C -0.09714 0.04931 -0.09974 0.04537 -0.10208 0.0426 C -0.10299 0.04121 -0.10404 0.03959 -0.10521 0.03889 C -0.10651 0.03773 -0.10794 0.0375 -0.10938 0.03704 C -0.11628 0.02454 -0.10872 0.03611 -0.11563 0.02963 C -0.12513 0.01991 -0.11849 0.025 -0.12604 0.01667 C -0.12839 0.01389 -0.13086 0.01181 -0.13333 0.00926 C -0.13477 0.00741 -0.13607 0.00533 -0.1375 0.00371 C -0.13841 0.00232 -0.13958 0.00116 -0.14063 -2.96296E-6 C -0.14193 -0.00185 -0.14336 -0.00393 -0.14479 -0.00555 C -0.14674 -0.00833 -0.14896 -0.01041 -0.15104 -0.01296 C -0.15234 -0.01481 -0.15378 -0.0169 -0.15521 -0.01852 C -0.16211 -0.02754 -0.15456 -0.01805 -0.16146 -0.02407 C -0.1625 -0.02523 -0.16354 -0.02662 -0.16458 -0.02778 C -0.16523 -0.02963 -0.16563 -0.03194 -0.16667 -0.03333 C -0.16784 -0.03518 -0.1694 -0.03588 -0.17083 -0.03703 C -0.17188 -0.03819 -0.17279 -0.04004 -0.17396 -0.04074 C -0.17591 -0.04236 -0.17813 -0.04282 -0.18021 -0.04444 L -0.18438 -0.04815 C -0.18594 -0.05278 -0.18698 -0.05625 -0.18958 -0.05926 C -0.19076 -0.06088 -0.19232 -0.0618 -0.19375 -0.06296 C -0.20013 -0.08009 -0.19141 -0.05926 -0.19896 -0.07037 C -0.20026 -0.07245 -0.20091 -0.07546 -0.20208 -0.07778 C -0.20299 -0.07986 -0.2043 -0.08125 -0.20521 -0.08333 C -0.20599 -0.08565 -0.20612 -0.08889 -0.20729 -0.09074 C -0.20794 -0.09213 -0.20938 -0.09213 -0.21042 -0.09259 C -0.21107 -0.09444 -0.21159 -0.09676 -0.2125 -0.09815 C -0.21576 -0.10416 -0.21901 -0.10278 -0.22396 -0.1037 C -0.225 -0.1044 -0.22604 -0.10509 -0.22708 -0.10555 C -0.22878 -0.10694 -0.23047 -0.10856 -0.23229 -0.10926 C -0.23464 -0.11041 -0.23711 -0.11041 -0.23958 -0.11111 C -0.24089 -0.11157 -0.24232 -0.1125 -0.24375 -0.11296 C -0.24544 -0.11365 -0.24714 -0.11412 -0.24896 -0.11481 C -0.25 -0.11551 -0.25091 -0.11643 -0.25208 -0.11666 C -0.25482 -0.11759 -0.25755 -0.11782 -0.26042 -0.11852 C -0.26211 -0.11921 -0.2638 -0.12014 -0.26563 -0.12037 C -0.27005 -0.12129 -0.27461 -0.12176 -0.27917 -0.12222 C -0.29479 -0.12176 -0.31042 -0.12222 -0.32604 -0.12037 C -0.32786 -0.12037 -0.32943 -0.11828 -0.33125 -0.11666 C -0.33398 -0.11458 -0.33672 -0.1118 -0.33958 -0.10926 L -0.34375 -0.10555 L -0.34792 -0.10185 C -0.35156 -0.09213 -0.34805 -0.1 -0.35417 -0.09074 C -0.35768 -0.08541 -0.35794 -0.0831 -0.36146 -0.07592 C -0.36237 -0.07407 -0.36367 -0.07268 -0.36458 -0.07037 C -0.36576 -0.06713 -0.36641 -0.06273 -0.36771 -0.05926 C -0.36979 -0.05347 -0.37318 -0.04907 -0.375 -0.04259 C -0.37721 -0.03449 -0.37591 -0.03727 -0.37799 -0.03333 L -0.375 -0.02037 " pathEditMode="relative" ptsTypes="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2.96296E-6 L -2.08333E-7 2.96296E-6 C 0.00235 -0.00371 0.00456 -0.00788 0.00729 -0.01112 C 0.00807 -0.01227 0.00964 -0.01181 0.01042 -0.01297 C 0.01107 -0.01436 0.01068 -0.01737 0.01146 -0.01852 C 0.01315 -0.02176 0.01771 -0.02593 0.01771 -0.02593 C 0.02682 -0.05047 0.01758 -0.02755 0.025 -0.0426 C 0.03294 -0.05926 0.02344 -0.0419 0.03125 -0.05556 C 0.03151 -0.05811 0.03151 -0.06088 0.03229 -0.06297 C 0.03294 -0.06528 0.03438 -0.06667 0.03542 -0.06852 C 0.03646 -0.07107 0.0375 -0.07362 0.03854 -0.07593 C 0.03998 -0.07963 0.0444 -0.09167 0.04584 -0.0963 C 0.04883 -0.10718 0.04401 -0.097 0.05 -0.10741 C 0.05182 -0.1176 0.04987 -0.10857 0.05313 -0.11852 C 0.0582 -0.1345 0.05156 -0.1169 0.05834 -0.13519 C 0.06029 -0.14098 0.06328 -0.14561 0.06459 -0.15186 C 0.06641 -0.16204 0.06445 -0.15301 0.06771 -0.16297 C 0.06836 -0.16551 0.06888 -0.16829 0.06979 -0.17038 C 0.07201 -0.17616 0.07461 -0.18149 0.07709 -0.18704 C 0.08151 -0.19746 0.07852 -0.19167 0.08334 -0.2 C 0.08633 -0.22778 0.0806 -0.18496 0.09063 -0.22038 C 0.09219 -0.22639 0.0931 -0.23056 0.09584 -0.23519 C 0.09701 -0.2375 0.0987 -0.23866 0.1 -0.24075 C 0.10078 -0.24237 0.10104 -0.24491 0.10209 -0.2463 C 0.10391 -0.24931 0.10651 -0.2507 0.10834 -0.25371 C 0.10964 -0.25625 0.1112 -0.25857 0.1125 -0.26112 C 0.11328 -0.26297 0.11354 -0.26528 0.11459 -0.26667 C 0.11576 -0.26852 0.11745 -0.26899 0.11875 -0.27038 C 0.13008 -0.28496 0.11472 -0.2676 0.12396 -0.28149 C 0.12539 -0.28403 0.12748 -0.28519 0.12917 -0.28704 C 0.13151 -0.29005 0.13724 -0.29885 0.13959 -0.3 C 0.14297 -0.30209 0.14323 -0.30209 0.14688 -0.30556 C 0.15222 -0.31112 0.14779 -0.3088 0.15521 -0.31297 C 0.15651 -0.31389 0.15794 -0.31413 0.15938 -0.31482 C 0.16042 -0.31551 0.16133 -0.31621 0.1625 -0.31667 C 0.16524 -0.31806 0.1681 -0.31899 0.17084 -0.32038 C 0.17292 -0.32176 0.17487 -0.32362 0.17709 -0.32408 C 0.17969 -0.32477 0.18542 -0.32593 0.18854 -0.32778 C 0.18998 -0.32894 0.19115 -0.33079 0.19271 -0.33149 C 0.19453 -0.33264 0.20248 -0.33473 0.20417 -0.33519 C 0.20951 -0.3375 0.20508 -0.33704 0.21146 -0.34075 C 0.21302 -0.3419 0.21485 -0.3419 0.21667 -0.3426 C 0.21771 -0.34329 0.21862 -0.34422 0.21979 -0.34445 C 0.22318 -0.34561 0.22669 -0.34584 0.23021 -0.3463 C 0.23151 -0.34769 0.23281 -0.34931 0.23438 -0.35 C 0.23594 -0.35116 0.23776 -0.35186 0.23959 -0.35186 C 0.25195 -0.35255 0.26459 -0.35186 0.27709 -0.35186 L 0.28854 -0.35 " pathEditMode="relative" ptsTypes="AAAAAAAAAAAAAAAAAAAAAAAAAAAAAAAAAAAAAAAAAAAAAA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1.66667E-6 7.40741E-7 C 0.00209 0.00417 0.00417 0.00834 0.00625 0.01297 C 0.00703 0.01459 0.00742 0.0169 0.00834 0.01852 C 0.00951 0.02061 0.01107 0.02223 0.0125 0.02408 C 0.01485 0.03658 0.01159 0.02292 0.01667 0.03334 C 0.01693 0.0338 0.02266 0.04977 0.02396 0.05186 C 0.02474 0.05301 0.02604 0.05301 0.02709 0.05371 C 0.02839 0.05556 0.02982 0.05741 0.03125 0.05926 C 0.03216 0.06042 0.03347 0.06111 0.03438 0.06297 C 0.03503 0.06436 0.03451 0.06736 0.03542 0.06852 C 0.03711 0.07061 0.04167 0.07223 0.04167 0.07223 C 0.05104 0.08889 0.03789 0.06667 0.04896 0.08149 C 0.05052 0.08357 0.05143 0.08681 0.05313 0.08889 C 0.05391 0.08982 0.05521 0.08982 0.05625 0.09074 C 0.06432 0.09792 0.05456 0.09144 0.0625 0.0963 C 0.06511 0.10093 0.06732 0.10533 0.07084 0.10926 C 0.07175 0.11019 0.07735 0.1125 0.07813 0.11297 C 0.07917 0.11412 0.08034 0.11505 0.08125 0.11667 C 0.08203 0.11806 0.08229 0.12084 0.08334 0.12223 C 0.08451 0.12361 0.08607 0.12338 0.0875 0.12408 C 0.09063 0.12778 0.09102 0.12848 0.09479 0.13149 C 0.09805 0.1338 0.09909 0.13334 0.10313 0.13519 C 0.1056 0.13611 0.10807 0.1382 0.11042 0.14074 C 0.11146 0.14167 0.11224 0.14352 0.11354 0.14445 C 0.11615 0.14607 0.12188 0.14815 0.12188 0.14815 C 0.12318 0.15 0.12448 0.15232 0.12604 0.15371 C 0.128 0.15533 0.13021 0.15602 0.13229 0.15741 C 0.13698 0.16019 0.13425 0.1588 0.14063 0.16111 C 0.15547 0.16042 0.17044 0.16088 0.18542 0.15926 C 0.18724 0.15903 0.1888 0.15649 0.19063 0.15556 C 0.19336 0.15394 0.1961 0.15301 0.19896 0.15186 C 0.20013 0.15116 0.20794 0.14699 0.21042 0.1463 C 0.21615 0.14422 0.21823 0.14468 0.22396 0.1426 C 0.22669 0.14144 0.22943 0.13982 0.23229 0.13889 L 0.2375 0.13704 C 0.23945 0.13635 0.24167 0.13588 0.24375 0.13519 C 0.24922 0.13287 0.25482 0.1301 0.26042 0.12778 L 0.26459 0.12593 C 0.26589 0.12524 0.26732 0.12431 0.26875 0.12408 L 0.27604 0.12223 C 0.3043 0.10533 0.28008 0.11829 0.35209 0.12037 C 0.35482 0.12084 0.35755 0.12107 0.36042 0.12223 C 0.3625 0.12292 0.36445 0.125 0.36667 0.12593 C 0.36901 0.12686 0.37149 0.12709 0.37396 0.12778 C 0.37526 0.12894 0.37656 0.13033 0.37813 0.13149 C 0.37943 0.13218 0.38086 0.13241 0.38229 0.13334 C 0.38972 0.13704 0.37995 0.13311 0.39063 0.13704 C 0.39727 0.14283 0.39323 0.14074 0.40313 0.14074 L 0.40417 0.15 " pathEditMode="relative" ptsTypes="AAAAAAAAAAAAAAAAAAAAAAAAAAAAAAAAAAAAAAAAAAAAAAAA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1.85185E-6 L -2.29167E-6 -1.85185E-6 C 0.00313 0.00185 0.00599 0.00555 0.00938 0.00555 C 0.02045 0.00555 0.03177 0.0044 0.04271 -1.85185E-6 C 0.04558 -0.00139 0.04688 -0.00741 0.04896 -0.01111 L 0.05209 -0.01667 C 0.05313 -0.01852 0.0543 -0.02014 0.05521 -0.02222 C 0.06016 -0.03565 0.05703 -0.03148 0.06355 -0.03704 C 0.06849 -0.0507 0.06237 -0.03357 0.06771 -0.05 C 0.06823 -0.05209 0.06914 -0.05371 0.0698 -0.05556 C 0.07019 -0.05741 0.07045 -0.05949 0.07084 -0.06111 C 0.07149 -0.06435 0.07201 -0.0676 0.07292 -0.07037 C 0.07657 -0.0838 0.07331 -0.06713 0.07709 -0.08334 C 0.07917 -0.09283 0.07813 -0.09352 0.08125 -0.1 C 0.08216 -0.10209 0.08334 -0.10371 0.08438 -0.10556 C 0.0862 -0.11551 0.08477 -0.10949 0.08959 -0.12222 C 0.09024 -0.12408 0.09115 -0.1257 0.09167 -0.12778 C 0.09193 -0.12963 0.09193 -0.13218 0.09271 -0.13334 C 0.0944 -0.13658 0.09688 -0.13843 0.09896 -0.14074 L 0.10209 -0.14445 C 0.10456 -0.15116 0.10612 -0.15625 0.11042 -0.16111 C 0.11146 -0.1625 0.1125 -0.16366 0.11355 -0.16482 C 0.11901 -0.17199 0.11576 -0.16945 0.12084 -0.17222 C 0.1267 -0.18287 0.12071 -0.17408 0.12813 -0.17963 C 0.1362 -0.18588 0.12591 -0.18056 0.13438 -0.18889 C 0.1362 -0.19097 0.14063 -0.1926 0.14063 -0.1926 C 0.14167 -0.19445 0.14245 -0.19699 0.14375 -0.19815 C 0.14493 -0.19954 0.14649 -0.19931 0.14792 -0.2 C 0.15326 -0.20301 0.1543 -0.20394 0.15938 -0.20741 C 0.17149 -0.20695 0.1836 -0.20672 0.19584 -0.20556 C 0.19792 -0.20556 0.19987 -0.2044 0.20209 -0.20371 C 0.20508 -0.20301 0.20834 -0.20255 0.21146 -0.20185 C 0.2125 -0.2007 0.21341 -0.19931 0.21459 -0.19815 C 0.2155 -0.19746 0.21693 -0.19769 0.21771 -0.1963 C 0.22318 -0.18658 0.21355 -0.19398 0.22188 -0.18889 C 0.22552 -0.17894 0.22162 -0.18658 0.22917 -0.18148 C 0.23438 -0.17801 0.23021 -0.17755 0.23542 -0.17222 C 0.23659 -0.17107 0.23815 -0.1713 0.23959 -0.17037 C 0.24545 -0.16644 0.2418 -0.16667 0.2448 -0.16667 L 0.2448 -0.16667 " pathEditMode="relative" ptsTypes="AAAAAAAAAAAAAAAAAAAAAAAAAAAAAAAAAAAAAAAA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2192000" cy="17708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free-forest-landscape-vector-background-24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7763" y="823332"/>
            <a:ext cx="6818312" cy="4781691"/>
          </a:xfrm>
          <a:prstGeom prst="rect">
            <a:avLst/>
          </a:prstGeom>
        </p:spPr>
      </p:pic>
      <p:pic>
        <p:nvPicPr>
          <p:cNvPr id="16" name="Obrázek 15" descr="IMG_20150322_0013.jpg"/>
          <p:cNvPicPr>
            <a:picLocks noChangeAspect="1"/>
          </p:cNvPicPr>
          <p:nvPr/>
        </p:nvPicPr>
        <p:blipFill rotWithShape="1">
          <a:blip r:embed="rId4" cstate="print"/>
          <a:srcRect t="23430" r="56546" b="48337"/>
          <a:stretch/>
        </p:blipFill>
        <p:spPr>
          <a:xfrm rot="5400000">
            <a:off x="9966505" y="809401"/>
            <a:ext cx="1768749" cy="1502229"/>
          </a:xfrm>
          <a:prstGeom prst="ellipse">
            <a:avLst/>
          </a:prstGeom>
        </p:spPr>
      </p:pic>
      <p:pic>
        <p:nvPicPr>
          <p:cNvPr id="17" name="Obrázek 16" descr="IMG_20150322_0013.jpg"/>
          <p:cNvPicPr>
            <a:picLocks noChangeAspect="1"/>
          </p:cNvPicPr>
          <p:nvPr/>
        </p:nvPicPr>
        <p:blipFill rotWithShape="1">
          <a:blip r:embed="rId4" cstate="print"/>
          <a:srcRect l="54687" t="66884" r="12577" b="6111"/>
          <a:stretch/>
        </p:blipFill>
        <p:spPr>
          <a:xfrm rot="5400000">
            <a:off x="9466215" y="3473892"/>
            <a:ext cx="1332414" cy="1436915"/>
          </a:xfrm>
          <a:prstGeom prst="ellipse">
            <a:avLst/>
          </a:prstGeom>
        </p:spPr>
      </p:pic>
      <p:pic>
        <p:nvPicPr>
          <p:cNvPr id="18" name="Obrázek 17" descr="IMG_20150322_0013.jpg"/>
          <p:cNvPicPr>
            <a:picLocks noChangeAspect="1"/>
          </p:cNvPicPr>
          <p:nvPr/>
        </p:nvPicPr>
        <p:blipFill rotWithShape="1">
          <a:blip r:embed="rId4" cstate="print"/>
          <a:srcRect l="76002" t="48828" b="26131"/>
          <a:stretch/>
        </p:blipFill>
        <p:spPr>
          <a:xfrm rot="5400000">
            <a:off x="7563108" y="5237048"/>
            <a:ext cx="976806" cy="1332411"/>
          </a:xfrm>
          <a:prstGeom prst="ellipse">
            <a:avLst/>
          </a:prstGeom>
        </p:spPr>
      </p:pic>
      <p:pic>
        <p:nvPicPr>
          <p:cNvPr id="19" name="Obrázek 18" descr="IMG_20150322_0013.jpg"/>
          <p:cNvPicPr>
            <a:picLocks noChangeAspect="1"/>
          </p:cNvPicPr>
          <p:nvPr/>
        </p:nvPicPr>
        <p:blipFill rotWithShape="1">
          <a:blip r:embed="rId4" cstate="print"/>
          <a:srcRect l="50194" t="25394" r="11937" b="47355"/>
          <a:stretch/>
        </p:blipFill>
        <p:spPr>
          <a:xfrm rot="5400000">
            <a:off x="819102" y="1029706"/>
            <a:ext cx="1541417" cy="1449977"/>
          </a:xfrm>
          <a:prstGeom prst="ellipse">
            <a:avLst/>
          </a:prstGeom>
        </p:spPr>
      </p:pic>
      <p:pic>
        <p:nvPicPr>
          <p:cNvPr id="20" name="Obrázek 19" descr="IMG_20150322_0013.jpg"/>
          <p:cNvPicPr>
            <a:picLocks noChangeAspect="1"/>
          </p:cNvPicPr>
          <p:nvPr/>
        </p:nvPicPr>
        <p:blipFill rotWithShape="1">
          <a:blip r:embed="rId4" cstate="print"/>
          <a:srcRect l="11362" t="64675" r="55583" b="8074"/>
          <a:stretch/>
        </p:blipFill>
        <p:spPr>
          <a:xfrm rot="5400000">
            <a:off x="1393372" y="3296113"/>
            <a:ext cx="1345474" cy="1449978"/>
          </a:xfrm>
          <a:prstGeom prst="ellipse">
            <a:avLst/>
          </a:prstGeom>
        </p:spPr>
      </p:pic>
      <p:pic>
        <p:nvPicPr>
          <p:cNvPr id="21" name="Obrázek 20" descr="IMG_20150322_0013.jpg"/>
          <p:cNvPicPr>
            <a:picLocks noChangeAspect="1"/>
          </p:cNvPicPr>
          <p:nvPr/>
        </p:nvPicPr>
        <p:blipFill rotWithShape="1">
          <a:blip r:embed="rId4" cstate="print"/>
          <a:srcRect l="34736" t="49453" r="38628" b="27224"/>
          <a:stretch/>
        </p:blipFill>
        <p:spPr>
          <a:xfrm rot="5400000">
            <a:off x="3056709" y="5098838"/>
            <a:ext cx="1084217" cy="124097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501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43 0.04467 L 0.02643 0.0449 C 0.02708 0.05092 0.02773 0.0574 0.02851 0.06365 C 0.02877 0.06551 0.02904 0.06759 0.02956 0.06944 C 0.03021 0.07129 0.03099 0.07315 0.03177 0.075 C 0.03424 0.08842 0.03099 0.07199 0.03489 0.08842 C 0.03542 0.09027 0.03515 0.09259 0.03607 0.09421 C 0.03685 0.0956 0.03815 0.09537 0.03919 0.09606 C 0.04023 0.09791 0.0414 0.09977 0.04245 0.10185 C 0.04362 0.10416 0.04427 0.10717 0.0457 0.10926 C 0.04752 0.1125 0.04987 0.11435 0.05208 0.1169 C 0.05312 0.11828 0.05443 0.11921 0.05534 0.12083 C 0.05742 0.12453 0.05885 0.13055 0.06172 0.13217 C 0.06276 0.13287 0.06393 0.1331 0.06497 0.13426 C 0.06719 0.13634 0.06888 0.14027 0.07135 0.14166 C 0.08789 0.15162 0.07083 0.14027 0.08099 0.1493 C 0.08203 0.15023 0.08307 0.15069 0.08424 0.15139 C 0.08698 0.15277 0.08984 0.15393 0.09271 0.15509 C 0.09414 0.15578 0.0957 0.15625 0.097 0.15694 L 0.10351 0.16088 C 0.10456 0.16157 0.1056 0.16227 0.10664 0.16273 C 0.10807 0.16342 0.1095 0.16389 0.11094 0.16458 C 0.11211 0.16527 0.11315 0.16597 0.11419 0.16643 C 0.11667 0.16782 0.11914 0.16898 0.12161 0.17037 C 0.12279 0.17083 0.12383 0.17176 0.12487 0.17222 C 0.13034 0.17477 0.13385 0.175 0.13984 0.17615 C 0.14609 0.17986 0.1401 0.17662 0.14948 0.17986 C 0.15351 0.18125 0.15612 0.1831 0.16029 0.18565 C 0.16133 0.18634 0.16237 0.18657 0.16341 0.1875 C 0.16719 0.19097 0.16979 0.19352 0.17409 0.19514 C 0.17591 0.19583 0.17773 0.19629 0.17956 0.19699 C 0.18424 0.19907 0.18125 0.19884 0.18385 0.19884 L 0.18385 0.19907 " pathEditMode="relative" rAng="0" ptsTypes="AAAAAAAAAAAAAAAAAAAAAAAAAAAAAAA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11111E-6 L -0.0194 0.00972 C -0.02266 0.01181 -0.02865 0.01528 -0.03216 0.01921 C -0.03372 0.02083 -0.0349 0.02361 -0.03646 0.02477 C -0.04219 0.02917 -0.04987 0.02963 -0.05573 0.03056 C -0.06029 0.03333 -0.06146 0.03449 -0.06758 0.03449 C -0.09258 0.03449 -0.11758 0.0331 -0.14258 0.03241 C -0.14714 0.02986 -0.15169 0.02616 -0.15651 0.02477 C -0.16758 0.02199 -0.16146 0.02338 -0.17474 0.02107 C -0.17617 0.02037 -0.1776 0.02014 -0.17904 0.01921 C -0.18021 0.01829 -0.18099 0.01597 -0.18216 0.01528 C -0.18425 0.01412 -0.18646 0.01435 -0.18867 0.01343 C -0.19076 0.0125 -0.19284 0.01088 -0.19505 0.00972 C -0.19675 0.0088 -0.20078 0.00741 -0.2026 0.00579 C -0.21393 -0.0044 -0.20573 -0.00046 -0.21654 -0.0037 C -0.22682 -0.01759 -0.21576 -0.00393 -0.22396 -0.01134 C -0.22513 -0.01227 -0.22604 -0.01412 -0.22721 -0.01505 C -0.2293 -0.01667 -0.23151 -0.01736 -0.23359 -0.01898 C -0.23607 -0.02083 -0.23867 -0.02245 -0.24115 -0.02454 C -0.24232 -0.02569 -0.2431 -0.02755 -0.24427 -0.02847 C -0.24635 -0.03009 -0.2487 -0.03055 -0.25078 -0.03217 C -0.25195 -0.0331 -0.25273 -0.03518 -0.25391 -0.03611 C -0.25599 -0.03773 -0.25833 -0.03819 -0.26042 -0.03981 C -0.27044 -0.04792 -0.26185 -0.04213 -0.26901 -0.05139 C -0.27031 -0.05301 -0.27188 -0.0537 -0.27331 -0.05509 C -0.27552 -0.05741 -0.2776 -0.06018 -0.27969 -0.06273 C -0.28073 -0.06389 -0.28164 -0.06574 -0.28294 -0.06643 L -0.28607 -0.06852 C -0.28724 -0.06967 -0.28828 -0.07083 -0.28932 -0.07222 C -0.29128 -0.07477 -0.29453 -0.0794 -0.29688 -0.08171 C -0.3099 -0.09467 -0.29661 -0.07963 -0.30964 -0.09514 L -0.31927 -0.10648 C -0.32044 -0.10787 -0.32135 -0.10949 -0.32253 -0.11018 C -0.32357 -0.11088 -0.32474 -0.11134 -0.32578 -0.11227 C -0.33411 -0.11967 -0.32409 -0.11319 -0.33216 -0.11782 C -0.3332 -0.11991 -0.33411 -0.12222 -0.33542 -0.12361 C -0.33633 -0.12477 -0.33854 -0.12546 -0.33854 -0.12523 L -0.33216 -0.12731 " pathEditMode="relative" rAng="0" ptsTypes="AAAAAAAAAAAAAAAAAAAAAAAAAAAAAAAAAAAAAA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27" y="-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41667E-6 -3.7037E-6 L 0.00639 -3.7037E-6 C 0.0099 0.0007 0.01355 0.00208 0.01706 0.00208 C 0.02331 0.00208 0.02253 -0.00069 0.02774 -0.00185 C 0.031 -0.00254 0.05118 -0.00555 0.05352 -0.00555 C 0.06277 -0.00648 0.07201 -0.00671 0.08139 -0.00764 C 0.08712 -0.0081 0.09272 -0.00903 0.09844 -0.00949 C 0.1099 -0.01042 0.12136 -0.01065 0.13269 -0.01134 L 0.19167 -0.01528 C 0.19597 -0.01643 0.20027 -0.01713 0.20456 -0.01898 C 0.206 -0.01967 0.20743 -0.02014 0.20886 -0.02083 C 0.21094 -0.02199 0.21303 -0.02407 0.21524 -0.02477 L 0.22058 -0.02662 C 0.22566 -0.04004 0.21876 -0.02477 0.22813 -0.03426 C 0.22917 -0.03542 0.22917 -0.03889 0.23022 -0.04004 C 0.23217 -0.04213 0.23464 -0.04213 0.2366 -0.04375 C 0.23803 -0.04514 0.23946 -0.04653 0.24089 -0.04768 C 0.24193 -0.04838 0.24311 -0.04861 0.24415 -0.04954 C 0.24532 -0.05069 0.24623 -0.05254 0.2474 -0.05347 C 0.24936 -0.05509 0.2517 -0.05579 0.25378 -0.05717 C 0.25665 -0.05926 0.25938 -0.06134 0.26238 -0.06296 C 0.26381 -0.06366 0.26524 -0.06389 0.26667 -0.06481 C 0.26811 -0.06574 0.26941 -0.06759 0.27097 -0.06875 C 0.27982 -0.07477 0.27904 -0.07384 0.28699 -0.07639 C 0.28842 -0.07754 0.28972 -0.0794 0.29128 -0.08009 C 0.30053 -0.08426 0.30092 -0.08379 0.3073 -0.08379 L 0.30847 -0.08379 L 0.30847 -0.08379 " pathEditMode="relative" ptsTypes="AAAAAAAAAAAAAAAAAAAAAAAAAA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9543245" y="0"/>
            <a:ext cx="2648755" cy="135228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0" y="5087155"/>
            <a:ext cx="12192000" cy="17708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 descr="free-forest-landscape-vector-background-24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60825" y="957714"/>
            <a:ext cx="6818312" cy="4781691"/>
          </a:xfrm>
          <a:prstGeom prst="rect">
            <a:avLst/>
          </a:prstGeom>
        </p:spPr>
      </p:pic>
      <p:pic>
        <p:nvPicPr>
          <p:cNvPr id="8" name="Obrázek 7" descr="IMG_20150322_0014.jpg"/>
          <p:cNvPicPr>
            <a:picLocks noChangeAspect="1"/>
          </p:cNvPicPr>
          <p:nvPr/>
        </p:nvPicPr>
        <p:blipFill rotWithShape="1">
          <a:blip r:embed="rId4" cstate="print"/>
          <a:srcRect t="50338" b="6910"/>
          <a:stretch/>
        </p:blipFill>
        <p:spPr>
          <a:xfrm rot="5400000">
            <a:off x="4443676" y="2896298"/>
            <a:ext cx="843120" cy="589184"/>
          </a:xfrm>
          <a:prstGeom prst="ellipse">
            <a:avLst/>
          </a:prstGeom>
        </p:spPr>
      </p:pic>
      <p:pic>
        <p:nvPicPr>
          <p:cNvPr id="9" name="Obrázek 8" descr="IMG_20150322_0014.jpg"/>
          <p:cNvPicPr>
            <a:picLocks noChangeAspect="1"/>
          </p:cNvPicPr>
          <p:nvPr/>
        </p:nvPicPr>
        <p:blipFill rotWithShape="1">
          <a:blip r:embed="rId5" cstate="print"/>
          <a:srcRect t="50338" b="6910"/>
          <a:stretch/>
        </p:blipFill>
        <p:spPr>
          <a:xfrm rot="5400000">
            <a:off x="8559991" y="3026768"/>
            <a:ext cx="1240691" cy="725816"/>
          </a:xfrm>
          <a:prstGeom prst="ellipse">
            <a:avLst/>
          </a:prstGeom>
        </p:spPr>
      </p:pic>
      <p:pic>
        <p:nvPicPr>
          <p:cNvPr id="10" name="Obrázek 9" descr="IMG_20150322_0014.jpg"/>
          <p:cNvPicPr>
            <a:picLocks noChangeAspect="1"/>
          </p:cNvPicPr>
          <p:nvPr/>
        </p:nvPicPr>
        <p:blipFill rotWithShape="1">
          <a:blip r:embed="rId6" cstate="print"/>
          <a:srcRect b="50984"/>
          <a:stretch/>
        </p:blipFill>
        <p:spPr>
          <a:xfrm rot="5400000">
            <a:off x="3357260" y="4297575"/>
            <a:ext cx="1110131" cy="1084216"/>
          </a:xfrm>
          <a:prstGeom prst="ellipse">
            <a:avLst/>
          </a:prstGeom>
        </p:spPr>
      </p:pic>
      <p:pic>
        <p:nvPicPr>
          <p:cNvPr id="11" name="Obrázek 10" descr="IMG_20150322_0014.jpg"/>
          <p:cNvPicPr>
            <a:picLocks noChangeAspect="1"/>
          </p:cNvPicPr>
          <p:nvPr/>
        </p:nvPicPr>
        <p:blipFill rotWithShape="1">
          <a:blip r:embed="rId7" cstate="print"/>
          <a:srcRect b="50984"/>
          <a:stretch/>
        </p:blipFill>
        <p:spPr>
          <a:xfrm rot="5400000">
            <a:off x="4425455" y="4678257"/>
            <a:ext cx="802541" cy="744583"/>
          </a:xfrm>
          <a:prstGeom prst="ellipse">
            <a:avLst/>
          </a:prstGeom>
        </p:spPr>
      </p:pic>
      <p:pic>
        <p:nvPicPr>
          <p:cNvPr id="12" name="Obrázek 11" descr="IMG_20150322_0014.jpg"/>
          <p:cNvPicPr>
            <a:picLocks noChangeAspect="1"/>
          </p:cNvPicPr>
          <p:nvPr/>
        </p:nvPicPr>
        <p:blipFill rotWithShape="1">
          <a:blip r:embed="rId8" cstate="print"/>
          <a:srcRect b="50984"/>
          <a:stretch/>
        </p:blipFill>
        <p:spPr>
          <a:xfrm rot="5400000">
            <a:off x="6289766" y="3402876"/>
            <a:ext cx="953588" cy="8098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987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3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vlastní </a:t>
            </a:r>
            <a:r>
              <a:rPr lang="cs-CZ" dirty="0"/>
              <a:t>ilustrace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Metodický pokyn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Integrovaný blok: enviromentální výchova-příroda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Dítě vyhledává zvířata, předměty, které do naší přírody nepatří.</a:t>
            </a:r>
          </a:p>
          <a:p>
            <a:r>
              <a:rPr lang="cs-CZ" dirty="0"/>
              <a:t>Zanechává v lese pouze to, co je v našich podmínkách přírodě vlastní. 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Vytváření elementárního povědomí o přírodě.</a:t>
            </a:r>
          </a:p>
          <a:p>
            <a:r>
              <a:rPr lang="cs-CZ" dirty="0"/>
              <a:t>Pochopení, že se příroda musí chránit.</a:t>
            </a:r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3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Dítě na jednotlivých obrázcích vyhledává zvířata, předměty, které do naší přírody nepatří. Jedlé houby sesbírá, zanechá pouze houby nejedlé</a:t>
            </a:r>
            <a:r>
              <a:rPr lang="cs-CZ" dirty="0" smtClean="0"/>
              <a:t>. Kliknutím na obrázky se dětem nabízí zpětná vazba</a:t>
            </a:r>
          </a:p>
          <a:p>
            <a:r>
              <a:rPr lang="cs-CZ" dirty="0" smtClean="0"/>
              <a:t>Poznámky k jednotlivým úkolům jsou uvedeny v poznámkách pod snímkem</a:t>
            </a:r>
            <a:endParaRPr lang="cs-CZ" dirty="0"/>
          </a:p>
          <a:p>
            <a:r>
              <a:rPr lang="cs-CZ" dirty="0"/>
              <a:t>Získání informací o správném chování v lese, k zvířatům, rostlinám...</a:t>
            </a:r>
          </a:p>
          <a:p>
            <a:r>
              <a:rPr lang="cs-CZ" dirty="0"/>
              <a:t>Pomáhat a pečovat o okolní životní prostředí.</a:t>
            </a:r>
            <a:endParaRPr lang="pl-PL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/>
              <a:t>Mít poznatky o přírodě, poznávání přírody.</a:t>
            </a:r>
          </a:p>
          <a:p>
            <a:r>
              <a:rPr lang="cs-CZ" dirty="0"/>
              <a:t>Rozlišovat škodlivé a nebezpečné pro člověka, co ho může ohrozit.</a:t>
            </a:r>
          </a:p>
          <a:p>
            <a:r>
              <a:rPr lang="cs-CZ" dirty="0"/>
              <a:t>Ochrana a rozvoj vztahu k životnímu prostředí.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376</Words>
  <Application>Microsoft Office PowerPoint</Application>
  <PresentationFormat>Vlastní</PresentationFormat>
  <Paragraphs>69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Putování lesem</vt:lpstr>
      <vt:lpstr>Snímek 2</vt:lpstr>
      <vt:lpstr>Snímek 3</vt:lpstr>
      <vt:lpstr>Snímek 4</vt:lpstr>
      <vt:lpstr>Použité odkazy</vt:lpstr>
      <vt:lpstr>Metodický pokyn Integrovaný blok: enviromentální výchova-příroda</vt:lpstr>
      <vt:lpstr>Studijní materiály </vt:lpstr>
      <vt:lpstr>   Práce s interaktivním výukovým materiálem 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Grafomotorika</dc:title>
  <dc:creator/>
  <cp:lastModifiedBy/>
  <cp:revision>18</cp:revision>
  <dcterms:created xsi:type="dcterms:W3CDTF">2014-08-05T12:38:58Z</dcterms:created>
  <dcterms:modified xsi:type="dcterms:W3CDTF">2015-05-22T13:01:28Z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