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2" r:id="rId4"/>
    <p:sldId id="284" r:id="rId5"/>
    <p:sldId id="285" r:id="rId6"/>
    <p:sldId id="286" r:id="rId7"/>
    <p:sldId id="275" r:id="rId8"/>
    <p:sldId id="276" r:id="rId9"/>
    <p:sldId id="277" r:id="rId10"/>
    <p:sldId id="278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DFEE2"/>
    <a:srgbClr val="FDFEC6"/>
    <a:srgbClr val="FCFEA0"/>
    <a:srgbClr val="FAFD77"/>
    <a:srgbClr val="F8FC46"/>
    <a:srgbClr val="F3FC84"/>
    <a:srgbClr val="FFE997"/>
    <a:srgbClr val="F26A1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353" autoAdjust="0"/>
    <p:restoredTop sz="94918" autoAdjust="0"/>
  </p:normalViewPr>
  <p:slideViewPr>
    <p:cSldViewPr snapToGrid="0">
      <p:cViewPr varScale="1">
        <p:scale>
          <a:sx n="81" d="100"/>
          <a:sy n="81" d="100"/>
        </p:scale>
        <p:origin x="162" y="96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22. 5. 2015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22. 5. 2015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Přiřaď obrázky podle barvy k číslu.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99243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Přiřaď obrázky podle barvy k číslu.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11111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Přiřaď obrázky různých barev k číslu, které jedou jedním směrem.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80981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Přiřaď obrázky k číslu, které jedou stejným směrem.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83735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98761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91254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76529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810182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363214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24086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microsoft.com/office/2007/relationships/hdphoto" Target="../media/hdphoto1.wdp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microsoft.com/office/2007/relationships/hdphoto" Target="../media/hdphoto2.wdp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4000" b="1" i="0" dirty="0">
                <a:solidFill>
                  <a:srgbClr val="000000"/>
                </a:solidFill>
                <a:latin typeface="Century Gothic"/>
              </a:rPr>
              <a:t>Pouť autíčka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err="1"/>
              <a:t>Základní matematické, </a:t>
            </a:r>
            <a:r>
              <a:rPr lang="pt-BR" sz="2400" b="0" i="0" baseline="0" dirty="0" err="1"/>
              <a:t>početní a číselné pojmy a operace</a:t>
            </a:r>
            <a:endParaRPr lang="cs-CZ" sz="2400" b="0" i="0" baseline="0" dirty="0" err="1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4739683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 descr="barevná autíčka.jpg"/>
          <p:cNvPicPr>
            <a:picLocks noChangeAspect="1"/>
          </p:cNvPicPr>
          <p:nvPr/>
        </p:nvPicPr>
        <p:blipFill rotWithShape="1">
          <a:blip r:embed="rId3"/>
          <a:srcRect l="9214"/>
          <a:stretch/>
        </p:blipFill>
        <p:spPr>
          <a:xfrm>
            <a:off x="0" y="440039"/>
            <a:ext cx="8778508" cy="6070489"/>
          </a:xfrm>
          <a:prstGeom prst="roundRect">
            <a:avLst/>
          </a:prstGeom>
          <a:ln w="38100">
            <a:solidFill>
              <a:srgbClr val="00B050"/>
            </a:solidFill>
          </a:ln>
        </p:spPr>
      </p:pic>
      <p:pic>
        <p:nvPicPr>
          <p:cNvPr id="8" name="Obrázek 7" descr="barevná autíčka.jpg"/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64762" b="89481" l="11093" r="23217">
                        <a14:foregroundMark x1="14367" y1="79937" x2="16078" y2="82876"/>
                        <a14:foregroundMark x1="14595" y1="83268" x2="17560" y2="80917"/>
                        <a14:foregroundMark x1="18044" y1="81505" x2="18529" y2="83464"/>
                      </a14:backgroundRemoval>
                    </a14:imgEffect>
                  </a14:imgLayer>
                </a14:imgProps>
              </a:ext>
            </a:extLst>
          </a:blip>
          <a:srcRect l="9578" t="61672" r="75267" b="7429"/>
          <a:stretch/>
        </p:blipFill>
        <p:spPr>
          <a:xfrm>
            <a:off x="10118187" y="232443"/>
            <a:ext cx="1465385" cy="1875693"/>
          </a:xfrm>
          <a:prstGeom prst="roundRect">
            <a:avLst/>
          </a:prstGeom>
          <a:ln w="38100">
            <a:solidFill>
              <a:srgbClr val="00B050"/>
            </a:solidFill>
          </a:ln>
        </p:spPr>
      </p:pic>
      <p:pic>
        <p:nvPicPr>
          <p:cNvPr id="9" name="Obrázek 8" descr="barevná autíčka.jpg"/>
          <p:cNvPicPr>
            <a:picLocks noChangeAspect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5750" b="60634" l="60215" r="72104">
                        <a14:foregroundMark x1="69156" y1="51998" x2="66448" y2="54545"/>
                      </a14:backgroundRemoval>
                    </a14:imgEffect>
                  </a14:imgLayer>
                </a14:imgProps>
              </a:ext>
            </a:extLst>
          </a:blip>
          <a:srcRect l="58729" t="32640" r="26410" b="36256"/>
          <a:stretch/>
        </p:blipFill>
        <p:spPr>
          <a:xfrm>
            <a:off x="10226509" y="2732634"/>
            <a:ext cx="1436914" cy="1888177"/>
          </a:xfrm>
          <a:prstGeom prst="roundRect">
            <a:avLst/>
          </a:prstGeom>
          <a:ln w="38100">
            <a:solidFill>
              <a:srgbClr val="00B050"/>
            </a:solidFill>
          </a:ln>
        </p:spPr>
      </p:pic>
    </p:spTree>
    <p:extLst>
      <p:ext uri="{BB962C8B-B14F-4D97-AF65-F5344CB8AC3E}">
        <p14:creationId xmlns:p14="http://schemas.microsoft.com/office/powerpoint/2010/main" val="980915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barevná autíčka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4400" y="2431188"/>
            <a:ext cx="2743200" cy="1995623"/>
          </a:xfrm>
          <a:prstGeom prst="rect">
            <a:avLst/>
          </a:prstGeom>
        </p:spPr>
      </p:pic>
      <p:pic>
        <p:nvPicPr>
          <p:cNvPr id="3" name="Obrázek 2" descr="barevná autíčka 1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34390"/>
            <a:ext cx="9040214" cy="6138863"/>
          </a:xfrm>
          <a:prstGeom prst="roundRect">
            <a:avLst/>
          </a:prstGeom>
          <a:ln w="28575">
            <a:solidFill>
              <a:srgbClr val="00B050"/>
            </a:solidFill>
          </a:ln>
        </p:spPr>
      </p:pic>
      <p:pic>
        <p:nvPicPr>
          <p:cNvPr id="8" name="Obrázek 7" descr="barevná autíčka 1.jpg"/>
          <p:cNvPicPr>
            <a:picLocks noChangeAspect="1"/>
          </p:cNvPicPr>
          <p:nvPr/>
        </p:nvPicPr>
        <p:blipFill rotWithShape="1">
          <a:blip r:embed="rId5"/>
          <a:srcRect l="4928" t="32464" r="72119" b="33162"/>
          <a:stretch/>
        </p:blipFill>
        <p:spPr>
          <a:xfrm>
            <a:off x="9999784" y="54487"/>
            <a:ext cx="2074985" cy="2110154"/>
          </a:xfrm>
          <a:prstGeom prst="roundRect">
            <a:avLst/>
          </a:prstGeom>
          <a:ln w="28575">
            <a:solidFill>
              <a:srgbClr val="00B050"/>
            </a:solidFill>
          </a:ln>
        </p:spPr>
      </p:pic>
      <p:pic>
        <p:nvPicPr>
          <p:cNvPr id="9" name="Obrázek 8" descr="barevná autíčka 1.jpg"/>
          <p:cNvPicPr>
            <a:picLocks noChangeAspect="1"/>
          </p:cNvPicPr>
          <p:nvPr/>
        </p:nvPicPr>
        <p:blipFill rotWithShape="1">
          <a:blip r:embed="rId6"/>
          <a:srcRect l="43313" t="63974" r="32697" b="3944"/>
          <a:stretch/>
        </p:blipFill>
        <p:spPr>
          <a:xfrm>
            <a:off x="9952891" y="2457334"/>
            <a:ext cx="2168769" cy="1969477"/>
          </a:xfrm>
          <a:prstGeom prst="roundRect">
            <a:avLst/>
          </a:prstGeom>
          <a:ln w="28575">
            <a:solidFill>
              <a:srgbClr val="00B050"/>
            </a:solidFill>
          </a:ln>
        </p:spPr>
      </p:pic>
    </p:spTree>
    <p:extLst>
      <p:ext uri="{BB962C8B-B14F-4D97-AF65-F5344CB8AC3E}">
        <p14:creationId xmlns:p14="http://schemas.microsoft.com/office/powerpoint/2010/main" val="797840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392709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autíčka 3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76141"/>
            <a:ext cx="8719304" cy="5953125"/>
          </a:xfrm>
          <a:prstGeom prst="roundRect">
            <a:avLst/>
          </a:prstGeom>
          <a:ln w="38100">
            <a:solidFill>
              <a:srgbClr val="00B050"/>
            </a:solidFill>
          </a:ln>
        </p:spPr>
      </p:pic>
      <p:pic>
        <p:nvPicPr>
          <p:cNvPr id="5" name="Obrázek 4" descr="autíčka 3.jpg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6845" b="60633" l="7783" r="2596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511" t="33871" r="71766" b="36393"/>
          <a:stretch/>
        </p:blipFill>
        <p:spPr>
          <a:xfrm>
            <a:off x="9999785" y="89985"/>
            <a:ext cx="1981200" cy="1887416"/>
          </a:xfrm>
          <a:prstGeom prst="roundRect">
            <a:avLst/>
          </a:prstGeom>
          <a:ln w="38100">
            <a:solidFill>
              <a:srgbClr val="00B050"/>
            </a:solidFill>
          </a:ln>
        </p:spPr>
      </p:pic>
      <p:pic>
        <p:nvPicPr>
          <p:cNvPr id="9" name="Obrázek 8" descr="autíčka 3.jpg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726" b="33083" l="47017" r="66054">
                        <a14:foregroundMark x1="57155" y1="23746" x2="54447" y2="2515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637" t="1181" r="31566" b="63372"/>
          <a:stretch/>
        </p:blipFill>
        <p:spPr>
          <a:xfrm>
            <a:off x="9999785" y="4747845"/>
            <a:ext cx="2074986" cy="2110155"/>
          </a:xfrm>
          <a:prstGeom prst="roundRect">
            <a:avLst/>
          </a:prstGeom>
          <a:ln w="38100">
            <a:solidFill>
              <a:srgbClr val="00B050"/>
            </a:solidFill>
          </a:ln>
        </p:spPr>
      </p:pic>
      <p:pic>
        <p:nvPicPr>
          <p:cNvPr id="10" name="Obrázek 9" descr="autíčka 3.jpg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4521" b="63350" l="56670" r="75494">
                        <a14:foregroundMark x1="69413" y1="52939" x2="66562" y2="5493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4317" t="30917" r="22153" b="33046"/>
          <a:stretch/>
        </p:blipFill>
        <p:spPr>
          <a:xfrm>
            <a:off x="9964615" y="2299833"/>
            <a:ext cx="2051539" cy="2145324"/>
          </a:xfrm>
          <a:prstGeom prst="roundRect">
            <a:avLst/>
          </a:prstGeom>
          <a:ln w="38100">
            <a:solidFill>
              <a:srgbClr val="00B050"/>
            </a:solidFill>
          </a:ln>
        </p:spPr>
      </p:pic>
    </p:spTree>
    <p:extLst>
      <p:ext uri="{BB962C8B-B14F-4D97-AF65-F5344CB8AC3E}">
        <p14:creationId xmlns:p14="http://schemas.microsoft.com/office/powerpoint/2010/main" val="3884579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 descr="autodrom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003" y="676141"/>
            <a:ext cx="8955088" cy="5749579"/>
          </a:xfrm>
          <a:prstGeom prst="roundRect">
            <a:avLst/>
          </a:prstGeom>
          <a:ln w="38100">
            <a:solidFill>
              <a:srgbClr val="00B050"/>
            </a:solidFill>
          </a:ln>
        </p:spPr>
      </p:pic>
      <p:pic>
        <p:nvPicPr>
          <p:cNvPr id="5" name="Obrázek 4" descr="autodrom.jpg"/>
          <p:cNvPicPr>
            <a:picLocks noChangeAspect="1"/>
          </p:cNvPicPr>
          <p:nvPr/>
        </p:nvPicPr>
        <p:blipFill rotWithShape="1">
          <a:blip r:embed="rId4"/>
          <a:srcRect l="8670" t="4011" r="73294" b="70165"/>
          <a:stretch/>
        </p:blipFill>
        <p:spPr>
          <a:xfrm>
            <a:off x="10319657" y="320634"/>
            <a:ext cx="1615095" cy="1484720"/>
          </a:xfrm>
          <a:prstGeom prst="rect">
            <a:avLst/>
          </a:prstGeom>
          <a:ln w="38100">
            <a:solidFill>
              <a:srgbClr val="00B050"/>
            </a:solidFill>
          </a:ln>
        </p:spPr>
      </p:pic>
      <p:pic>
        <p:nvPicPr>
          <p:cNvPr id="10" name="Obrázek 9" descr="autodrom.jpg"/>
          <p:cNvPicPr>
            <a:picLocks noChangeAspect="1"/>
          </p:cNvPicPr>
          <p:nvPr/>
        </p:nvPicPr>
        <p:blipFill rotWithShape="1">
          <a:blip r:embed="rId4"/>
          <a:srcRect l="8670" t="4011" r="73294" b="70165"/>
          <a:stretch/>
        </p:blipFill>
        <p:spPr>
          <a:xfrm flipH="1">
            <a:off x="10319657" y="2594589"/>
            <a:ext cx="1615095" cy="1484720"/>
          </a:xfrm>
          <a:prstGeom prst="rect">
            <a:avLst/>
          </a:prstGeom>
          <a:ln w="38100">
            <a:solidFill>
              <a:srgbClr val="00B050"/>
            </a:solidFill>
          </a:ln>
        </p:spPr>
      </p:pic>
    </p:spTree>
    <p:extLst>
      <p:ext uri="{BB962C8B-B14F-4D97-AF65-F5344CB8AC3E}">
        <p14:creationId xmlns:p14="http://schemas.microsoft.com/office/powerpoint/2010/main" val="3884579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cs-CZ" dirty="0"/>
          </a:p>
          <a:p>
            <a:r>
              <a:rPr lang="cs-CZ" dirty="0"/>
              <a:t>Vlastní ilustrace</a:t>
            </a:r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Metodický pokyn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Integrovaný blok: poznávací schopnosti 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/>
              <a:t>Děti přiřazují k číslici autíčka stejné barvy, stejného tvaru.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Orientace v číselné řadě, chápat číslo jako počet prvků, určování počtu do 6, osvojení si elementárních poznatků o znakových systémech(číslo)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/>
              <a:t>děti mají za úkol vybrat obrázky podle zadaného </a:t>
            </a:r>
            <a:r>
              <a:rPr lang="cs-CZ" dirty="0" smtClean="0"/>
              <a:t>úkolu.</a:t>
            </a:r>
          </a:p>
          <a:p>
            <a:r>
              <a:rPr lang="cs-CZ" dirty="0" smtClean="0"/>
              <a:t>Kliknutím na vybraný obrázek po pravé straně snímku se dětem nabízí zpětná vazba</a:t>
            </a:r>
            <a:endParaRPr lang="cs-CZ" dirty="0"/>
          </a:p>
          <a:p>
            <a:r>
              <a:rPr lang="cs-CZ" dirty="0" smtClean="0"/>
              <a:t>Můžeme využít možnosti </a:t>
            </a:r>
            <a:r>
              <a:rPr lang="cs-CZ" dirty="0"/>
              <a:t>grafického zaznamenání na dotykové tabuli</a:t>
            </a:r>
          </a:p>
          <a:p>
            <a:r>
              <a:rPr lang="cs-CZ" dirty="0"/>
              <a:t>dítě vybírá obrázky podle instrukcí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/>
              <a:t>pochopit číslo jako počet</a:t>
            </a:r>
          </a:p>
          <a:p>
            <a:r>
              <a:rPr lang="cs-CZ" dirty="0"/>
              <a:t>třídit předměty dle jednoho kritéria, dle barvy a tvaru</a:t>
            </a:r>
          </a:p>
          <a:p>
            <a:r>
              <a:rPr lang="cs-CZ" dirty="0"/>
              <a:t>pracovat i dotykovou tabulí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311</Words>
  <Application>Microsoft Office PowerPoint</Application>
  <PresentationFormat>Širokoúhlá obrazovka</PresentationFormat>
  <Paragraphs>64</Paragraphs>
  <Slides>11</Slides>
  <Notes>11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Arial</vt:lpstr>
      <vt:lpstr>Century Gothic</vt:lpstr>
      <vt:lpstr>Sheer Green 16x9</vt:lpstr>
      <vt:lpstr>Pouť autíčka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poznávací schopnosti </vt:lpstr>
      <vt:lpstr>Studijní materiály </vt:lpstr>
      <vt:lpstr>   Práce s interaktivním výukovým materiálem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Grafomotorika</dc:title>
  <dc:creator/>
  <cp:lastModifiedBy/>
  <cp:revision>11</cp:revision>
  <dcterms:created xsi:type="dcterms:W3CDTF">2014-08-05T12:38:58Z</dcterms:created>
  <dcterms:modified xsi:type="dcterms:W3CDTF">2015-05-22T12:14:00Z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