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939393"/>
    <a:srgbClr val="FEF9EB"/>
    <a:srgbClr val="F2F6F9"/>
    <a:srgbClr val="FEF9E7"/>
    <a:srgbClr val="FDFEE2"/>
    <a:srgbClr val="FDFEC6"/>
    <a:srgbClr val="FCFEA0"/>
    <a:srgbClr val="FAFD77"/>
    <a:srgbClr val="F8FC4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Jak se točí kolotoč? Grafomotorický cvik KRUH.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Kolotoč se točí - grafomotorický cvik kruh.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Houpáme se na houpačce. Grafomotorický cvik - SPODNÍ OBLOUK.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79554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Procvičení grafomotorického cviku - spodní oblouky.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0684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3483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87102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04875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8380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92737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40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000" b="1" i="0" dirty="0">
                <a:solidFill>
                  <a:srgbClr val="624D38">
                    <a:lumMod val="75000"/>
                  </a:srgbClr>
                </a:solidFill>
                <a:latin typeface="Arial Black"/>
              </a:rPr>
              <a:t>POUŤ - GRAFOMOTORIKA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800" i="0" baseline="0" dirty="0" err="1">
                <a:latin typeface="Arial"/>
                <a:cs typeface="Arial"/>
              </a:rPr>
              <a:t>jemná motorika, koordinace ruky a oka</a:t>
            </a:r>
            <a:endParaRPr lang="cs-CZ" sz="2800" i="0" baseline="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IMG_20150417_0001.jpg"/>
          <p:cNvPicPr>
            <a:picLocks noChangeAspect="1"/>
          </p:cNvPicPr>
          <p:nvPr/>
        </p:nvPicPr>
        <p:blipFill>
          <a:blip r:embed="rId3" cstate="print"/>
          <a:srcRect l="745" t="-405" r="-743" b="382"/>
          <a:stretch>
            <a:fillRect/>
          </a:stretch>
        </p:blipFill>
        <p:spPr>
          <a:xfrm rot="15960000" flipH="1">
            <a:off x="3967846" y="1573694"/>
            <a:ext cx="4044881" cy="38171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572000" y="3200400"/>
            <a:ext cx="30480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724400" y="2680673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356834" y="167425"/>
            <a:ext cx="7485157" cy="6581105"/>
          </a:xfrm>
          <a:prstGeom prst="ellipse">
            <a:avLst/>
          </a:prstGeom>
          <a:noFill/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1" y="4958366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malé kolotoče.jpg"/>
          <p:cNvPicPr>
            <a:picLocks noChangeAspect="1"/>
          </p:cNvPicPr>
          <p:nvPr/>
        </p:nvPicPr>
        <p:blipFill>
          <a:blip r:embed="rId3" cstate="print"/>
          <a:srcRect l="476" t="53" r="-476" b="-53"/>
          <a:stretch>
            <a:fillRect/>
          </a:stretch>
        </p:blipFill>
        <p:spPr>
          <a:xfrm rot="5400000">
            <a:off x="2578995" y="-2183626"/>
            <a:ext cx="6858001" cy="11225254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1289086" y="383148"/>
            <a:ext cx="3326443" cy="3045853"/>
          </a:xfrm>
          <a:prstGeom prst="ellipse">
            <a:avLst/>
          </a:prstGeom>
          <a:noFill/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134718" y="3306648"/>
            <a:ext cx="3326443" cy="3045853"/>
          </a:xfrm>
          <a:prstGeom prst="ellipse">
            <a:avLst/>
          </a:prstGeom>
          <a:noFill/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204182" y="449153"/>
            <a:ext cx="3326443" cy="3045853"/>
          </a:xfrm>
          <a:prstGeom prst="ellipse">
            <a:avLst/>
          </a:prstGeom>
          <a:noFill/>
          <a:ln>
            <a:solidFill>
              <a:schemeClr val="tx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velká houpa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580000">
            <a:off x="2337066" y="-1751636"/>
            <a:ext cx="7110037" cy="9958403"/>
          </a:xfrm>
          <a:prstGeom prst="rect">
            <a:avLst/>
          </a:prstGeom>
        </p:spPr>
      </p:pic>
      <p:sp>
        <p:nvSpPr>
          <p:cNvPr id="3" name="Oblouk 2"/>
          <p:cNvSpPr/>
          <p:nvPr/>
        </p:nvSpPr>
        <p:spPr>
          <a:xfrm rot="5759493">
            <a:off x="3632163" y="-677409"/>
            <a:ext cx="5787400" cy="8024517"/>
          </a:xfrm>
          <a:prstGeom prst="arc">
            <a:avLst>
              <a:gd name="adj1" fmla="val 16200000"/>
              <a:gd name="adj2" fmla="val 4818674"/>
            </a:avLst>
          </a:prstGeom>
          <a:ln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malé houpač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340000">
            <a:off x="2737647" y="-2856370"/>
            <a:ext cx="7030251" cy="11577215"/>
          </a:xfrm>
          <a:prstGeom prst="rect">
            <a:avLst/>
          </a:prstGeom>
        </p:spPr>
      </p:pic>
      <p:sp>
        <p:nvSpPr>
          <p:cNvPr id="5" name="Oblouk 4"/>
          <p:cNvSpPr/>
          <p:nvPr/>
        </p:nvSpPr>
        <p:spPr>
          <a:xfrm rot="5400000">
            <a:off x="4241748" y="3341370"/>
            <a:ext cx="2874376" cy="3195253"/>
          </a:xfrm>
          <a:prstGeom prst="arc">
            <a:avLst>
              <a:gd name="adj1" fmla="val 15976087"/>
              <a:gd name="adj2" fmla="val 4818674"/>
            </a:avLst>
          </a:prstGeom>
          <a:ln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5759493">
            <a:off x="7253438" y="835762"/>
            <a:ext cx="2730652" cy="3031190"/>
          </a:xfrm>
          <a:prstGeom prst="arc">
            <a:avLst>
              <a:gd name="adj1" fmla="val 16200000"/>
              <a:gd name="adj2" fmla="val 4818674"/>
            </a:avLst>
          </a:prstGeom>
          <a:ln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5759493">
            <a:off x="1765456" y="787159"/>
            <a:ext cx="2730652" cy="2784332"/>
          </a:xfrm>
          <a:prstGeom prst="arc">
            <a:avLst>
              <a:gd name="adj1" fmla="val 16200000"/>
              <a:gd name="adj2" fmla="val 4818674"/>
            </a:avLst>
          </a:prstGeom>
          <a:ln>
            <a:prstDash val="dash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r>
              <a:rPr lang="cs-CZ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sz="2800" dirty="0"/>
              <a:t>Integrovaný blok: jemná motorika, koordinace ruky a oka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rozvíjet u dítěte pohyby nutné pro psaní, procvičit a zdokonalit přesnost při znázorňování grafomotorického cviku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Cílem je rozvoj pohybových schopností a zdokonalování dovedností v oblasti hrubé i jemné motoriky </a:t>
            </a:r>
            <a:r>
              <a:rPr lang="cs-CZ" dirty="0" smtClean="0"/>
              <a:t>(koordinace </a:t>
            </a:r>
            <a:r>
              <a:rPr lang="cs-CZ" dirty="0"/>
              <a:t>a rozsah pohybu, koordinace ruky a </a:t>
            </a:r>
            <a:r>
              <a:rPr lang="cs-CZ" dirty="0" smtClean="0"/>
              <a:t>oka)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Dítě má za úkol seznámit se a procvičit grafomotorický cvik - kruh, oblouk.</a:t>
            </a:r>
          </a:p>
          <a:p>
            <a:r>
              <a:rPr lang="cs-CZ" dirty="0"/>
              <a:t>Uvolňovat dítěti ramenní kloub, ruku a zápěstí ruky.</a:t>
            </a:r>
          </a:p>
          <a:p>
            <a:r>
              <a:rPr lang="cs-CZ" dirty="0"/>
              <a:t>Využíváme možnosti grafického zaznamenání na dotykové obrazovce.</a:t>
            </a:r>
          </a:p>
          <a:p>
            <a:r>
              <a:rPr lang="cs-CZ" dirty="0"/>
              <a:t>Procvičení jednotlivých cviků postupně za sebou.</a:t>
            </a:r>
          </a:p>
          <a:p>
            <a:r>
              <a:rPr lang="cs-CZ" dirty="0"/>
              <a:t>Děti využívají interaktivní pero, které je součástí PowerPointu.</a:t>
            </a:r>
          </a:p>
          <a:p>
            <a:r>
              <a:rPr lang="cs-CZ" dirty="0"/>
              <a:t>Součástí je procvičení těla </a:t>
            </a:r>
            <a:r>
              <a:rPr lang="cs-CZ" dirty="0" smtClean="0"/>
              <a:t>(pohybová </a:t>
            </a:r>
            <a:r>
              <a:rPr lang="cs-CZ" dirty="0"/>
              <a:t>chvilka - kolotoč se točí dokola, nejprve pomalu a pozvolna zrychluje, houpání se na houpačce...)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Upřesňovat užívání pravé či levé ruky.</a:t>
            </a:r>
          </a:p>
          <a:p>
            <a:r>
              <a:rPr lang="cs-CZ" dirty="0"/>
              <a:t>Při obtahování cviku na dotykové tabuli používat tři prsty - špetka</a:t>
            </a:r>
          </a:p>
          <a:p>
            <a:r>
              <a:rPr lang="cs-CZ" dirty="0"/>
              <a:t>Dodržovat přesnost při znázorňování grafomotorického cviku, vést stopu interaktivního pera přesně</a:t>
            </a:r>
          </a:p>
          <a:p>
            <a:r>
              <a:rPr lang="cs-CZ" dirty="0"/>
              <a:t>praktické procvičení </a:t>
            </a:r>
            <a:r>
              <a:rPr lang="cs-CZ" dirty="0" err="1"/>
              <a:t>grafomotorického</a:t>
            </a:r>
            <a:r>
              <a:rPr lang="cs-CZ" dirty="0"/>
              <a:t> cviku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373</Words>
  <Application>Microsoft Office PowerPoint</Application>
  <PresentationFormat>Vlastní</PresentationFormat>
  <Paragraphs>66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POUŤ - GRAFOMOTORIKA</vt:lpstr>
      <vt:lpstr>Snímek 2</vt:lpstr>
      <vt:lpstr>Snímek 3</vt:lpstr>
      <vt:lpstr>Snímek 4</vt:lpstr>
      <vt:lpstr>Snímek 5</vt:lpstr>
      <vt:lpstr>Použité odkazy</vt:lpstr>
      <vt:lpstr>Metodický pokyn Integrovaný blok: jemná motorika, koordinace ruky a oka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28</cp:revision>
  <dcterms:created xsi:type="dcterms:W3CDTF">2014-08-05T12:38:58Z</dcterms:created>
  <dcterms:modified xsi:type="dcterms:W3CDTF">2015-05-22T12:57:31Z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