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3"/>
  </p:notesMasterIdLst>
  <p:handoutMasterIdLst>
    <p:handoutMasterId r:id="rId14"/>
  </p:handoutMasterIdLst>
  <p:sldIdLst>
    <p:sldId id="272" r:id="rId3"/>
    <p:sldId id="282" r:id="rId4"/>
    <p:sldId id="296" r:id="rId5"/>
    <p:sldId id="297" r:id="rId6"/>
    <p:sldId id="275" r:id="rId7"/>
    <p:sldId id="276" r:id="rId8"/>
    <p:sldId id="277" r:id="rId9"/>
    <p:sldId id="278" r:id="rId10"/>
    <p:sldId id="280" r:id="rId11"/>
    <p:sldId id="281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EF9E5"/>
    <a:srgbClr val="FDFEE2"/>
    <a:srgbClr val="FDFEC6"/>
    <a:srgbClr val="FCFEA0"/>
    <a:srgbClr val="FAFD77"/>
    <a:srgbClr val="F8FC46"/>
    <a:srgbClr val="F3FC84"/>
    <a:srgbClr val="FFE997"/>
    <a:srgbClr val="F26A1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7353" autoAdjust="0"/>
    <p:restoredTop sz="94918" autoAdjust="0"/>
  </p:normalViewPr>
  <p:slideViewPr>
    <p:cSldViewPr snapToGrid="0">
      <p:cViewPr varScale="1">
        <p:scale>
          <a:sx n="73" d="100"/>
          <a:sy n="73" d="100"/>
        </p:scale>
        <p:origin x="78" y="102"/>
      </p:cViewPr>
      <p:guideLst>
        <p:guide pos="3840"/>
        <p:guide orient="horz" pos="216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1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presProps" Target="pres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t>22. 5. 2015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t>22. 5. 2015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Označ míčky,</a:t>
            </a:r>
            <a:r>
              <a:rPr lang="cs-CZ" baseline="0" dirty="0" smtClean="0"/>
              <a:t> které jsou ke klaunovi nejblíž.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5992435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Označ míčky,</a:t>
            </a:r>
            <a:r>
              <a:rPr lang="cs-CZ" baseline="0" dirty="0" smtClean="0"/>
              <a:t> které jsou ke klaunovi nejdál.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2982575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Označ míčky,</a:t>
            </a:r>
            <a:r>
              <a:rPr lang="cs-CZ" baseline="0" dirty="0" smtClean="0"/>
              <a:t> které jsou ke klaunovi nejdál a jsou žluté.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7314923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9887758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4166510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9102982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0113346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2882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93422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5843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3056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7080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2011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9003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5946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1734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pixabay.com/cs/cirkus-klaun-sm%C3%A1l-se-%C5%BEonglov%C3%A1n%C3%AD-160165/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umy.cz/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Klaun a míčky</a:t>
            </a:r>
            <a:endParaRPr lang="cs-CZ" sz="3600" b="0" i="0" dirty="0">
              <a:solidFill>
                <a:srgbClr val="624D38">
                  <a:lumMod val="75000"/>
                </a:srgbClr>
              </a:solidFill>
              <a:latin typeface="Century Gothic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dirty="0" smtClean="0"/>
              <a:t>vnímání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9543245" y="0"/>
            <a:ext cx="2648755" cy="1352282"/>
          </a:xfrm>
          <a:prstGeom prst="rect">
            <a:avLst/>
          </a:prstGeom>
          <a:solidFill>
            <a:srgbClr val="FEF9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2</a:t>
            </a:fld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0" y="5087155"/>
            <a:ext cx="12192000" cy="1770845"/>
          </a:xfrm>
          <a:prstGeom prst="rect">
            <a:avLst/>
          </a:prstGeom>
          <a:solidFill>
            <a:srgbClr val="FDFEE2"/>
          </a:solidFill>
          <a:ln>
            <a:solidFill>
              <a:srgbClr val="FDFEE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vál 2"/>
          <p:cNvSpPr/>
          <p:nvPr/>
        </p:nvSpPr>
        <p:spPr>
          <a:xfrm>
            <a:off x="6836798" y="1674477"/>
            <a:ext cx="660566" cy="54693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2693988" y="109538"/>
            <a:ext cx="660068" cy="658978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3836037" y="1954773"/>
            <a:ext cx="659071" cy="56332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3634638" y="3881568"/>
            <a:ext cx="659071" cy="56332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9246062" y="1020792"/>
            <a:ext cx="690987" cy="659071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477190" y="785273"/>
            <a:ext cx="675029" cy="690987"/>
          </a:xfrm>
          <a:prstGeom prst="ellipse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5339357" y="138292"/>
            <a:ext cx="674770" cy="645106"/>
          </a:xfrm>
          <a:prstGeom prst="ellips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7705935" y="3159512"/>
            <a:ext cx="611196" cy="643113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5" name="Obrázek 1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51380" y="2305741"/>
            <a:ext cx="2195853" cy="27814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09151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6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3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0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7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3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9543245" y="0"/>
            <a:ext cx="2648755" cy="1352282"/>
          </a:xfrm>
          <a:prstGeom prst="rect">
            <a:avLst/>
          </a:prstGeom>
          <a:solidFill>
            <a:srgbClr val="FEF9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3</a:t>
            </a:fld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0" y="5087155"/>
            <a:ext cx="11784169" cy="1770845"/>
          </a:xfrm>
          <a:prstGeom prst="rect">
            <a:avLst/>
          </a:prstGeom>
          <a:solidFill>
            <a:srgbClr val="FDFEE2"/>
          </a:solidFill>
          <a:ln>
            <a:solidFill>
              <a:srgbClr val="FDFEE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vál 2"/>
          <p:cNvSpPr/>
          <p:nvPr/>
        </p:nvSpPr>
        <p:spPr>
          <a:xfrm>
            <a:off x="7315562" y="129202"/>
            <a:ext cx="660566" cy="54693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2828861" y="202057"/>
            <a:ext cx="632796" cy="660092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10867622" y="492868"/>
            <a:ext cx="690987" cy="659071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286690" y="676141"/>
            <a:ext cx="675029" cy="690987"/>
          </a:xfrm>
          <a:prstGeom prst="ellipse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8448907" y="2046540"/>
            <a:ext cx="611196" cy="643113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5" name="Obrázek 1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51380" y="2305741"/>
            <a:ext cx="2195853" cy="2781414"/>
          </a:xfrm>
          <a:prstGeom prst="rect">
            <a:avLst/>
          </a:prstGeom>
        </p:spPr>
      </p:pic>
      <p:sp>
        <p:nvSpPr>
          <p:cNvPr id="16" name="Ovál 15"/>
          <p:cNvSpPr/>
          <p:nvPr/>
        </p:nvSpPr>
        <p:spPr>
          <a:xfrm>
            <a:off x="3887950" y="2036665"/>
            <a:ext cx="659071" cy="56332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2397579" y="3871583"/>
            <a:ext cx="659071" cy="56332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8163487" y="3696448"/>
            <a:ext cx="674770" cy="645106"/>
          </a:xfrm>
          <a:prstGeom prst="ellips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1145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6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3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0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7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3" grpId="0" animBg="1"/>
      <p:bldP spid="8" grpId="0" animBg="1"/>
      <p:bldP spid="11" grpId="0" animBg="1"/>
      <p:bldP spid="12" grpId="0" animBg="1"/>
      <p:bldP spid="14" grpId="0" animBg="1"/>
      <p:bldP spid="16" grpId="0" animBg="1"/>
      <p:bldP spid="17" grpId="0" animBg="1"/>
      <p:bldP spid="1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9543245" y="0"/>
            <a:ext cx="2648755" cy="1352282"/>
          </a:xfrm>
          <a:prstGeom prst="rect">
            <a:avLst/>
          </a:prstGeom>
          <a:solidFill>
            <a:srgbClr val="FEF9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4</a:t>
            </a:fld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0" y="5087155"/>
            <a:ext cx="11784169" cy="1770845"/>
          </a:xfrm>
          <a:prstGeom prst="rect">
            <a:avLst/>
          </a:prstGeom>
          <a:solidFill>
            <a:srgbClr val="FDFEE2"/>
          </a:solidFill>
          <a:ln>
            <a:solidFill>
              <a:srgbClr val="FDFEE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vál 2"/>
          <p:cNvSpPr/>
          <p:nvPr/>
        </p:nvSpPr>
        <p:spPr>
          <a:xfrm>
            <a:off x="11414799" y="129202"/>
            <a:ext cx="660566" cy="54693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33635" y="1208731"/>
            <a:ext cx="660068" cy="658978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2586192" y="94533"/>
            <a:ext cx="659071" cy="56332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274564" y="4364450"/>
            <a:ext cx="659071" cy="56332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7325220" y="3987040"/>
            <a:ext cx="690987" cy="659071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3066315" y="2711969"/>
            <a:ext cx="675029" cy="690987"/>
          </a:xfrm>
          <a:prstGeom prst="ellipse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5339357" y="138292"/>
            <a:ext cx="674770" cy="645106"/>
          </a:xfrm>
          <a:prstGeom prst="ellips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8195274" y="109538"/>
            <a:ext cx="611196" cy="643113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5" name="Obrázek 1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51380" y="2305741"/>
            <a:ext cx="2195853" cy="27814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48224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1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6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3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0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7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3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endParaRPr lang="cs-CZ" dirty="0"/>
          </a:p>
          <a:p>
            <a:r>
              <a:rPr lang="cs-CZ" dirty="0" smtClean="0">
                <a:latin typeface="Century Gothic" charset="0"/>
              </a:rPr>
              <a:t>Obrázek klauna se souhlasem autora od p. </a:t>
            </a:r>
            <a:r>
              <a:rPr lang="cs-CZ" dirty="0" err="1" smtClean="0">
                <a:latin typeface="Century Gothic" charset="0"/>
              </a:rPr>
              <a:t>Košatové</a:t>
            </a:r>
            <a:endParaRPr lang="cs-CZ" dirty="0">
              <a:latin typeface="Century Gothic" charset="0"/>
              <a:hlinkClick r:id="rId3"/>
            </a:endParaRPr>
          </a:p>
        </p:txBody>
      </p:sp>
    </p:spTree>
    <p:extLst>
      <p:ext uri="{BB962C8B-B14F-4D97-AF65-F5344CB8AC3E}">
        <p14:creationId xmlns:p14="http://schemas.microsoft.com/office/powerpoint/2010/main" val="155300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</a:t>
            </a:r>
            <a:r>
              <a:rPr lang="cs-CZ" dirty="0" smtClean="0"/>
              <a:t>(</a:t>
            </a:r>
            <a:r>
              <a:rPr lang="cs-CZ" dirty="0" smtClean="0"/>
              <a:t>vnímání</a:t>
            </a:r>
            <a:r>
              <a:rPr lang="cs-CZ" dirty="0" smtClean="0"/>
              <a:t>)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Dítě vybírá obrázky podle zadání úkolu</a:t>
            </a:r>
          </a:p>
          <a:p>
            <a:r>
              <a:rPr lang="cs-CZ" dirty="0" smtClean="0"/>
              <a:t>Rozlišuje pojmy nejdál, nejblíž –vzdálenost </a:t>
            </a:r>
            <a:endParaRPr lang="cs-CZ" dirty="0" smtClean="0"/>
          </a:p>
          <a:p>
            <a:r>
              <a:rPr lang="cs-CZ" b="1" dirty="0"/>
              <a:t>Očekávání a cíle</a:t>
            </a:r>
          </a:p>
          <a:p>
            <a:r>
              <a:rPr lang="cs-CZ" dirty="0" smtClean="0"/>
              <a:t>Dítě si prakticky zkouší úkony procvičující orientaci v prostoru a rovině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1244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3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801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cs-CZ" dirty="0" smtClean="0"/>
              <a:t>Děti mají za úkol vybírat míčky, které jsou nejdál a nejblíž</a:t>
            </a:r>
          </a:p>
          <a:p>
            <a:pPr marL="45720" indent="0">
              <a:buNone/>
            </a:pPr>
            <a:r>
              <a:rPr lang="cs-CZ" dirty="0" smtClean="0"/>
              <a:t>Využíváme možnosti animace na dotykové obrazovce</a:t>
            </a:r>
          </a:p>
          <a:p>
            <a:pPr marL="45720" indent="0">
              <a:buNone/>
            </a:pPr>
            <a:r>
              <a:rPr lang="cs-CZ" dirty="0" smtClean="0"/>
              <a:t>Obrázky vybíráme k sobě podle instrukcí</a:t>
            </a:r>
          </a:p>
          <a:p>
            <a:pPr marL="45720" indent="0">
              <a:buNone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080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Procvičení  a praktické úkony procvičující orientaci v prostoru a rovině</a:t>
            </a:r>
          </a:p>
          <a:p>
            <a:r>
              <a:rPr lang="cs-CZ" dirty="0" smtClean="0"/>
              <a:t>Určování vzdálenosti od klauna</a:t>
            </a:r>
          </a:p>
          <a:p>
            <a:r>
              <a:rPr lang="cs-CZ" dirty="0" smtClean="0"/>
              <a:t>Možnost praktické zkoušky změření vzdálenosti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6505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10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5604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308</Words>
  <Application>Microsoft Office PowerPoint</Application>
  <PresentationFormat>Širokoúhlá obrazovka</PresentationFormat>
  <Paragraphs>64</Paragraphs>
  <Slides>10</Slides>
  <Notes>8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3" baseType="lpstr">
      <vt:lpstr>Arial</vt:lpstr>
      <vt:lpstr>Century Gothic</vt:lpstr>
      <vt:lpstr>Sheer Green 16x9</vt:lpstr>
      <vt:lpstr>Klaun a míčky</vt:lpstr>
      <vt:lpstr>Prezentace aplikace PowerPoint</vt:lpstr>
      <vt:lpstr>Prezentace aplikace PowerPoint</vt:lpstr>
      <vt:lpstr>Prezentace aplikace PowerPoint</vt:lpstr>
      <vt:lpstr>Použité odkazy</vt:lpstr>
      <vt:lpstr>Metodický pokyn Integrovaný blok: (vnímání)</vt:lpstr>
      <vt:lpstr>Studijní materiály </vt:lpstr>
      <vt:lpstr>   Práce s interaktivním výukovým materiálem </vt:lpstr>
      <vt:lpstr>Prvky polytechnické výchovy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Grafomotorika</dc:title>
  <dc:creator/>
  <cp:lastModifiedBy/>
  <cp:revision>5</cp:revision>
  <dcterms:created xsi:type="dcterms:W3CDTF">2014-08-05T12:38:58Z</dcterms:created>
  <dcterms:modified xsi:type="dcterms:W3CDTF">2015-05-22T15:02:03Z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