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1" r:id="rId11"/>
    <p:sldId id="290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8"/>
    <a:srgbClr val="FEF5D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1" d="100"/>
          <a:sy n="81" d="100"/>
        </p:scale>
        <p:origin x="-282" y="-54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audio" Target="../media/audio21.wav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image" Target="../media/image1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1.png"/><Relationship Id="rId7" Type="http://schemas.microsoft.com/office/2007/relationships/hdphoto" Target="../media/hdphoto3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audio" Target="../media/audio31.wav"/><Relationship Id="rId5" Type="http://schemas.openxmlformats.org/officeDocument/2006/relationships/image" Target="../media/image7.png"/><Relationship Id="rId10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audio" Target="../media/audio41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13.png"/><Relationship Id="rId4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image" Target="../media/image14.png"/><Relationship Id="rId7" Type="http://schemas.openxmlformats.org/officeDocument/2006/relationships/image" Target="../media/image15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13.png"/><Relationship Id="rId4" Type="http://schemas.microsoft.com/office/2007/relationships/hdphoto" Target="../media/hdphoto6.wdp"/><Relationship Id="rId9" Type="http://schemas.openxmlformats.org/officeDocument/2006/relationships/audio" Target="../media/audio51.wav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7.png"/><Relationship Id="rId10" Type="http://schemas.openxmlformats.org/officeDocument/2006/relationships/audio" Target="../media/audio61.wav"/><Relationship Id="rId4" Type="http://schemas.microsoft.com/office/2007/relationships/hdphoto" Target="../media/hdphoto8.wdp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11" Type="http://schemas.openxmlformats.org/officeDocument/2006/relationships/audio" Target="../media/audio71.wav"/><Relationship Id="rId5" Type="http://schemas.openxmlformats.org/officeDocument/2006/relationships/image" Target="../media/image21.png"/><Relationship Id="rId10" Type="http://schemas.openxmlformats.org/officeDocument/2006/relationships/image" Target="../media/image24.png"/><Relationship Id="rId4" Type="http://schemas.microsoft.com/office/2007/relationships/hdphoto" Target="../media/hdphoto9.wdp"/><Relationship Id="rId9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3.wdp"/><Relationship Id="rId11" Type="http://schemas.openxmlformats.org/officeDocument/2006/relationships/audio" Target="../media/audio81.wav"/><Relationship Id="rId5" Type="http://schemas.openxmlformats.org/officeDocument/2006/relationships/image" Target="../media/image26.png"/><Relationship Id="rId10" Type="http://schemas.microsoft.com/office/2007/relationships/hdphoto" Target="../media/hdphoto15.wdp"/><Relationship Id="rId4" Type="http://schemas.microsoft.com/office/2007/relationships/hdphoto" Target="../media/hdphoto12.wdp"/><Relationship Id="rId9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3.wdp"/><Relationship Id="rId11" Type="http://schemas.openxmlformats.org/officeDocument/2006/relationships/audio" Target="../media/audio91.wav"/><Relationship Id="rId5" Type="http://schemas.openxmlformats.org/officeDocument/2006/relationships/image" Target="../media/image26.png"/><Relationship Id="rId10" Type="http://schemas.microsoft.com/office/2007/relationships/hdphoto" Target="../media/hdphoto15.wdp"/><Relationship Id="rId4" Type="http://schemas.microsoft.com/office/2007/relationships/hdphoto" Target="../media/hdphoto12.wdp"/><Relationship Id="rId9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u="sng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BEDNÁŘ</a:t>
            </a:r>
            <a:endParaRPr lang="cs-CZ" b="1" i="0" u="sng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000" b="1" u="sng" dirty="0"/>
              <a:t>Pozornost, soustředěnost, paměť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4" name="BEDNAR - PREDEHRA.wav"/>
          </p:stSnd>
        </p:sndAc>
      </p:transition>
    </mc:Choice>
    <mc:Fallback>
      <p:transition spd="med">
        <p:fade/>
        <p:sndAc>
          <p:stSnd>
            <p:snd r:embed="rId3" name="BEDNAR - PREDEH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182" b="78545" l="7765" r="83451">
                        <a14:foregroundMark x1="15137" y1="40606" x2="16235" y2="56182"/>
                        <a14:foregroundMark x1="22275" y1="42667" x2="18039" y2="53091"/>
                        <a14:foregroundMark x1="37490" y1="61636" x2="41961" y2="59576"/>
                        <a14:foregroundMark x1="42824" y1="60970" x2="45255" y2="647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53" t="27607" r="16706" b="23162"/>
          <a:stretch/>
        </p:blipFill>
        <p:spPr>
          <a:xfrm rot="5400000" flipV="1">
            <a:off x="3059104" y="446197"/>
            <a:ext cx="4056188" cy="3376249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4319175" y="3022496"/>
            <a:ext cx="1172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BEDNÁŘ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3503053" y="5210838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0939" b="71000" l="5608" r="383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97" t="40428" r="61835" b="29316"/>
          <a:stretch/>
        </p:blipFill>
        <p:spPr>
          <a:xfrm rot="16200000" flipH="1" flipV="1">
            <a:off x="574430" y="527538"/>
            <a:ext cx="1805353" cy="207498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9478851" y="0"/>
            <a:ext cx="2713149" cy="1441938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69152" b="87152" l="40000" r="90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271" t="67094" r="7416" b="12191"/>
          <a:stretch/>
        </p:blipFill>
        <p:spPr>
          <a:xfrm>
            <a:off x="7519576" y="3702113"/>
            <a:ext cx="2825262" cy="14206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8485" b="26242" l="706" r="4721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291" r="52544" b="73248"/>
          <a:stretch/>
        </p:blipFill>
        <p:spPr>
          <a:xfrm rot="10800000">
            <a:off x="8092627" y="1852249"/>
            <a:ext cx="2514867" cy="126609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6485" b="29333" l="20157" r="615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688" t="14957" r="38940" b="69487"/>
          <a:stretch/>
        </p:blipFill>
        <p:spPr>
          <a:xfrm flipV="1">
            <a:off x="2841287" y="4629132"/>
            <a:ext cx="2139463" cy="1066800"/>
          </a:xfrm>
          <a:prstGeom prst="rect">
            <a:avLst/>
          </a:prstGeom>
        </p:spPr>
      </p:pic>
      <p:sp>
        <p:nvSpPr>
          <p:cNvPr id="17" name="Obdélník 16"/>
          <p:cNvSpPr/>
          <p:nvPr/>
        </p:nvSpPr>
        <p:spPr>
          <a:xfrm>
            <a:off x="3317014" y="232778"/>
            <a:ext cx="3458309" cy="3851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847493" y="3574158"/>
            <a:ext cx="1172308" cy="33044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774716" y="469273"/>
            <a:ext cx="3640793" cy="830997"/>
          </a:xfrm>
          <a:prstGeom prst="rect">
            <a:avLst/>
          </a:prstGeom>
          <a:noFill/>
          <a:ln w="762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KDO PRACUJE S TÍMTO NÁŘADÍM?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8584" y="2837830"/>
            <a:ext cx="1351083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KLADIVO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91355" y="5302740"/>
            <a:ext cx="933451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POŘÍZ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63084" y="5631479"/>
            <a:ext cx="973020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DLÁTO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774716" y="4637976"/>
            <a:ext cx="1019130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PILA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932207" y="3022496"/>
            <a:ext cx="1102747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SEKERA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284281" y="5552273"/>
            <a:ext cx="3317631" cy="923330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JMENUJ  PRVNÍ SLABIKU VE SLOVECH – KTERÁ SLOVA MAJÍ STEJNOU SLABIKU?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099768" y="1057198"/>
            <a:ext cx="5583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K</a:t>
            </a:r>
            <a:endParaRPr lang="cs-CZ" sz="6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2182" b="86364" l="4471" r="492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76" t="52222" r="51659" b="13419"/>
          <a:stretch/>
        </p:blipFill>
        <p:spPr>
          <a:xfrm rot="5400000">
            <a:off x="571498" y="3459807"/>
            <a:ext cx="2356339" cy="2356338"/>
          </a:xfrm>
          <a:prstGeom prst="rect">
            <a:avLst/>
          </a:prstGeom>
        </p:spPr>
      </p:pic>
      <p:sp>
        <p:nvSpPr>
          <p:cNvPr id="30" name="TextovéPole 29"/>
          <p:cNvSpPr txBox="1"/>
          <p:nvPr/>
        </p:nvSpPr>
        <p:spPr>
          <a:xfrm>
            <a:off x="1338120" y="4083810"/>
            <a:ext cx="63991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P</a:t>
            </a:r>
            <a:endParaRPr lang="cs-CZ" sz="6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85459" y="4536610"/>
            <a:ext cx="9282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D</a:t>
            </a:r>
            <a:endParaRPr lang="cs-CZ" sz="6000" b="1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85" b="26970" l="58667" r="956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968" r="2876" b="70855"/>
          <a:stretch/>
        </p:blipFill>
        <p:spPr>
          <a:xfrm rot="5400000" flipV="1">
            <a:off x="5711318" y="4488012"/>
            <a:ext cx="2128007" cy="1998788"/>
          </a:xfrm>
          <a:prstGeom prst="rect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5930102" y="4637976"/>
            <a:ext cx="6817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H</a:t>
            </a:r>
            <a:endParaRPr lang="cs-CZ" sz="6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924800" y="3622313"/>
            <a:ext cx="7737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P</a:t>
            </a:r>
            <a:endParaRPr lang="cs-CZ" sz="6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932207" y="1852249"/>
            <a:ext cx="41785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S</a:t>
            </a:r>
            <a:endParaRPr lang="cs-CZ" sz="6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519247" y="1441938"/>
            <a:ext cx="914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33647" y="6013938"/>
            <a:ext cx="992910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HOBLÍK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3" name="BEDNAR - 1..wav"/>
          </p:stSnd>
        </p:sndAc>
      </p:transition>
    </mc:Choice>
    <mc:Fallback>
      <p:transition spd="med">
        <p:fade/>
        <p:sndAc>
          <p:stSnd>
            <p:snd r:embed="rId2" name="BEDNAR - 1.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18" grpId="0"/>
      <p:bldP spid="17" grpId="0" animBg="1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441938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06769" y="5096402"/>
            <a:ext cx="6935108" cy="148024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182" b="78545" l="7765" r="83451">
                        <a14:foregroundMark x1="15137" y1="40606" x2="16235" y2="56182"/>
                        <a14:foregroundMark x1="22275" y1="42667" x2="18039" y2="53091"/>
                        <a14:foregroundMark x1="37490" y1="61636" x2="41961" y2="59576"/>
                        <a14:foregroundMark x1="42824" y1="60970" x2="45255" y2="64727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53" t="27607" r="16706" b="23162"/>
          <a:stretch/>
        </p:blipFill>
        <p:spPr>
          <a:xfrm rot="5400000" flipV="1">
            <a:off x="397130" y="965055"/>
            <a:ext cx="5779478" cy="4810663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264332" y="1749450"/>
            <a:ext cx="5415154" cy="2308324"/>
          </a:xfrm>
          <a:prstGeom prst="rect">
            <a:avLst/>
          </a:prstGeom>
          <a:noFill/>
          <a:ln w="762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ZÁKLADEM PRO VÝROBŮ SUDŮ JE DŘEVO. Z ROZŘEZANÝCH KOUSKŮ KMENE SEKEROU A PILOU SE POŘÍZEM, DLÁTEM A HOBLÍKEM OPRACOVÁVAJÍ  TZV. LUBY -  VYTVAROVANÉ ČÁSTI SUDU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8485" b="26242" l="706" r="4721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291" r="52544" b="73248"/>
          <a:stretch/>
        </p:blipFill>
        <p:spPr>
          <a:xfrm rot="10800000">
            <a:off x="6084030" y="267488"/>
            <a:ext cx="2514867" cy="126609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69152" b="87152" l="40000" r="90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271" t="67094" r="7416" b="12191"/>
          <a:stretch/>
        </p:blipFill>
        <p:spPr>
          <a:xfrm>
            <a:off x="8854224" y="267488"/>
            <a:ext cx="2825262" cy="14206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2182" b="86364" l="4471" r="492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76" t="52222" r="51659" b="13419"/>
          <a:stretch/>
        </p:blipFill>
        <p:spPr>
          <a:xfrm rot="5400000">
            <a:off x="6163295" y="4104664"/>
            <a:ext cx="2356339" cy="235633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6485" b="29333" l="20157" r="615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688" t="14957" r="38940" b="69487"/>
          <a:stretch/>
        </p:blipFill>
        <p:spPr>
          <a:xfrm flipV="1">
            <a:off x="7727660" y="5303124"/>
            <a:ext cx="2139463" cy="10668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85" b="26970" l="58667" r="956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968" r="2876" b="70855"/>
          <a:stretch/>
        </p:blipFill>
        <p:spPr>
          <a:xfrm rot="5400000" flipV="1">
            <a:off x="9414242" y="4426260"/>
            <a:ext cx="2128007" cy="1998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50972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1" name="A JÁ POŘÁD.wav"/>
          </p:stSnd>
        </p:sndAc>
      </p:transition>
    </mc:Choice>
    <mc:Fallback>
      <p:transition spd="med">
        <p:fade/>
        <p:sndAc>
          <p:stSnd>
            <p:snd r:embed="rId2" name="A JÁ POŘÁ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441938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30215" y="5190186"/>
            <a:ext cx="6903489" cy="13630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0970" b="76182" l="314" r="86353">
                        <a14:foregroundMark x1="4314" y1="65576" x2="27529" y2="57333"/>
                        <a14:foregroundMark x1="16706" y1="40606" x2="14902" y2="60242"/>
                        <a14:foregroundMark x1="56078" y1="57879" x2="69569" y2="58061"/>
                        <a14:foregroundMark x1="3686" y1="66606" x2="9882" y2="71030"/>
                        <a14:foregroundMark x1="2745" y1="61455" x2="6745" y2="56182"/>
                        <a14:foregroundMark x1="5176" y1="57152" x2="5882" y2="55152"/>
                        <a14:foregroundMark x1="11373" y1="53091" x2="12706" y2="50485"/>
                        <a14:foregroundMark x1="10275" y1="49333" x2="12706" y2="51212"/>
                        <a14:foregroundMark x1="19137" y1="56182" x2="20471" y2="53939"/>
                        <a14:foregroundMark x1="9725" y1="49333" x2="9725" y2="49333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974" r="12725" b="24017"/>
          <a:stretch/>
        </p:blipFill>
        <p:spPr>
          <a:xfrm rot="5400000">
            <a:off x="-114116" y="1311319"/>
            <a:ext cx="6102943" cy="4254025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5887792" y="718680"/>
            <a:ext cx="4891823" cy="1200329"/>
          </a:xfrm>
          <a:prstGeom prst="rect">
            <a:avLst/>
          </a:prstGeom>
          <a:noFill/>
          <a:ln w="762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LUBY SE SPOJÍ OBRUČEMI </a:t>
            </a:r>
          </a:p>
          <a:p>
            <a:pPr algn="ctr"/>
            <a:r>
              <a:rPr lang="cs-CZ" sz="2400" b="1" dirty="0" smtClean="0"/>
              <a:t>A POSTAVÍ SE NAD KOTEL</a:t>
            </a:r>
          </a:p>
          <a:p>
            <a:pPr algn="ctr"/>
            <a:r>
              <a:rPr lang="cs-CZ" sz="2400" b="1" dirty="0" smtClean="0"/>
              <a:t> S HORKOU VODOU.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34788" l="1804" r="370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06" r="62941" b="66752"/>
          <a:stretch/>
        </p:blipFill>
        <p:spPr>
          <a:xfrm rot="5400000">
            <a:off x="7294623" y="2332576"/>
            <a:ext cx="2556951" cy="2844045"/>
          </a:xfrm>
          <a:prstGeom prst="rect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</p:pic>
      <p:sp>
        <p:nvSpPr>
          <p:cNvPr id="9" name="Obdélník 8"/>
          <p:cNvSpPr/>
          <p:nvPr/>
        </p:nvSpPr>
        <p:spPr>
          <a:xfrm>
            <a:off x="6021335" y="5687027"/>
            <a:ext cx="5367175" cy="369332"/>
          </a:xfrm>
          <a:prstGeom prst="rect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b="1" dirty="0"/>
              <a:t>BEDNÁŘSKÉ OBRUČE </a:t>
            </a:r>
            <a:r>
              <a:rPr lang="cs-CZ" b="1" dirty="0" smtClean="0"/>
              <a:t>JSOU VYROBENÉ </a:t>
            </a:r>
            <a:r>
              <a:rPr lang="cs-CZ" b="1"/>
              <a:t>Z </a:t>
            </a:r>
            <a:r>
              <a:rPr lang="cs-CZ" b="1" smtClean="0"/>
              <a:t>KOVU.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6486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7" name="KDO TO TLUČE.wav"/>
          </p:stSnd>
        </p:sndAc>
      </p:transition>
    </mc:Choice>
    <mc:Fallback>
      <p:transition spd="med">
        <p:fade/>
        <p:sndAc>
          <p:stSnd>
            <p:snd r:embed="rId2" name="KDO TO TLUČ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441938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66092" y="5190186"/>
            <a:ext cx="7110955" cy="13630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6485" b="88545" l="12000" r="78431">
                        <a14:foregroundMark x1="14745" y1="57333" x2="37725" y2="61939"/>
                        <a14:foregroundMark x1="22431" y1="87273" x2="18039" y2="81273"/>
                        <a14:foregroundMark x1="46118" y1="19758" x2="46118" y2="19758"/>
                        <a14:foregroundMark x1="49882" y1="19758" x2="49882" y2="19758"/>
                        <a14:foregroundMark x1="48314" y1="35636" x2="48314" y2="35636"/>
                        <a14:foregroundMark x1="49647" y1="34970" x2="49647" y2="34970"/>
                        <a14:foregroundMark x1="50588" y1="36303" x2="50588" y2="36303"/>
                        <a14:foregroundMark x1="14275" y1="57697" x2="14275" y2="56848"/>
                        <a14:foregroundMark x1="13412" y1="58182" x2="14039" y2="56303"/>
                        <a14:foregroundMark x1="20941" y1="53273" x2="29333" y2="54121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504" t="16739" r="22237" b="11539"/>
          <a:stretch/>
        </p:blipFill>
        <p:spPr>
          <a:xfrm rot="5400000">
            <a:off x="1595568" y="-120030"/>
            <a:ext cx="4947143" cy="7036304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34788" l="1804" r="370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06" r="62941" b="66752"/>
          <a:stretch/>
        </p:blipFill>
        <p:spPr>
          <a:xfrm rot="5400000">
            <a:off x="8130281" y="2818943"/>
            <a:ext cx="1664678" cy="1851588"/>
          </a:xfrm>
          <a:prstGeom prst="rect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7901353" y="758128"/>
            <a:ext cx="3974123" cy="1938992"/>
          </a:xfrm>
          <a:prstGeom prst="rect">
            <a:avLst/>
          </a:prstGeom>
          <a:noFill/>
          <a:ln w="762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NAD PÁROU LUBY PĚKNĚ ZMĚKNOU A DAJÍ SE OHNOUT, </a:t>
            </a:r>
            <a:r>
              <a:rPr lang="cs-CZ" sz="2400" b="1" dirty="0" smtClean="0"/>
              <a:t>STAHUJÍ </a:t>
            </a:r>
            <a:r>
              <a:rPr lang="cs-CZ" sz="2400" b="1" dirty="0" smtClean="0"/>
              <a:t>SE PROVAZEM A ZPEVŇUJÍ OBRUČEMI.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09708" y="4774687"/>
            <a:ext cx="3974123" cy="1200329"/>
          </a:xfrm>
          <a:prstGeom prst="rect">
            <a:avLst/>
          </a:prstGeom>
          <a:noFill/>
          <a:ln w="762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POMOCÍ KLADIVA SE BEDNÁŘSKÉ OBRUČE NATLOUKAJÍ NA SUD. </a:t>
            </a:r>
            <a:endParaRPr lang="cs-CZ" sz="24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0939" b="71000" l="5608" r="383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97" t="40428" r="61835" b="29316"/>
          <a:stretch/>
        </p:blipFill>
        <p:spPr>
          <a:xfrm rot="5400000" flipV="1">
            <a:off x="10118833" y="2790335"/>
            <a:ext cx="1634580" cy="1878706"/>
          </a:xfrm>
          <a:prstGeom prst="rect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1692382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9" name="A ON BEDNÁŘ.wav"/>
          </p:stSnd>
        </p:sndAc>
      </p:transition>
    </mc:Choice>
    <mc:Fallback>
      <p:transition spd="med">
        <p:fade/>
        <p:sndAc>
          <p:stSnd>
            <p:snd r:embed="rId2" name="A ON BEDNÁŘ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441938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25416" y="5190185"/>
            <a:ext cx="7338646" cy="13981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40909" l="4941" r="85961">
                        <a14:foregroundMark x1="29765" y1="19576" x2="30196" y2="16152"/>
                        <a14:foregroundMark x1="34863" y1="16333" x2="32627" y2="7788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25" r="14495" b="59573"/>
          <a:stretch/>
        </p:blipFill>
        <p:spPr>
          <a:xfrm rot="5400000">
            <a:off x="-56795" y="1475286"/>
            <a:ext cx="5873261" cy="3837089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146195" y="583918"/>
            <a:ext cx="4396153" cy="3785652"/>
          </a:xfrm>
          <a:prstGeom prst="rect">
            <a:avLst/>
          </a:prstGeom>
          <a:noFill/>
          <a:ln w="762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NEŽ SUD  </a:t>
            </a:r>
            <a:r>
              <a:rPr lang="cs-CZ" sz="2400" b="1" dirty="0" smtClean="0"/>
              <a:t>Z</a:t>
            </a:r>
            <a:r>
              <a:rPr lang="cs-CZ" sz="2400" b="1" dirty="0" smtClean="0"/>
              <a:t>CHLADNE</a:t>
            </a:r>
            <a:r>
              <a:rPr lang="cs-CZ" sz="2400" b="1" dirty="0" smtClean="0"/>
              <a:t>, VYROBÍME VÍKO A DNO.</a:t>
            </a:r>
          </a:p>
          <a:p>
            <a:pPr algn="ctr"/>
            <a:r>
              <a:rPr lang="cs-CZ" sz="2400" b="1" dirty="0" smtClean="0"/>
              <a:t>PAK SE MUSÍ SUD ZNOVU ROZEBRAT A SLOŽIT, VYVRTAJÍ SE OTVORY PRO ŠPUNT A ČEP.</a:t>
            </a:r>
          </a:p>
          <a:p>
            <a:pPr algn="ctr"/>
            <a:r>
              <a:rPr lang="cs-CZ" sz="2400" b="1" dirty="0" smtClean="0"/>
              <a:t>NAKONEC SE SUD VYSMOLÍ PRAVOU BEDNÁŘSKOU SMOLOU.</a:t>
            </a:r>
          </a:p>
          <a:p>
            <a:pPr algn="ctr"/>
            <a:r>
              <a:rPr lang="cs-CZ" sz="2400" b="1" dirty="0" smtClean="0"/>
              <a:t>A JE HOTOVO.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545" b="28727" l="33490" r="690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077" t="2551" r="31307" b="70684"/>
          <a:stretch/>
        </p:blipFill>
        <p:spPr>
          <a:xfrm rot="5400000">
            <a:off x="5386754" y="4468967"/>
            <a:ext cx="1887418" cy="18355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545" b="28727" l="33490" r="690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077" t="2551" r="31307" b="70684"/>
          <a:stretch/>
        </p:blipFill>
        <p:spPr>
          <a:xfrm rot="5400000">
            <a:off x="9406036" y="4494965"/>
            <a:ext cx="1887418" cy="183557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248248" y="4758642"/>
            <a:ext cx="949569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VÍKO </a:t>
            </a:r>
            <a:endParaRPr lang="cs-CZ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1394" b="78788" l="79765" r="91137">
                        <a14:foregroundMark x1="82980" y1="74303" x2="82980" y2="74303"/>
                        <a14:foregroundMark x1="83216" y1="76182" x2="83216" y2="76182"/>
                        <a14:foregroundMark x1="82431" y1="73576" x2="82431" y2="73576"/>
                        <a14:foregroundMark x1="83059" y1="74788" x2="83059" y2="74788"/>
                        <a14:foregroundMark x1="82980" y1="76667" x2="82431" y2="76303"/>
                        <a14:foregroundMark x1="82510" y1="76303" x2="82745" y2="75515"/>
                        <a14:foregroundMark x1="81725" y1="73758" x2="82745" y2="75091"/>
                        <a14:backgroundMark x1="85490" y1="77697" x2="85490" y2="77697"/>
                        <a14:backgroundMark x1="90353" y1="74545" x2="90353" y2="74545"/>
                        <a14:backgroundMark x1="90431" y1="75091" x2="90431" y2="75091"/>
                        <a14:backgroundMark x1="82667" y1="75333" x2="82667" y2="75333"/>
                        <a14:backgroundMark x1="84235" y1="74848" x2="83765" y2="73091"/>
                        <a14:backgroundMark x1="85020" y1="74848" x2="85020" y2="74848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1189" t="71539" r="9013" b="21453"/>
          <a:stretch/>
        </p:blipFill>
        <p:spPr>
          <a:xfrm rot="5400000">
            <a:off x="10716691" y="2203938"/>
            <a:ext cx="1101678" cy="101991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6121" b="59697" l="45804" r="51059">
                        <a14:foregroundMark x1="47137" y1="56667" x2="47137" y2="56667"/>
                        <a14:foregroundMark x1="47451" y1="56667" x2="50118" y2="57152"/>
                        <a14:backgroundMark x1="47843" y1="56485" x2="49882" y2="5697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356" t="55812" r="48672" b="40216"/>
          <a:stretch/>
        </p:blipFill>
        <p:spPr>
          <a:xfrm rot="5400000">
            <a:off x="5014918" y="2125271"/>
            <a:ext cx="973012" cy="837381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017477" y="1688123"/>
            <a:ext cx="867508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ŠPUNT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844590" y="1688123"/>
            <a:ext cx="714736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ČEP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464062" y="5521569"/>
            <a:ext cx="773723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DNO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0596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0" name="NA OBRUČE.wav"/>
          </p:stSnd>
        </p:sndAc>
      </p:transition>
    </mc:Choice>
    <mc:Fallback>
      <p:transition spd="med">
        <p:fade/>
        <p:sndAc>
          <p:stSnd>
            <p:snd r:embed="rId2" name="NA OBRUČ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441938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9569" y="5283970"/>
            <a:ext cx="7338646" cy="13981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0970" b="71576" l="8000" r="48784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58" t="39914" r="50774" b="28815"/>
          <a:stretch/>
        </p:blipFill>
        <p:spPr>
          <a:xfrm rot="5400000">
            <a:off x="3742844" y="3163758"/>
            <a:ext cx="3077621" cy="30106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9636" b="86091" l="43922" r="99451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806" t="40428" b="13419"/>
          <a:stretch/>
        </p:blipFill>
        <p:spPr>
          <a:xfrm rot="5400000">
            <a:off x="7263481" y="2573417"/>
            <a:ext cx="3816160" cy="405618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68970" b="98970" l="17098" r="60706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70" t="68974" r="39492" b="1966"/>
          <a:stretch/>
        </p:blipFill>
        <p:spPr>
          <a:xfrm rot="5400000">
            <a:off x="82751" y="2738542"/>
            <a:ext cx="3509682" cy="305972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1818" b="54485" l="25961" r="556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445" t="31282" r="43300" b="45983"/>
          <a:stretch/>
        </p:blipFill>
        <p:spPr>
          <a:xfrm rot="5400000">
            <a:off x="4685485" y="590609"/>
            <a:ext cx="2224637" cy="20941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1879" b="72242" l="61569" r="881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725" t="21414" r="12172" b="28328"/>
          <a:stretch/>
        </p:blipFill>
        <p:spPr>
          <a:xfrm rot="5400000">
            <a:off x="8400706" y="-782142"/>
            <a:ext cx="1541713" cy="4156708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480645" y="537979"/>
            <a:ext cx="4407878" cy="461665"/>
          </a:xfrm>
          <a:prstGeom prst="rect">
            <a:avLst/>
          </a:prstGeom>
          <a:noFill/>
          <a:ln w="762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</a:t>
            </a:r>
            <a:r>
              <a:rPr lang="cs-CZ" sz="2400" b="1" dirty="0"/>
              <a:t>KDYSI </a:t>
            </a:r>
            <a:r>
              <a:rPr lang="cs-CZ" sz="2400" b="1" dirty="0" smtClean="0"/>
              <a:t>BEDNÁŘ VYRÁBĚL</a:t>
            </a:r>
            <a:r>
              <a:rPr lang="cs-CZ" sz="2400" b="1" dirty="0"/>
              <a:t>?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406770" y="6059316"/>
            <a:ext cx="861645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KÁĎ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64403" y="2784396"/>
            <a:ext cx="1066800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ŠKOPEK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679193" y="2008454"/>
            <a:ext cx="984738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NECKY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389684" y="5983061"/>
            <a:ext cx="658647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SUD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97803" y="5838579"/>
            <a:ext cx="726832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DÍŽE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68989" y="1195752"/>
            <a:ext cx="2907323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CO K ČEMU SLOUŽILO?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0645" y="1758462"/>
            <a:ext cx="3938955" cy="646331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KTERÁ  Z TĚCHTO VĚCÍ  SE NEJVÍC POUŽÍVÁ AŽ DODNES?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13802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1" name="A JÁ POŘÁD - KONEC.wav"/>
          </p:stSnd>
        </p:sndAc>
      </p:transition>
    </mc:Choice>
    <mc:Fallback>
      <p:transition spd="med">
        <p:fade/>
        <p:sndAc>
          <p:stSnd>
            <p:snd r:embed="rId2" name="A JÁ POŘÁD - KONEC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441938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30215" y="5190186"/>
            <a:ext cx="6903489" cy="13630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182" b="78545" l="7765" r="83451">
                        <a14:foregroundMark x1="15137" y1="40606" x2="16235" y2="56182"/>
                        <a14:foregroundMark x1="22275" y1="42667" x2="18039" y2="53091"/>
                        <a14:foregroundMark x1="37490" y1="61636" x2="41961" y2="59576"/>
                        <a14:foregroundMark x1="42824" y1="60970" x2="45255" y2="64727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53" t="27607" r="16706" b="23162"/>
          <a:stretch/>
        </p:blipFill>
        <p:spPr>
          <a:xfrm rot="5400000" flipV="1">
            <a:off x="1710969" y="637882"/>
            <a:ext cx="2732969" cy="2274841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0970" b="76182" l="314" r="86353">
                        <a14:foregroundMark x1="4314" y1="65576" x2="27529" y2="57333"/>
                        <a14:foregroundMark x1="16706" y1="40606" x2="14902" y2="60242"/>
                        <a14:foregroundMark x1="56078" y1="57879" x2="69569" y2="58061"/>
                        <a14:foregroundMark x1="3686" y1="66606" x2="9882" y2="71030"/>
                        <a14:foregroundMark x1="2745" y1="61455" x2="6745" y2="56182"/>
                        <a14:foregroundMark x1="5176" y1="57152" x2="5882" y2="55152"/>
                        <a14:foregroundMark x1="11373" y1="53091" x2="12706" y2="50485"/>
                        <a14:foregroundMark x1="10275" y1="49333" x2="12706" y2="51212"/>
                        <a14:foregroundMark x1="19137" y1="56182" x2="20471" y2="53939"/>
                        <a14:foregroundMark x1="9725" y1="49333" x2="9725" y2="49333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974" r="12725" b="24017"/>
          <a:stretch/>
        </p:blipFill>
        <p:spPr>
          <a:xfrm rot="5400000">
            <a:off x="5995907" y="803991"/>
            <a:ext cx="2755138" cy="1920455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40909" l="4941" r="85961">
                        <a14:foregroundMark x1="29765" y1="19576" x2="30196" y2="16152"/>
                        <a14:foregroundMark x1="34863" y1="16333" x2="32627" y2="7788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25" r="14495" b="59573"/>
          <a:stretch/>
        </p:blipFill>
        <p:spPr>
          <a:xfrm rot="5400000">
            <a:off x="6986854" y="4061204"/>
            <a:ext cx="3014545" cy="1969448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6485" b="88545" l="12000" r="78431">
                        <a14:foregroundMark x1="14745" y1="57333" x2="37725" y2="61939"/>
                        <a14:foregroundMark x1="22431" y1="87273" x2="18039" y2="81273"/>
                        <a14:foregroundMark x1="46118" y1="19758" x2="46118" y2="19758"/>
                        <a14:foregroundMark x1="49882" y1="19758" x2="49882" y2="19758"/>
                        <a14:foregroundMark x1="48314" y1="35636" x2="48314" y2="35636"/>
                        <a14:foregroundMark x1="49647" y1="34970" x2="49647" y2="34970"/>
                        <a14:foregroundMark x1="50588" y1="36303" x2="50588" y2="36303"/>
                        <a14:foregroundMark x1="14275" y1="57697" x2="14275" y2="56848"/>
                        <a14:foregroundMark x1="13412" y1="58182" x2="14039" y2="56303"/>
                        <a14:foregroundMark x1="20941" y1="53273" x2="29333" y2="54121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504" t="16739" r="22237" b="11539"/>
          <a:stretch/>
        </p:blipFill>
        <p:spPr>
          <a:xfrm rot="5400000">
            <a:off x="2132999" y="2987602"/>
            <a:ext cx="2943982" cy="4187215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2643270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1" name="1 BEDNAR - DETI - kopie (5).wav"/>
          </p:stSnd>
        </p:sndAc>
      </p:transition>
    </mc:Choice>
    <mc:Fallback>
      <p:transition spd="med">
        <p:fade/>
        <p:sndAc>
          <p:stSnd>
            <p:snd r:embed="rId2" name="1 BEDNAR - DETI - kopie (5)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441938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66800" y="5283970"/>
            <a:ext cx="7338646" cy="13981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30215" y="5190186"/>
            <a:ext cx="6903489" cy="13630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182" b="78545" l="7765" r="83451">
                        <a14:foregroundMark x1="15137" y1="40606" x2="16235" y2="56182"/>
                        <a14:foregroundMark x1="22275" y1="42667" x2="18039" y2="53091"/>
                        <a14:foregroundMark x1="37490" y1="61636" x2="41961" y2="59576"/>
                        <a14:foregroundMark x1="42824" y1="60970" x2="45255" y2="64727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53" t="27607" r="16706" b="23162"/>
          <a:stretch/>
        </p:blipFill>
        <p:spPr>
          <a:xfrm rot="5400000" flipV="1">
            <a:off x="1710969" y="637882"/>
            <a:ext cx="2732969" cy="2274841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0970" b="76182" l="314" r="86353">
                        <a14:foregroundMark x1="4314" y1="65576" x2="27529" y2="57333"/>
                        <a14:foregroundMark x1="16706" y1="40606" x2="14902" y2="60242"/>
                        <a14:foregroundMark x1="56078" y1="57879" x2="69569" y2="58061"/>
                        <a14:foregroundMark x1="3686" y1="66606" x2="9882" y2="71030"/>
                        <a14:foregroundMark x1="2745" y1="61455" x2="6745" y2="56182"/>
                        <a14:foregroundMark x1="5176" y1="57152" x2="5882" y2="55152"/>
                        <a14:foregroundMark x1="11373" y1="53091" x2="12706" y2="50485"/>
                        <a14:foregroundMark x1="10275" y1="49333" x2="12706" y2="51212"/>
                        <a14:foregroundMark x1="19137" y1="56182" x2="20471" y2="53939"/>
                        <a14:foregroundMark x1="9725" y1="49333" x2="9725" y2="49333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974" r="12725" b="24017"/>
          <a:stretch/>
        </p:blipFill>
        <p:spPr>
          <a:xfrm rot="5400000">
            <a:off x="5995907" y="803991"/>
            <a:ext cx="2755138" cy="1920455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40909" l="4941" r="85961">
                        <a14:foregroundMark x1="29765" y1="19576" x2="30196" y2="16152"/>
                        <a14:foregroundMark x1="34863" y1="16333" x2="32627" y2="7788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25" r="14495" b="59573"/>
          <a:stretch/>
        </p:blipFill>
        <p:spPr>
          <a:xfrm rot="5400000">
            <a:off x="6986854" y="4061204"/>
            <a:ext cx="3014545" cy="1969448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6485" b="88545" l="12000" r="78431">
                        <a14:foregroundMark x1="14745" y1="57333" x2="37725" y2="61939"/>
                        <a14:foregroundMark x1="22431" y1="87273" x2="18039" y2="81273"/>
                        <a14:foregroundMark x1="46118" y1="19758" x2="46118" y2="19758"/>
                        <a14:foregroundMark x1="49882" y1="19758" x2="49882" y2="19758"/>
                        <a14:foregroundMark x1="48314" y1="35636" x2="48314" y2="35636"/>
                        <a14:foregroundMark x1="49647" y1="34970" x2="49647" y2="34970"/>
                        <a14:foregroundMark x1="50588" y1="36303" x2="50588" y2="36303"/>
                        <a14:foregroundMark x1="14275" y1="57697" x2="14275" y2="56848"/>
                        <a14:foregroundMark x1="13412" y1="58182" x2="14039" y2="56303"/>
                        <a14:foregroundMark x1="20941" y1="53273" x2="29333" y2="54121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504" t="16739" r="22237" b="11539"/>
          <a:stretch/>
        </p:blipFill>
        <p:spPr>
          <a:xfrm rot="5400000">
            <a:off x="2132999" y="2987602"/>
            <a:ext cx="2943982" cy="4187215"/>
          </a:xfrm>
          <a:prstGeom prst="rect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2991975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1" name="BEDNAR - SESTRIH.wav"/>
          </p:stSnd>
        </p:sndAc>
      </p:transition>
    </mc:Choice>
    <mc:Fallback>
      <p:transition spd="med">
        <p:fade/>
        <p:sndAc>
          <p:stSnd>
            <p:snd r:embed="rId2" name="BEDNAR - SESTRI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441938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30215" y="5190186"/>
            <a:ext cx="6903489" cy="13630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74429" y="2799022"/>
            <a:ext cx="3423139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UMÍME NOVÉHO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55475" y="1090862"/>
            <a:ext cx="7104185" cy="34163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BEDNÁŘSKÁ PRÁCE JE VELMI STARÉ ŘEMESLO</a:t>
            </a:r>
          </a:p>
          <a:p>
            <a:r>
              <a:rPr lang="cs-CZ" sz="2400" b="1" dirty="0" smtClean="0"/>
              <a:t>POZNALI JSME NÁŘADÍ BEDNÁŘE</a:t>
            </a:r>
          </a:p>
          <a:p>
            <a:r>
              <a:rPr lang="cs-CZ" sz="2400" b="1" dirty="0" smtClean="0"/>
              <a:t>POZNALI  </a:t>
            </a:r>
            <a:r>
              <a:rPr lang="cs-CZ" sz="2400" b="1" dirty="0" smtClean="0"/>
              <a:t>JSME, </a:t>
            </a:r>
            <a:r>
              <a:rPr lang="cs-CZ" sz="2400" b="1" dirty="0" smtClean="0"/>
              <a:t>JAKÝ JE POSTUP PŘI VÝROBĚ SUDU</a:t>
            </a:r>
          </a:p>
          <a:p>
            <a:r>
              <a:rPr lang="cs-CZ" sz="2400" b="1" dirty="0" smtClean="0"/>
              <a:t>POZNALI </a:t>
            </a:r>
            <a:r>
              <a:rPr lang="cs-CZ" sz="2400" b="1" dirty="0"/>
              <a:t>JSME </a:t>
            </a:r>
            <a:r>
              <a:rPr lang="cs-CZ" sz="2400" b="1" dirty="0" smtClean="0"/>
              <a:t>NOVÉ POJMY Z BEDNÁŘSKÉHO PROSTŘEDÍ</a:t>
            </a:r>
          </a:p>
          <a:p>
            <a:r>
              <a:rPr lang="cs-CZ" sz="2400" b="1" dirty="0"/>
              <a:t>POZNALI </a:t>
            </a:r>
            <a:r>
              <a:rPr lang="cs-CZ" sz="2400" b="1" dirty="0" smtClean="0"/>
              <a:t>JSME, </a:t>
            </a:r>
            <a:r>
              <a:rPr lang="cs-CZ" sz="2400" b="1" dirty="0" smtClean="0"/>
              <a:t>CO VYRÁBĚL </a:t>
            </a:r>
            <a:r>
              <a:rPr lang="cs-CZ" sz="2400" b="1" dirty="0" smtClean="0"/>
              <a:t>BEDNÁŘ A K ČEMU VŠE SLOUŽILO</a:t>
            </a:r>
          </a:p>
          <a:p>
            <a:r>
              <a:rPr lang="cs-CZ" sz="2400" b="1" dirty="0"/>
              <a:t>POZNALI </a:t>
            </a:r>
            <a:r>
              <a:rPr lang="cs-CZ" sz="2400" b="1" dirty="0" smtClean="0"/>
              <a:t>JSME NOVOU PÍSEŇ BEDNÁŘ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643270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</a:t>
            </a:r>
            <a:r>
              <a:rPr lang="cs-CZ" dirty="0" smtClean="0"/>
              <a:t>obrázky</a:t>
            </a:r>
          </a:p>
          <a:p>
            <a:r>
              <a:rPr lang="cs-CZ" dirty="0"/>
              <a:t>Vlastní nahrávka písně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</a:t>
            </a:r>
            <a:r>
              <a:rPr lang="cs-CZ" sz="2800" dirty="0"/>
              <a:t> DÍTĚ A JEHO PSYCHIKA</a:t>
            </a:r>
            <a:br>
              <a:rPr lang="cs-CZ" sz="2800" dirty="0"/>
            </a:br>
            <a:r>
              <a:rPr lang="cs-CZ" sz="2800" dirty="0"/>
              <a:t>                               </a:t>
            </a:r>
            <a:r>
              <a:rPr lang="cs-CZ" sz="2800" dirty="0" smtClean="0"/>
              <a:t>        DÍTĚ </a:t>
            </a:r>
            <a:r>
              <a:rPr lang="cs-CZ" sz="2800" dirty="0"/>
              <a:t>A JEHO SVĚT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/>
              <a:t>Popis</a:t>
            </a:r>
          </a:p>
          <a:p>
            <a:r>
              <a:rPr lang="cs-CZ" dirty="0"/>
              <a:t>Znát většinu slov a výrazů používaných v prostředí dítěte</a:t>
            </a:r>
          </a:p>
          <a:p>
            <a:r>
              <a:rPr lang="cs-CZ" dirty="0"/>
              <a:t>Soustředěně poslouchat</a:t>
            </a:r>
          </a:p>
          <a:p>
            <a:r>
              <a:rPr lang="cs-CZ" dirty="0"/>
              <a:t>Rozumět běžným okolnostem a dějům, jevům a situacím, s nimiž se dítě setkává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Porozumět slyšenému – slova a výrazy z oblasti </a:t>
            </a:r>
            <a:r>
              <a:rPr lang="cs-CZ" dirty="0" smtClean="0"/>
              <a:t>bednářské práce</a:t>
            </a:r>
            <a:endParaRPr lang="cs-CZ" dirty="0"/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Mít povědomí o širším společenském, věcném, přírodním, kulturním i technickém prostředí i jeho dění</a:t>
            </a:r>
          </a:p>
          <a:p>
            <a:pPr marL="45720" indent="0">
              <a:buNone/>
            </a:pPr>
            <a:endParaRPr lang="cs-CZ" b="1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4197892"/>
          </a:xfrm>
        </p:spPr>
        <p:txBody>
          <a:bodyPr>
            <a:normAutofit fontScale="70000" lnSpcReduction="20000"/>
          </a:bodyPr>
          <a:lstStyle/>
          <a:p>
            <a:r>
              <a:rPr lang="cs-CZ" u="sng" dirty="0"/>
              <a:t>Strana č. 1 </a:t>
            </a:r>
            <a:r>
              <a:rPr lang="cs-CZ" dirty="0"/>
              <a:t>- zní </a:t>
            </a:r>
            <a:r>
              <a:rPr lang="cs-CZ" b="1" dirty="0"/>
              <a:t>předehra</a:t>
            </a:r>
            <a:r>
              <a:rPr lang="cs-CZ" dirty="0"/>
              <a:t> k písni </a:t>
            </a:r>
            <a:r>
              <a:rPr lang="cs-CZ" dirty="0" smtClean="0"/>
              <a:t>Bednář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2 </a:t>
            </a:r>
            <a:r>
              <a:rPr lang="cs-CZ" dirty="0"/>
              <a:t>– zní</a:t>
            </a:r>
            <a:r>
              <a:rPr lang="cs-CZ" b="1" dirty="0"/>
              <a:t> </a:t>
            </a:r>
            <a:r>
              <a:rPr lang="cs-CZ" b="1" dirty="0" smtClean="0"/>
              <a:t>začátek </a:t>
            </a:r>
            <a:r>
              <a:rPr lang="cs-CZ" b="1" dirty="0"/>
              <a:t>písně </a:t>
            </a:r>
            <a:r>
              <a:rPr lang="cs-CZ" dirty="0" smtClean="0"/>
              <a:t>– pak se seznamujeme, s čím pracuje bednář, vysvětlujeme k čemu nářadí slouží a zároveň poznáváme první slabiku  –</a:t>
            </a:r>
            <a:r>
              <a:rPr lang="cs-CZ" b="1" dirty="0" smtClean="0"/>
              <a:t> animace </a:t>
            </a:r>
            <a:r>
              <a:rPr lang="cs-CZ" dirty="0" smtClean="0"/>
              <a:t>– vizuální kontrola tvaru písmen – klikáme na nářadí, jmenování nářadí se stejnou slabikou, klikem na otazník se objeví postava </a:t>
            </a:r>
            <a:r>
              <a:rPr lang="cs-CZ" dirty="0" smtClean="0"/>
              <a:t>bednáře, </a:t>
            </a:r>
            <a:r>
              <a:rPr lang="cs-CZ" dirty="0" smtClean="0"/>
              <a:t>vysvětlit dětem, že píseň</a:t>
            </a:r>
            <a:r>
              <a:rPr lang="cs-CZ" dirty="0"/>
              <a:t>, kterou </a:t>
            </a:r>
            <a:r>
              <a:rPr lang="cs-CZ" dirty="0" smtClean="0"/>
              <a:t>poznáváme, </a:t>
            </a:r>
            <a:r>
              <a:rPr lang="cs-CZ" dirty="0"/>
              <a:t>je o původním řemeslu 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3, 4, 5, 6 </a:t>
            </a:r>
            <a:r>
              <a:rPr lang="cs-CZ" dirty="0"/>
              <a:t>– </a:t>
            </a:r>
            <a:r>
              <a:rPr lang="cs-CZ" dirty="0" smtClean="0"/>
              <a:t>zní</a:t>
            </a:r>
            <a:r>
              <a:rPr lang="cs-CZ" b="1" dirty="0" smtClean="0"/>
              <a:t> části </a:t>
            </a:r>
            <a:r>
              <a:rPr lang="cs-CZ" b="1" dirty="0"/>
              <a:t>písně </a:t>
            </a:r>
            <a:r>
              <a:rPr lang="cs-CZ" dirty="0" smtClean="0"/>
              <a:t>– k obrázkům jsou popisy, co dělá bednář, když vyrábí sud – vysvětlujeme, aby děti vše pochopily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7 </a:t>
            </a:r>
            <a:r>
              <a:rPr lang="cs-CZ" dirty="0"/>
              <a:t>– zní </a:t>
            </a:r>
            <a:r>
              <a:rPr lang="cs-CZ" b="1" dirty="0" smtClean="0"/>
              <a:t>konec </a:t>
            </a:r>
            <a:r>
              <a:rPr lang="cs-CZ" b="1" dirty="0"/>
              <a:t>písně </a:t>
            </a:r>
            <a:r>
              <a:rPr lang="cs-CZ" dirty="0" smtClean="0"/>
              <a:t>– kde pak  vedeme rozhovor o výrobcích bednáře, k čemu sloužily a uvědomění si, že v současné době se již nevyrábí – byly nahrazeny plasty, kovem – </a:t>
            </a:r>
            <a:r>
              <a:rPr lang="cs-CZ" b="1" dirty="0" smtClean="0"/>
              <a:t>animace</a:t>
            </a:r>
            <a:r>
              <a:rPr lang="cs-CZ" dirty="0" smtClean="0"/>
              <a:t> – klikáním na věci zmizí ty, které se v současnosti nevyrábí, kromě sudu, jenž se používá na pivo, víno</a:t>
            </a:r>
            <a:r>
              <a:rPr lang="cs-CZ" dirty="0"/>
              <a:t> </a:t>
            </a:r>
            <a:r>
              <a:rPr lang="cs-CZ" dirty="0" smtClean="0"/>
              <a:t>a jiný alkohol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8 </a:t>
            </a:r>
            <a:r>
              <a:rPr lang="cs-CZ" dirty="0"/>
              <a:t>– </a:t>
            </a:r>
            <a:r>
              <a:rPr lang="cs-CZ" b="1" dirty="0"/>
              <a:t>opakován</a:t>
            </a:r>
            <a:r>
              <a:rPr lang="cs-CZ" dirty="0"/>
              <a:t>í celé písně se zpěvem dětí – k lepšímu zapamatování děj na obrázcích</a:t>
            </a:r>
            <a:endParaRPr lang="cs-CZ" u="sng" dirty="0"/>
          </a:p>
          <a:p>
            <a:r>
              <a:rPr lang="cs-CZ" u="sng" dirty="0" smtClean="0"/>
              <a:t>Strana </a:t>
            </a:r>
            <a:r>
              <a:rPr lang="cs-CZ" u="sng" dirty="0"/>
              <a:t>č. 9</a:t>
            </a:r>
            <a:r>
              <a:rPr lang="cs-CZ" u="sng" dirty="0" smtClean="0"/>
              <a:t> </a:t>
            </a:r>
            <a:r>
              <a:rPr lang="cs-CZ" u="sng" dirty="0"/>
              <a:t>- </a:t>
            </a:r>
            <a:r>
              <a:rPr lang="cs-CZ" b="1" dirty="0"/>
              <a:t>opakování</a:t>
            </a:r>
            <a:r>
              <a:rPr lang="cs-CZ" dirty="0"/>
              <a:t> celé písně pouze s hudebním doprovodem– k lepšímu zapamatování děj na obrázcích</a:t>
            </a:r>
            <a:endParaRPr lang="cs-CZ" u="sng" dirty="0"/>
          </a:p>
          <a:p>
            <a:r>
              <a:rPr lang="cs-CZ" dirty="0"/>
              <a:t> </a:t>
            </a:r>
            <a:r>
              <a:rPr lang="cs-CZ" u="sng" dirty="0"/>
              <a:t>Strana č. </a:t>
            </a:r>
            <a:r>
              <a:rPr lang="cs-CZ" u="sng" dirty="0" smtClean="0"/>
              <a:t>10 </a:t>
            </a:r>
            <a:r>
              <a:rPr lang="cs-CZ" dirty="0"/>
              <a:t>– na závěr – shrnutí poznatků</a:t>
            </a:r>
            <a:endParaRPr lang="cs-CZ" u="sng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postupně vybarvovaly obrázky – různě řadily, povídali jsme si u nich</a:t>
            </a:r>
          </a:p>
          <a:p>
            <a:r>
              <a:rPr lang="cs-CZ" dirty="0"/>
              <a:t>Zpěv písně – znázornění tlukotu bednářských kladiv dřívky</a:t>
            </a:r>
          </a:p>
          <a:p>
            <a:r>
              <a:rPr lang="cs-CZ" dirty="0" err="1"/>
              <a:t>Grafomotorický</a:t>
            </a:r>
            <a:r>
              <a:rPr lang="cs-CZ" dirty="0"/>
              <a:t> cvik – kruhy - obruče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2369" y="1673352"/>
            <a:ext cx="11160369" cy="3524813"/>
          </a:xfrm>
        </p:spPr>
        <p:txBody>
          <a:bodyPr>
            <a:normAutofit fontScale="70000" lnSpcReduction="20000"/>
          </a:bodyPr>
          <a:lstStyle/>
          <a:p>
            <a:r>
              <a:rPr lang="cs-CZ" smtClean="0"/>
              <a:t>Pomocí </a:t>
            </a:r>
            <a:r>
              <a:rPr lang="cs-CZ" dirty="0"/>
              <a:t>písně vysvětlit pojmy, které v dnešní době nejsou obvyklé, správně určovat a pojmenovávat věci a </a:t>
            </a:r>
            <a:r>
              <a:rPr lang="cs-CZ" dirty="0" smtClean="0"/>
              <a:t>jevy, seznámit se</a:t>
            </a:r>
            <a:r>
              <a:rPr lang="cs-CZ" dirty="0"/>
              <a:t> </a:t>
            </a:r>
            <a:r>
              <a:rPr lang="cs-CZ" dirty="0" smtClean="0"/>
              <a:t>s postupem </a:t>
            </a:r>
            <a:r>
              <a:rPr lang="cs-CZ" dirty="0"/>
              <a:t>výroby </a:t>
            </a:r>
            <a:r>
              <a:rPr lang="cs-CZ" dirty="0" smtClean="0"/>
              <a:t>sudů, chápat </a:t>
            </a:r>
            <a:r>
              <a:rPr lang="cs-CZ" dirty="0"/>
              <a:t>princip, jak </a:t>
            </a:r>
            <a:r>
              <a:rPr lang="cs-CZ" dirty="0" smtClean="0"/>
              <a:t>a s čím pracují </a:t>
            </a:r>
            <a:r>
              <a:rPr lang="cs-CZ" dirty="0"/>
              <a:t>bednáři, uvědomit si, že v současné době řemeslo není tolik potřebné jako dříve, že v moderní době byla výroba  dřevěných věcí nahrazena plasty, kovem</a:t>
            </a:r>
          </a:p>
          <a:p>
            <a:r>
              <a:rPr lang="cs-CZ" dirty="0" smtClean="0"/>
              <a:t>Naučit </a:t>
            </a:r>
            <a:r>
              <a:rPr lang="cs-CZ" dirty="0"/>
              <a:t>se lidovou  píseň </a:t>
            </a:r>
            <a:r>
              <a:rPr lang="cs-CZ" dirty="0" smtClean="0"/>
              <a:t>Bednář - </a:t>
            </a:r>
            <a:r>
              <a:rPr lang="cs-CZ" dirty="0"/>
              <a:t>rozlišit některé jednoduché obrazné symboly, piktogramy a značky, umět je používat (např. číst piktogramy, </a:t>
            </a:r>
            <a:r>
              <a:rPr lang="cs-CZ" b="1" dirty="0"/>
              <a:t>pochopit obrázkové čtení</a:t>
            </a:r>
            <a:r>
              <a:rPr lang="cs-CZ" dirty="0"/>
              <a:t>), vyjadřovat se zpěvem, hrou na jednoduché rytmické či hudební nástroje, hudebně pohybovou činností </a:t>
            </a:r>
          </a:p>
          <a:p>
            <a:r>
              <a:rPr lang="cs-CZ" dirty="0"/>
              <a:t>Vyjádřit myšlenku, popsat situaci, událost</a:t>
            </a:r>
          </a:p>
          <a:p>
            <a:r>
              <a:rPr lang="cs-CZ" dirty="0"/>
              <a:t>Informace o řemeslu vyhledat v encyklopediích 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Mít poznatky z nejrůznějších oblastí života a poznání v rozsahu podle toho, s čím se v praxi setkává, co kolem sebe vidí, co prožívá, co mu bylo zprostředkováno či vysvětleno o lidech a jejich životě, o kultuře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919</Words>
  <Application>Microsoft Office PowerPoint</Application>
  <PresentationFormat>Vlastní</PresentationFormat>
  <Paragraphs>126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BEDNÁŘ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DÍTĚ A JEHO PSYCHIKA                                        DÍTĚ A JEHO SVĚT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2015-05-23T09:21:15Z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