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3" r:id="rId3"/>
    <p:sldId id="264" r:id="rId4"/>
    <p:sldId id="262" r:id="rId5"/>
    <p:sldId id="265" r:id="rId6"/>
    <p:sldId id="266" r:id="rId7"/>
    <p:sldId id="268" r:id="rId8"/>
    <p:sldId id="270" r:id="rId9"/>
    <p:sldId id="271" r:id="rId10"/>
    <p:sldId id="272" r:id="rId11"/>
    <p:sldId id="274" r:id="rId12"/>
    <p:sldId id="273" r:id="rId13"/>
    <p:sldId id="275" r:id="rId14"/>
    <p:sldId id="276" r:id="rId15"/>
    <p:sldId id="277" r:id="rId16"/>
    <p:sldId id="278" r:id="rId17"/>
    <p:sldId id="279" r:id="rId18"/>
    <p:sldId id="280" r:id="rId19"/>
    <p:sldId id="281" r:id="rId20"/>
    <p:sldId id="26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F872C-B148-4548-A039-A460B6991065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01004-62A4-46E1-9BE9-15EC179BBB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4382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F872C-B148-4548-A039-A460B6991065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01004-62A4-46E1-9BE9-15EC179BBB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25825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F872C-B148-4548-A039-A460B6991065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01004-62A4-46E1-9BE9-15EC179BBB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21735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F872C-B148-4548-A039-A460B6991065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01004-62A4-46E1-9BE9-15EC179BBB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993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F872C-B148-4548-A039-A460B6991065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01004-62A4-46E1-9BE9-15EC179BBB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7931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F872C-B148-4548-A039-A460B6991065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01004-62A4-46E1-9BE9-15EC179BBB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58030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F872C-B148-4548-A039-A460B6991065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01004-62A4-46E1-9BE9-15EC179BBB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98051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F872C-B148-4548-A039-A460B6991065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01004-62A4-46E1-9BE9-15EC179BBB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39302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F872C-B148-4548-A039-A460B6991065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01004-62A4-46E1-9BE9-15EC179BBB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6576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F872C-B148-4548-A039-A460B6991065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01004-62A4-46E1-9BE9-15EC179BBB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6076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F872C-B148-4548-A039-A460B6991065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01004-62A4-46E1-9BE9-15EC179BBB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13097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EF872C-B148-4548-A039-A460B6991065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801004-62A4-46E1-9BE9-15EC179BBB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162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ŠABLONA III/2</a:t>
            </a:r>
            <a:br>
              <a:rPr lang="cs-CZ" sz="3200" dirty="0" smtClean="0"/>
            </a:br>
            <a:r>
              <a:rPr lang="cs-CZ" sz="3200" dirty="0" smtClean="0"/>
              <a:t>Závěrečný test 8.ročník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Helena </a:t>
            </a:r>
            <a:r>
              <a:rPr lang="cs-CZ" dirty="0" err="1" smtClean="0"/>
              <a:t>Mesnerová,ZŠ</a:t>
            </a:r>
            <a:r>
              <a:rPr lang="cs-CZ" dirty="0" smtClean="0"/>
              <a:t> HORNÍ SLAVKOV</a:t>
            </a:r>
          </a:p>
          <a:p>
            <a:endParaRPr lang="cs-CZ" dirty="0"/>
          </a:p>
          <a:p>
            <a:r>
              <a:rPr lang="cs-CZ" dirty="0" smtClean="0"/>
              <a:t>VY_32_INOVACE_125_ZÁVĚREČNÝ TEST 8.roč.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933056"/>
            <a:ext cx="7200800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0834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1268761"/>
            <a:ext cx="684076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ZÁVÉREČNÝ TEST-8.ROČNÍK</a:t>
            </a:r>
          </a:p>
          <a:p>
            <a:r>
              <a:rPr lang="cs-CZ" sz="3200" dirty="0"/>
              <a:t>1/ Jaké podmínky musí být </a:t>
            </a:r>
            <a:r>
              <a:rPr lang="cs-CZ" sz="3200" dirty="0" err="1"/>
              <a:t>splněny,aby</a:t>
            </a:r>
            <a:r>
              <a:rPr lang="cs-CZ" sz="3200" dirty="0"/>
              <a:t> obvodem procházel elektrický proud?</a:t>
            </a:r>
          </a:p>
          <a:p>
            <a:r>
              <a:rPr lang="cs-CZ" sz="3200" dirty="0"/>
              <a:t>2/ Čím je tvořen elektrický proud v kovových vodičích?</a:t>
            </a:r>
          </a:p>
          <a:p>
            <a:r>
              <a:rPr lang="cs-CZ" sz="3200" dirty="0"/>
              <a:t>3/ V jakých jednotkách měříme elektrický proud?</a:t>
            </a:r>
          </a:p>
          <a:p>
            <a:r>
              <a:rPr lang="cs-CZ" sz="3200" dirty="0"/>
              <a:t>4/ V jakých jednotkách měříme elektrické napětí?</a:t>
            </a:r>
          </a:p>
        </p:txBody>
      </p:sp>
    </p:spTree>
    <p:extLst>
      <p:ext uri="{BB962C8B-B14F-4D97-AF65-F5344CB8AC3E}">
        <p14:creationId xmlns:p14="http://schemas.microsoft.com/office/powerpoint/2010/main" val="256281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6000" y="764704"/>
            <a:ext cx="5238328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5/ Popiš Voltův </a:t>
            </a:r>
            <a:r>
              <a:rPr lang="cs-CZ" sz="3200" dirty="0" err="1" smtClean="0"/>
              <a:t>článek,uveď,jaké</a:t>
            </a:r>
            <a:r>
              <a:rPr lang="cs-CZ" sz="3200" dirty="0" smtClean="0"/>
              <a:t> může mít napětí.</a:t>
            </a:r>
          </a:p>
          <a:p>
            <a:r>
              <a:rPr lang="cs-CZ" sz="3200" dirty="0" smtClean="0"/>
              <a:t>6/                    </a:t>
            </a:r>
          </a:p>
          <a:p>
            <a:r>
              <a:rPr lang="cs-CZ" sz="3200" dirty="0" smtClean="0"/>
              <a:t>a/ urči velikost </a:t>
            </a:r>
            <a:r>
              <a:rPr lang="cs-CZ" sz="3200" dirty="0" err="1" smtClean="0"/>
              <a:t>proudu,který</a:t>
            </a:r>
            <a:r>
              <a:rPr lang="cs-CZ" sz="3200" dirty="0" smtClean="0"/>
              <a:t> protéká rezistorem R₂ při napětí 4V</a:t>
            </a:r>
          </a:p>
          <a:p>
            <a:r>
              <a:rPr lang="cs-CZ" sz="3200" dirty="0" smtClean="0"/>
              <a:t>b/velikost </a:t>
            </a:r>
            <a:r>
              <a:rPr lang="cs-CZ" sz="3200" dirty="0" err="1" smtClean="0"/>
              <a:t>napětí,když</a:t>
            </a:r>
            <a:r>
              <a:rPr lang="cs-CZ" sz="3200" dirty="0" smtClean="0"/>
              <a:t> prochází R₁ proud 0,4 A</a:t>
            </a:r>
          </a:p>
          <a:p>
            <a:r>
              <a:rPr lang="cs-CZ" sz="3200" dirty="0" smtClean="0"/>
              <a:t>c/urči odpor obou rezistorů</a:t>
            </a:r>
          </a:p>
          <a:p>
            <a:r>
              <a:rPr lang="cs-CZ" sz="3200" dirty="0" smtClean="0"/>
              <a:t>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8700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1714500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1866900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683568" y="-43070"/>
            <a:ext cx="6696744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6/                   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a/ urči velikost </a:t>
            </a:r>
            <a:r>
              <a:rPr kumimoji="0" lang="cs-CZ" sz="1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proudu,který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protéká rezistorem R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₂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při napětí 4V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b/velikost </a:t>
            </a:r>
            <a:r>
              <a:rPr kumimoji="0" lang="cs-CZ" sz="1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napětí,když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prochází R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₁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proud 0,4 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c/urči odpor obou rezistorů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1" name="Obrázek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340768"/>
            <a:ext cx="6912768" cy="5517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0" y="30670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6339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1196752"/>
            <a:ext cx="523832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7/Na kterých vlastnostech a jak závisí odpor vodiče?</a:t>
            </a:r>
          </a:p>
          <a:p>
            <a:r>
              <a:rPr lang="cs-CZ" sz="3200" dirty="0" smtClean="0"/>
              <a:t>8/ Zapiš vztah pro výpočet výsledného odporu rezistorů R₁,R₂ zapojených vedle sebe.</a:t>
            </a:r>
          </a:p>
          <a:p>
            <a:r>
              <a:rPr lang="cs-CZ" sz="3200" dirty="0" smtClean="0"/>
              <a:t>9/ Urči el. Práci vykonanou proudem 0,5A,který procházel žárovkou 3 </a:t>
            </a:r>
            <a:r>
              <a:rPr lang="cs-CZ" sz="3200" dirty="0" err="1" smtClean="0"/>
              <a:t>hod.Napětí</a:t>
            </a:r>
            <a:r>
              <a:rPr lang="cs-CZ" sz="3200" dirty="0" smtClean="0"/>
              <a:t> mezi svorkami žárovky bylo 230V.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96765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908720"/>
            <a:ext cx="698477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10/ Co je ozvěna a jak vzniká?</a:t>
            </a:r>
          </a:p>
          <a:p>
            <a:r>
              <a:rPr lang="cs-CZ" sz="3200" dirty="0" smtClean="0"/>
              <a:t>11/ Při bouřce bylo slyšet zahřmění 15 sekund </a:t>
            </a:r>
            <a:r>
              <a:rPr lang="cs-CZ" sz="3200" dirty="0" err="1" smtClean="0"/>
              <a:t>poté,kdy</a:t>
            </a:r>
            <a:r>
              <a:rPr lang="cs-CZ" sz="3200" dirty="0" smtClean="0"/>
              <a:t> byl pozorován blesk. Urči přibližně vzdálenost pozorovatele od místa záblesku.</a:t>
            </a:r>
          </a:p>
          <a:p>
            <a:r>
              <a:rPr lang="cs-CZ" sz="3200" dirty="0" smtClean="0"/>
              <a:t>12/ Jak se chová ručka </a:t>
            </a:r>
            <a:r>
              <a:rPr lang="cs-CZ" sz="3200" dirty="0" err="1" smtClean="0"/>
              <a:t>aneroidu,se</a:t>
            </a:r>
            <a:r>
              <a:rPr lang="cs-CZ" sz="3200" dirty="0" smtClean="0"/>
              <a:t> kterým vystupujeme na Sněžku?</a:t>
            </a:r>
          </a:p>
          <a:p>
            <a:r>
              <a:rPr lang="cs-CZ" sz="3200" dirty="0" smtClean="0"/>
              <a:t>13/ Na jakém poznatku je založen vlasový vlhkoměr?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02447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ŘEŠENÍ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 </a:t>
            </a:r>
            <a:r>
              <a:rPr lang="cs-CZ" sz="2400" dirty="0" smtClean="0"/>
              <a:t>1/JAKÉ PODMÍNKY MUSÍ BÝT SPLNĚNY,ABY OBVODEM PROCHÁZEL EL.PROUD?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Musí obsahovat zdroj </a:t>
            </a:r>
            <a:r>
              <a:rPr lang="cs-CZ" sz="2400" dirty="0" err="1" smtClean="0">
                <a:solidFill>
                  <a:schemeClr val="accent3">
                    <a:lumMod val="50000"/>
                  </a:schemeClr>
                </a:solidFill>
              </a:rPr>
              <a:t>napětí,musí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 být </a:t>
            </a:r>
            <a:r>
              <a:rPr lang="cs-CZ" sz="2400" dirty="0" err="1" smtClean="0">
                <a:solidFill>
                  <a:schemeClr val="accent3">
                    <a:lumMod val="50000"/>
                  </a:schemeClr>
                </a:solidFill>
              </a:rPr>
              <a:t>uzavřený,nesmí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  obsahovat izolant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7003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ČÍM JE TVOŘEN EL.PROUD VKOVOVÝCH VODIČÍCH?</a:t>
            </a:r>
            <a:endParaRPr lang="cs-CZ" dirty="0" smtClean="0">
              <a:solidFill>
                <a:srgbClr val="7030A0"/>
              </a:solidFill>
            </a:endParaRPr>
          </a:p>
          <a:p>
            <a:r>
              <a:rPr lang="cs-CZ" dirty="0" smtClean="0">
                <a:solidFill>
                  <a:srgbClr val="7030A0"/>
                </a:solidFill>
              </a:rPr>
              <a:t>TOKEM VOLNÝCH ELEKTRONŮ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2460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3. V jakých jednotkách měříme el. Proud?</a:t>
            </a:r>
          </a:p>
          <a:p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rgbClr val="7030A0"/>
                </a:solidFill>
              </a:rPr>
              <a:t>V Ampérech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5344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8229600" cy="4525963"/>
          </a:xfrm>
        </p:spPr>
        <p:txBody>
          <a:bodyPr/>
          <a:lstStyle/>
          <a:p>
            <a:r>
              <a:rPr lang="cs-CZ" dirty="0" smtClean="0"/>
              <a:t>V jakých jednotkách měříme el. Napětí?</a:t>
            </a:r>
          </a:p>
          <a:p>
            <a:pPr lvl="8"/>
            <a:r>
              <a:rPr lang="cs-CZ" dirty="0" smtClean="0">
                <a:solidFill>
                  <a:srgbClr val="7030A0"/>
                </a:solidFill>
              </a:rPr>
              <a:t>Ve voltech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4884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Popiš Voltův </a:t>
            </a:r>
            <a:r>
              <a:rPr lang="cs-CZ" dirty="0" err="1" smtClean="0"/>
              <a:t>článek,jaké</a:t>
            </a:r>
            <a:r>
              <a:rPr lang="cs-CZ" dirty="0" smtClean="0"/>
              <a:t> může mít napětí?</a:t>
            </a:r>
            <a:endParaRPr lang="cs-CZ" dirty="0" smtClean="0">
              <a:solidFill>
                <a:srgbClr val="7030A0"/>
              </a:solidFill>
            </a:endParaRPr>
          </a:p>
          <a:p>
            <a:r>
              <a:rPr lang="cs-CZ" dirty="0" smtClean="0">
                <a:solidFill>
                  <a:srgbClr val="7030A0"/>
                </a:solidFill>
              </a:rPr>
              <a:t>Měděná a zinková elektroda v roztoku kyseliny, 1,5 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6772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6) </a:t>
            </a:r>
            <a:endParaRPr lang="cs-CZ" dirty="0" smtClean="0"/>
          </a:p>
          <a:p>
            <a:r>
              <a:rPr lang="cs-CZ" dirty="0" smtClean="0"/>
              <a:t>a</a:t>
            </a:r>
            <a:r>
              <a:rPr lang="cs-CZ" dirty="0"/>
              <a:t>/ urči velikost </a:t>
            </a:r>
            <a:r>
              <a:rPr lang="cs-CZ" dirty="0" err="1"/>
              <a:t>proudu,který</a:t>
            </a:r>
            <a:r>
              <a:rPr lang="cs-CZ" dirty="0"/>
              <a:t> protéká rezistorem R₂ při napětí 4V</a:t>
            </a:r>
          </a:p>
          <a:p>
            <a:r>
              <a:rPr lang="cs-CZ" dirty="0"/>
              <a:t>b/velikost </a:t>
            </a:r>
            <a:r>
              <a:rPr lang="cs-CZ" dirty="0" err="1"/>
              <a:t>napětí,když</a:t>
            </a:r>
            <a:r>
              <a:rPr lang="cs-CZ" dirty="0"/>
              <a:t> prochází R₁ proud 0,4 A</a:t>
            </a:r>
          </a:p>
          <a:p>
            <a:r>
              <a:rPr lang="cs-CZ" dirty="0"/>
              <a:t>c/urči odpor obou rezistorů</a:t>
            </a:r>
          </a:p>
          <a:p>
            <a:r>
              <a:rPr lang="cs-CZ" dirty="0"/>
              <a:t> </a:t>
            </a:r>
            <a:r>
              <a:rPr lang="cs-CZ" dirty="0" smtClean="0">
                <a:solidFill>
                  <a:srgbClr val="7030A0"/>
                </a:solidFill>
              </a:rPr>
              <a:t>a) 0,2 A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b) 2 V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c</a:t>
            </a:r>
            <a:r>
              <a:rPr lang="cs-CZ" i="1" dirty="0" smtClean="0">
                <a:solidFill>
                  <a:srgbClr val="7030A0"/>
                </a:solidFill>
              </a:rPr>
              <a:t>) R₁=5</a:t>
            </a:r>
            <a:r>
              <a:rPr lang="el-GR" i="1" dirty="0" smtClean="0">
                <a:solidFill>
                  <a:srgbClr val="7030A0"/>
                </a:solidFill>
              </a:rPr>
              <a:t>Ω</a:t>
            </a:r>
            <a:r>
              <a:rPr lang="cs-CZ" i="1" dirty="0" smtClean="0">
                <a:solidFill>
                  <a:srgbClr val="7030A0"/>
                </a:solidFill>
              </a:rPr>
              <a:t>            R₂=20</a:t>
            </a:r>
            <a:r>
              <a:rPr lang="el-GR" i="1" dirty="0" smtClean="0">
                <a:solidFill>
                  <a:srgbClr val="7030A0"/>
                </a:solidFill>
              </a:rPr>
              <a:t>Ω</a:t>
            </a:r>
            <a:endParaRPr lang="cs-CZ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7051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r>
              <a:rPr lang="cs-CZ" dirty="0" smtClean="0"/>
              <a:t>7) Na kterých vlastnostech závisí odpor vodiče a jak?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Zvyšuje se s délkou vodiče, s teplotou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Snižuje se při větším průřezu, závisí na materiálu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3805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8) Zapiš vztah pro výsledný odpor dvou rezistorů zapojených vedle sebe.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1/R = 1/R₁ + 1/R₂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2691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9) Urči el. </a:t>
            </a:r>
            <a:r>
              <a:rPr lang="cs-CZ" dirty="0"/>
              <a:t>p</a:t>
            </a:r>
            <a:r>
              <a:rPr lang="cs-CZ" dirty="0" smtClean="0"/>
              <a:t>ráci vykonanou proudem, který procházel žárovkou po dobu 3 hodin při napětí 230 V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W = I x U x t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1,242 MJ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1065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ozvěna a jak vzniká?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Zvuk odražený od kolmé stěny</a:t>
            </a:r>
          </a:p>
          <a:p>
            <a:pPr marL="0" indent="0">
              <a:buNone/>
            </a:pPr>
            <a:r>
              <a:rPr lang="cs-CZ" dirty="0">
                <a:solidFill>
                  <a:srgbClr val="7030A0"/>
                </a:solidFill>
              </a:rPr>
              <a:t> 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649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11) Při bouřce bylo slyšet zahřmění 15 sec po té, co byl pozorován blesk. Urči přibližnou vzdálenost pozorovatele od místa zablesknutí.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5 km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7049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12) Jak se chová ručka aneroidu, se kterým vystupujeme na Sněžku?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Klesá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8188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13) Na jakém jevu je založen vlasový vlhkoměr?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Vlhký vlas se zkroutí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8345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96733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http://t2.gstatic.com/images?q=tbn:ANd9GcSZymfU_2Qc64DDvCsFakv5qZdPrSvfNwwfeQxhwFR87M5ov-JFvQ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9769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458</Words>
  <Application>Microsoft Office PowerPoint</Application>
  <PresentationFormat>Předvádění na obrazovce (4:3)</PresentationFormat>
  <Paragraphs>63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ŠABLONA III/2 Závěrečný test 8.ročník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ŘEŠENÍ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III/2 Závěrečný test 8.ročník</dc:title>
  <dc:creator>PC-12QP</dc:creator>
  <cp:lastModifiedBy>PC-12QP</cp:lastModifiedBy>
  <cp:revision>12</cp:revision>
  <cp:lastPrinted>2011-06-06T08:44:19Z</cp:lastPrinted>
  <dcterms:created xsi:type="dcterms:W3CDTF">2011-06-05T17:05:10Z</dcterms:created>
  <dcterms:modified xsi:type="dcterms:W3CDTF">2011-06-06T17:47:23Z</dcterms:modified>
</cp:coreProperties>
</file>