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8" r:id="rId9"/>
    <p:sldId id="287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110" d="100"/>
          <a:sy n="110" d="100"/>
        </p:scale>
        <p:origin x="834" y="28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audio" Target="../media/audio2.wav"/><Relationship Id="rId16" Type="http://schemas.microsoft.com/office/2007/relationships/hdphoto" Target="../media/hdphoto7.wdp"/><Relationship Id="rId20" Type="http://schemas.openxmlformats.org/officeDocument/2006/relationships/audio" Target="../media/audio21.wav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image" Target="../media/image12.jpeg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microsoft.com/office/2007/relationships/hdphoto" Target="../media/hdphoto13.wdp"/><Relationship Id="rId3" Type="http://schemas.openxmlformats.org/officeDocument/2006/relationships/image" Target="../media/image13.jpeg"/><Relationship Id="rId7" Type="http://schemas.microsoft.com/office/2007/relationships/hdphoto" Target="../media/hdphoto10.wdp"/><Relationship Id="rId12" Type="http://schemas.openxmlformats.org/officeDocument/2006/relationships/image" Target="../media/image1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microsoft.com/office/2007/relationships/hdphoto" Target="../media/hdphoto11.wdp"/><Relationship Id="rId14" Type="http://schemas.openxmlformats.org/officeDocument/2006/relationships/audio" Target="../media/audio3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9.jpeg"/><Relationship Id="rId7" Type="http://schemas.microsoft.com/office/2007/relationships/hdphoto" Target="../media/hdphoto15.wdp"/><Relationship Id="rId12" Type="http://schemas.openxmlformats.org/officeDocument/2006/relationships/audio" Target="../media/audio4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microsoft.com/office/2007/relationships/hdphoto" Target="../media/hdphoto17.wdp"/><Relationship Id="rId5" Type="http://schemas.microsoft.com/office/2007/relationships/hdphoto" Target="../media/hdphoto14.wdp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microsoft.com/office/2007/relationships/hdphoto" Target="../media/hdphoto16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9.wdp"/><Relationship Id="rId13" Type="http://schemas.openxmlformats.org/officeDocument/2006/relationships/image" Target="../media/image31.png"/><Relationship Id="rId3" Type="http://schemas.openxmlformats.org/officeDocument/2006/relationships/image" Target="../media/image24.jpeg"/><Relationship Id="rId7" Type="http://schemas.openxmlformats.org/officeDocument/2006/relationships/image" Target="../media/image27.png"/><Relationship Id="rId12" Type="http://schemas.openxmlformats.org/officeDocument/2006/relationships/image" Target="../media/image30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29.png"/><Relationship Id="rId5" Type="http://schemas.microsoft.com/office/2007/relationships/hdphoto" Target="../media/hdphoto18.wdp"/><Relationship Id="rId15" Type="http://schemas.openxmlformats.org/officeDocument/2006/relationships/audio" Target="../media/audio51.wav"/><Relationship Id="rId10" Type="http://schemas.microsoft.com/office/2007/relationships/hdphoto" Target="../media/hdphoto20.wdp"/><Relationship Id="rId4" Type="http://schemas.openxmlformats.org/officeDocument/2006/relationships/image" Target="../media/image25.png"/><Relationship Id="rId9" Type="http://schemas.openxmlformats.org/officeDocument/2006/relationships/image" Target="../media/image28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61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19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71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19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entury Gothic"/>
              </a:rPr>
              <a:t>PEKAŘ PEČE HOUSKY</a:t>
            </a:r>
            <a:endParaRPr lang="cs-CZ" b="1" i="0" dirty="0">
              <a:solidFill>
                <a:schemeClr val="tx1">
                  <a:lumMod val="95000"/>
                  <a:lumOff val="5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dirty="0"/>
              <a:t>POZORNOST, SOUSTŘEDĚNOST, PAMĚŤ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PEKAR - PREDEHRA.wav"/>
          </p:stSnd>
        </p:sndAc>
      </p:transition>
    </mc:Choice>
    <mc:Fallback>
      <p:transition spd="med">
        <p:fade/>
        <p:sndAc>
          <p:stSnd>
            <p:snd r:embed="rId3" name="PEKAR - PREDEH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3421" b="34370" l="23534" r="48225">
                        <a14:foregroundMark x1="31250" y1="21058" x2="36265" y2="21986"/>
                        <a14:foregroundMark x1="36806" y1="23350" x2="40278" y2="24714"/>
                        <a14:foregroundMark x1="32022" y1="21058" x2="32022" y2="21058"/>
                        <a14:foregroundMark x1="27623" y1="27169" x2="29167" y2="32624"/>
                        <a14:foregroundMark x1="27238" y1="26350" x2="27238" y2="26350"/>
                        <a14:foregroundMark x1="28549" y1="26350" x2="28549" y2="26350"/>
                        <a14:foregroundMark x1="26080" y1="27278" x2="26080" y2="272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89" t="14891" r="54836" b="65908"/>
          <a:stretch/>
        </p:blipFill>
        <p:spPr>
          <a:xfrm>
            <a:off x="10811413" y="4347937"/>
            <a:ext cx="1216220" cy="165308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1203868" y="5377481"/>
            <a:ext cx="8171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MLÉKO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8366" b="33772" l="14191" r="57646">
                        <a14:foregroundMark x1="27063" y1="14717" x2="27063" y2="14717"/>
                        <a14:foregroundMark x1="32563" y1="14717" x2="32563" y2="14717"/>
                        <a14:foregroundMark x1="38504" y1="13400" x2="38504" y2="13400"/>
                        <a14:foregroundMark x1="44664" y1="13400" x2="44664" y2="13400"/>
                        <a14:foregroundMark x1="49285" y1="15802" x2="49285" y2="15802"/>
                        <a14:foregroundMark x1="47085" y1="18048" x2="47085" y2="18048"/>
                        <a14:foregroundMark x1="44994" y1="18900" x2="44994" y2="18900"/>
                        <a14:foregroundMark x1="49285" y1="27188" x2="49285" y2="27188"/>
                        <a14:foregroundMark x1="48625" y1="29589" x2="48625" y2="29589"/>
                        <a14:foregroundMark x1="46755" y1="30287" x2="46755" y2="30287"/>
                        <a14:foregroundMark x1="43344" y1="29357" x2="43344" y2="29357"/>
                        <a14:foregroundMark x1="39714" y1="29357" x2="39714" y2="29357"/>
                        <a14:foregroundMark x1="35974" y1="29822" x2="35974" y2="29822"/>
                        <a14:foregroundMark x1="32563" y1="29589" x2="32563" y2="29589"/>
                        <a14:foregroundMark x1="29813" y1="29357" x2="29813" y2="29357"/>
                        <a14:foregroundMark x1="29813" y1="28040" x2="29813" y2="28040"/>
                        <a14:foregroundMark x1="43124" y1="15182" x2="43124" y2="15182"/>
                        <a14:foregroundMark x1="40264" y1="16034" x2="40264" y2="160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706" t="11654" r="44850" b="67692"/>
          <a:stretch/>
        </p:blipFill>
        <p:spPr>
          <a:xfrm>
            <a:off x="7663230" y="5174479"/>
            <a:ext cx="1496043" cy="110768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762" b="26185" l="14463" r="556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12" t="5470" r="43184" b="73655"/>
          <a:stretch/>
        </p:blipFill>
        <p:spPr>
          <a:xfrm>
            <a:off x="9159273" y="5300473"/>
            <a:ext cx="1694684" cy="1188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9229262" y="5531370"/>
            <a:ext cx="8999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MOUKA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47638" y="4992696"/>
            <a:ext cx="928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DROŽDÍ</a:t>
            </a:r>
            <a:endParaRPr lang="cs-CZ" sz="1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30045" y="3853701"/>
            <a:ext cx="14351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CUKR A SŮL</a:t>
            </a:r>
            <a:endParaRPr lang="cs-CZ" sz="14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573" b="21880" l="22016" r="4423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455" t="9484" r="54109" b="79145"/>
          <a:stretch/>
        </p:blipFill>
        <p:spPr>
          <a:xfrm rot="5400000">
            <a:off x="7348109" y="4209517"/>
            <a:ext cx="1025126" cy="64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940" b="20947" l="23048" r="443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774" t="9484" r="56460" b="79145"/>
          <a:stretch/>
        </p:blipFill>
        <p:spPr>
          <a:xfrm rot="16200000" flipV="1">
            <a:off x="7523798" y="3231912"/>
            <a:ext cx="663835" cy="540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0726430" y="2518162"/>
            <a:ext cx="7360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VEJCE</a:t>
            </a:r>
            <a:endParaRPr lang="cs-CZ" sz="1400" b="1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8402254" y="2672427"/>
            <a:ext cx="10250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MÁSLO</a:t>
            </a:r>
            <a:endParaRPr lang="cs-CZ" sz="1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588" b="28626" l="9083" r="518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570" t="9087" r="48067" b="69914"/>
          <a:stretch/>
        </p:blipFill>
        <p:spPr>
          <a:xfrm>
            <a:off x="7815046" y="1331311"/>
            <a:ext cx="1864184" cy="13712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59782" b="85601" l="5829" r="278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9" t="61367" r="72487" b="12821"/>
          <a:stretch/>
        </p:blipFill>
        <p:spPr>
          <a:xfrm>
            <a:off x="10479383" y="1424237"/>
            <a:ext cx="1230195" cy="108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100000" l="0" r="100000">
                        <a14:foregroundMark x1="22761" y1="87231" x2="55504" y2="97512"/>
                        <a14:backgroundMark x1="87687" y1="93367" x2="87687" y2="93367"/>
                        <a14:backgroundMark x1="84235" y1="96517" x2="84235" y2="96517"/>
                        <a14:backgroundMark x1="81437" y1="95522" x2="81437" y2="95522"/>
                        <a14:backgroundMark x1="89459" y1="88226" x2="89459" y2="88226"/>
                        <a14:backgroundMark x1="6627" y1="88193" x2="6627" y2="88193"/>
                      </a14:backgroundRemoval>
                    </a14:imgEffect>
                    <a14:imgEffect>
                      <a14:artisticPlasticWrap/>
                    </a14:imgEffect>
                    <a14:imgEffect>
                      <a14:saturation sat="3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5029" y="2672050"/>
            <a:ext cx="2758506" cy="172389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676" y="839101"/>
            <a:ext cx="7006996" cy="5400000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9497382" y="29191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117050" y="585220"/>
            <a:ext cx="3563816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 ČEHO  PEČE PEKAŘ?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58020" y="3604890"/>
            <a:ext cx="1142358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TĚSTO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>
        <p:fade/>
        <p:sndAc>
          <p:stSnd>
            <p:snd r:embed="rId20" name="2 PEKAR PECE HOUSKY.wav"/>
          </p:stSnd>
        </p:sndAc>
      </p:transition>
    </mc:Choice>
    <mc:Fallback>
      <p:transition>
        <p:fade/>
        <p:sndAc>
          <p:stSnd>
            <p:snd r:embed="rId2" name="2 PEKAR PECE HOUSKY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3953E-6 1.85185E-6 L -0.13169 -0.23634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91" y="-1182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3613E-6 -1.48148E-6 L -0.13834 -0.2794 " pathEditMode="relative" rAng="0" ptsTypes="AA">
                                      <p:cBhvr>
                                        <p:cTn id="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17" y="-1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2072E-6 -1.48148E-6 L 0.10004 0.24676 " pathEditMode="relative" rAng="0" ptsTypes="AA">
                                      <p:cBhvr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2" y="12338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7.40741E-7 L 0.09141 0.12847 " pathEditMode="relative" rAng="0" ptsTypes="AA">
                                      <p:cBhvr>
                                        <p:cTn id="1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70" y="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0029E-6 -1.48148E-6 L -0.0917 0.24051 " pathEditMode="relative" rAng="0" ptsTypes="AA">
                                      <p:cBhvr>
                                        <p:cTn id="2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85" y="12014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0029E-6 -3.33333E-6 L -0.09405 0.15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2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9997E-6 1.85185E-6 L 0.17468 0.02338 " pathEditMode="relative" rAng="0" ptsTypes="AA">
                                      <p:cBhvr>
                                        <p:cTn id="2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27" y="1157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6509E-6 7.40741E-7 L 0.1554 -0.05671 " pathEditMode="relative" rAng="0" ptsTypes="AA">
                                      <p:cBhvr>
                                        <p:cTn id="2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3" y="-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2552E-6 4.81481E-6 L 0.1231 -0.30625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8" y="-15324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0789E-6 -4.07407E-6 L 0.10812 -0.20532 " pathEditMode="relative" rAng="0" ptsTypes="AA">
                                      <p:cBhvr>
                                        <p:cTn id="36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0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3744E-6 -7.40741E-7 L -0.00325 -0.31944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" y="-1597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8974E-7 4.81481E-6 L 0.01811 -0.29468 " pathEditMode="relative" rAng="0" ptsTypes="AA">
                                      <p:cBhvr>
                                        <p:cTn id="4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9" y="-1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7762E-6 -1.11111E-6 L 0.16608 -0.13079 " pathEditMode="relative" rAng="0" ptsTypes="AA">
                                      <p:cBhvr>
                                        <p:cTn id="6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8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3" grpId="0"/>
      <p:bldP spid="21" grpId="0"/>
      <p:bldP spid="22" grpId="0"/>
      <p:bldP spid="19" grpId="0"/>
      <p:bldP spid="18" grpId="0"/>
      <p:bldP spid="17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0757" y="755362"/>
            <a:ext cx="7291914" cy="5148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936521" y="794851"/>
            <a:ext cx="3610707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UŽDIBUJE  KOUSKY </a:t>
            </a:r>
          </a:p>
          <a:p>
            <a:pPr algn="ctr"/>
            <a:r>
              <a:rPr lang="cs-CZ" sz="2400" b="1" dirty="0" smtClean="0"/>
              <a:t> Z TĚSTA – A CO UPEKL?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275307" y="3117634"/>
            <a:ext cx="848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CHLEBA</a:t>
            </a:r>
            <a:endParaRPr lang="cs-CZ" sz="1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835425" y="3021585"/>
            <a:ext cx="7871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VEKA</a:t>
            </a:r>
            <a:endParaRPr lang="cs-CZ" sz="1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24546" y="4246104"/>
            <a:ext cx="809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ROHLÍK</a:t>
            </a:r>
            <a:endParaRPr lang="cs-CZ" sz="1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398249" y="4292133"/>
            <a:ext cx="9964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HOUSKA</a:t>
            </a:r>
            <a:endParaRPr lang="cs-CZ" sz="1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24547" y="2250831"/>
            <a:ext cx="649874" cy="400110"/>
          </a:xfrm>
          <a:prstGeom prst="rect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CH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401" b="29776" l="13208" r="542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16" t="11966" r="44844" b="69947"/>
          <a:stretch/>
        </p:blipFill>
        <p:spPr>
          <a:xfrm>
            <a:off x="7672671" y="1847945"/>
            <a:ext cx="2053520" cy="1240381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10206898" y="2250831"/>
            <a:ext cx="323974" cy="400110"/>
          </a:xfrm>
          <a:prstGeom prst="rect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</a:t>
            </a:r>
            <a:endParaRPr lang="cs-CZ" sz="20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035" b="20255" l="20154" r="538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1" t="7692" r="47825" b="79659"/>
          <a:stretch/>
        </p:blipFill>
        <p:spPr>
          <a:xfrm>
            <a:off x="9741875" y="1893634"/>
            <a:ext cx="2183350" cy="1224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8298784" y="3638274"/>
            <a:ext cx="317677" cy="400110"/>
          </a:xfrm>
          <a:prstGeom prst="rect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734" b="19406" l="11407" r="444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61" t="11453" r="55801" b="80374"/>
          <a:stretch/>
        </p:blipFill>
        <p:spPr>
          <a:xfrm>
            <a:off x="7735801" y="3504365"/>
            <a:ext cx="1641232" cy="820693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9694983" y="3638274"/>
            <a:ext cx="328247" cy="400110"/>
          </a:xfrm>
          <a:prstGeom prst="rect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</a:t>
            </a:r>
            <a:endParaRPr lang="cs-CZ" sz="20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036" b="23469" l="13636" r="40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28" t="9483" r="58943" b="76581"/>
          <a:stretch/>
        </p:blipFill>
        <p:spPr>
          <a:xfrm rot="5400000">
            <a:off x="9208475" y="3362967"/>
            <a:ext cx="1301262" cy="955679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0996246" y="3638274"/>
            <a:ext cx="339969" cy="400110"/>
          </a:xfrm>
          <a:prstGeom prst="rect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47919" y="4123385"/>
            <a:ext cx="9621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BAGETA</a:t>
            </a:r>
            <a:endParaRPr lang="cs-CZ" sz="1400" b="1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3584" b="23347" l="19297" r="589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58" t="13485" r="43356" b="76322"/>
          <a:stretch/>
        </p:blipFill>
        <p:spPr>
          <a:xfrm>
            <a:off x="10206898" y="3425411"/>
            <a:ext cx="1784220" cy="758665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8124546" y="4964496"/>
            <a:ext cx="3225031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JMENUJ </a:t>
            </a:r>
          </a:p>
          <a:p>
            <a:pPr algn="ctr"/>
            <a:r>
              <a:rPr lang="cs-CZ" sz="2400" b="1" dirty="0" smtClean="0"/>
              <a:t>1. PÍSMENKO SLOV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4" name="3 UZDIBUJE KOUSKY.wav"/>
          </p:stSnd>
        </p:sndAc>
      </p:transition>
    </mc:Choice>
    <mc:Fallback>
      <p:transition spd="med">
        <p:fade/>
        <p:sndAc>
          <p:stSnd>
            <p:snd r:embed="rId2" name="3 UZDIBUJE KOUSKY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2898E-7 1.48148E-6 L -0.58747 0.1794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73" y="8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02801E-7 -2.22222E-6 L -0.20477 -0.15717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38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L -0.39859 0.05764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30" y="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7793E-6 -3.7037E-6 L -0.42021 0.05209 " pathEditMode="relative" rAng="0" ptsTypes="AA">
                                      <p:cBhvr>
                                        <p:cTn id="2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11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69637E-7 -3.7037E-6 L -0.24867 0.17963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0" y="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10168595" y="6409240"/>
            <a:ext cx="640080" cy="237744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8863" y="5240215"/>
            <a:ext cx="7244862" cy="13481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950" y="697522"/>
            <a:ext cx="6995008" cy="5400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748954" y="697522"/>
            <a:ext cx="4161692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PEKAŘ PEČE I SLADKÉ DOBROTY - POZNÁŠ JE?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431" b="28017" l="17496" r="457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96" t="10171" r="55559" b="71282"/>
          <a:stretch/>
        </p:blipFill>
        <p:spPr>
          <a:xfrm>
            <a:off x="7420541" y="1679327"/>
            <a:ext cx="1277815" cy="12719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20186" y="2907321"/>
            <a:ext cx="10785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ŠÁTEČEK</a:t>
            </a:r>
            <a:endParaRPr lang="cs-CZ" sz="14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400" b="22377" l="14494" r="469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12" t="10171" r="56284" b="77712"/>
          <a:stretch/>
        </p:blipFill>
        <p:spPr>
          <a:xfrm>
            <a:off x="8273462" y="3215098"/>
            <a:ext cx="2376785" cy="1404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9050215" y="4619097"/>
            <a:ext cx="13129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VÁNOČKA</a:t>
            </a:r>
            <a:endParaRPr lang="cs-CZ" sz="14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6004" b="19770" l="12779" r="428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8" t="5983" r="57251" b="80342"/>
          <a:stretch/>
        </p:blipFill>
        <p:spPr>
          <a:xfrm>
            <a:off x="8909538" y="1679327"/>
            <a:ext cx="1453662" cy="93784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979876" y="2640617"/>
            <a:ext cx="13833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KOLÁČEK</a:t>
            </a:r>
            <a:endParaRPr lang="cs-CZ" sz="1400" b="1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1583" b="26137" l="25129" r="50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05" t="11624" r="50000" b="73163"/>
          <a:stretch/>
        </p:blipFill>
        <p:spPr>
          <a:xfrm>
            <a:off x="10574215" y="1710117"/>
            <a:ext cx="1249887" cy="10800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0826260" y="2753473"/>
            <a:ext cx="1031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KOBLIHA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8955" y="5087816"/>
            <a:ext cx="3974122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MOHOU NĚKTERÁ SLOVA PŘEDSTAVOVAT I NĚCO JINÉHO?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521016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2" name="4 PEKARKA MU POM....wav"/>
          </p:stSnd>
        </p:sndAc>
      </p:transition>
    </mc:Choice>
    <mc:Fallback>
      <p:transition spd="med">
        <p:fade/>
        <p:sndAc>
          <p:stSnd>
            <p:snd r:embed="rId2" name="4 PEKARKA MU POM...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8863" y="5240215"/>
            <a:ext cx="7244862" cy="13481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468" y="633046"/>
            <a:ext cx="7959186" cy="540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542766" y="5498793"/>
            <a:ext cx="2965938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PROČ BY SI LIDÉ MĚLI POMÁHAT?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409" y="4519748"/>
            <a:ext cx="2965938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VYJMENUJ  NÁČINÍ K PEČENÍ.</a:t>
            </a:r>
            <a:endParaRPr lang="cs-CZ" sz="2400" b="1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8667" b="84303" l="49569" r="74510">
                        <a14:foregroundMark x1="53255" y1="77091" x2="71059" y2="79576"/>
                        <a14:foregroundMark x1="58745" y1="81091" x2="63922" y2="71394"/>
                        <a14:foregroundMark x1="57490" y1="74424" x2="61647" y2="70242"/>
                        <a14:foregroundMark x1="70039" y1="77879" x2="67373" y2="71576"/>
                        <a14:foregroundMark x1="53020" y1="79576" x2="65647" y2="8127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36" t="68344" r="26159" b="15828"/>
          <a:stretch/>
        </p:blipFill>
        <p:spPr>
          <a:xfrm rot="456780" flipV="1">
            <a:off x="9761819" y="37554"/>
            <a:ext cx="1272087" cy="108547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5212" b="86061" l="27765" r="476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980" t="64444" r="52875" b="13585"/>
          <a:stretch/>
        </p:blipFill>
        <p:spPr>
          <a:xfrm rot="2012999" flipV="1">
            <a:off x="9436678" y="2131843"/>
            <a:ext cx="1014548" cy="150675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60364" b="74788" l="17098" r="425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30" t="59937" r="58071" b="25016"/>
          <a:stretch/>
        </p:blipFill>
        <p:spPr>
          <a:xfrm rot="18202755">
            <a:off x="10056716" y="3294600"/>
            <a:ext cx="1235986" cy="93656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45273" b="70121" l="62510" r="730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914" t="45556" r="26994" b="30256"/>
          <a:stretch/>
        </p:blipFill>
        <p:spPr>
          <a:xfrm flipV="1">
            <a:off x="8996904" y="2682288"/>
            <a:ext cx="587828" cy="165881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0364" b="63212" l="48706" r="615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124" t="39712" r="37511" b="34486"/>
          <a:stretch/>
        </p:blipFill>
        <p:spPr>
          <a:xfrm flipV="1">
            <a:off x="8125539" y="1694653"/>
            <a:ext cx="814252" cy="176950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9333" b="55273" l="15451" r="512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90" t="38889" r="48028" b="44445"/>
          <a:stretch/>
        </p:blipFill>
        <p:spPr>
          <a:xfrm flipV="1">
            <a:off x="8324167" y="511037"/>
            <a:ext cx="1933303" cy="1143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7939" b="43152" l="50118" r="745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 t="27238" r="25000" b="56667"/>
          <a:stretch/>
        </p:blipFill>
        <p:spPr>
          <a:xfrm rot="19433193">
            <a:off x="10743332" y="2435376"/>
            <a:ext cx="1324841" cy="110381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636" b="36182" l="22510" r="49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03" t="25181" r="50082" b="62519"/>
          <a:stretch/>
        </p:blipFill>
        <p:spPr>
          <a:xfrm rot="221649" flipV="1">
            <a:off x="10687295" y="952087"/>
            <a:ext cx="1436914" cy="903356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10939608" y="233931"/>
            <a:ext cx="68640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600" b="1" dirty="0">
                <a:solidFill>
                  <a:prstClr val="black"/>
                </a:solidFill>
              </a:rPr>
              <a:t>MÍSA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426584" y="215207"/>
            <a:ext cx="7442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VÁL</a:t>
            </a:r>
            <a:endParaRPr lang="cs-CZ" sz="1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123490" y="729881"/>
            <a:ext cx="1005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OŠATKA</a:t>
            </a:r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369774" y="1654037"/>
            <a:ext cx="11613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VAŘEČKA</a:t>
            </a:r>
            <a:endParaRPr lang="cs-CZ" sz="1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853858" y="2410128"/>
            <a:ext cx="10037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METLA</a:t>
            </a:r>
            <a:endParaRPr lang="cs-CZ" sz="1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622680" y="1866196"/>
            <a:ext cx="11907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STĚRKA</a:t>
            </a:r>
            <a:endParaRPr lang="cs-CZ" sz="1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373089" y="2829501"/>
            <a:ext cx="6488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NŮŽ</a:t>
            </a:r>
            <a:endParaRPr lang="cs-CZ" sz="1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813405" y="2021717"/>
            <a:ext cx="11846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VÁLEČEK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63944" y="633046"/>
            <a:ext cx="4789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421648" y="215207"/>
            <a:ext cx="2873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</a:t>
            </a:r>
            <a:endParaRPr lang="cs-CZ" sz="1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934559" y="232851"/>
            <a:ext cx="4085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87307" y="191272"/>
            <a:ext cx="5195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078628" y="1028890"/>
            <a:ext cx="5002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19992" y="729881"/>
            <a:ext cx="3088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</a:t>
            </a:r>
            <a:endParaRPr lang="cs-CZ" sz="1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52912" y="2531276"/>
            <a:ext cx="328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362848" y="1655500"/>
            <a:ext cx="365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</a:t>
            </a:r>
            <a:endParaRPr lang="cs-CZ" sz="1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937830" y="3478358"/>
            <a:ext cx="4654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866701" y="2399460"/>
            <a:ext cx="3265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</a:t>
            </a:r>
            <a:endParaRPr lang="cs-CZ" sz="1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760466" y="2741854"/>
            <a:ext cx="535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623306" y="1854765"/>
            <a:ext cx="274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</a:t>
            </a:r>
            <a:endParaRPr lang="cs-CZ" sz="1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0371600" y="3333046"/>
            <a:ext cx="666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365069" y="2825388"/>
            <a:ext cx="3396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</a:t>
            </a:r>
            <a:endParaRPr lang="cs-CZ" sz="1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0986230" y="2596880"/>
            <a:ext cx="5617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813405" y="2026368"/>
            <a:ext cx="3135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615136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5" name="5 UZDIBUJI OBA DVA.wav"/>
          </p:stSnd>
        </p:sndAc>
      </p:transition>
    </mc:Choice>
    <mc:Fallback>
      <p:transition spd="med">
        <p:fade/>
        <p:sndAc>
          <p:stSnd>
            <p:snd r:embed="rId2" name="5 UZDIBUJI OBA DV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2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  <p:bldP spid="23" grpId="0"/>
      <p:bldP spid="32" grpId="0"/>
      <p:bldP spid="33" grpId="0"/>
      <p:bldP spid="34" grpId="0"/>
      <p:bldP spid="35" grpId="0"/>
      <p:bldP spid="36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8863" y="5240215"/>
            <a:ext cx="7244862" cy="13481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9899" y="353045"/>
            <a:ext cx="4017362" cy="3096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4639" y="369277"/>
            <a:ext cx="4283374" cy="3024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080" y="3834000"/>
            <a:ext cx="3917214" cy="302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3592" y="3728215"/>
            <a:ext cx="4457160" cy="30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0072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7" name="1 PEKAŘ DETI.wav"/>
          </p:stSnd>
        </p:sndAc>
      </p:transition>
    </mc:Choice>
    <mc:Fallback>
      <p:transition spd="med">
        <p:fade/>
        <p:sndAc>
          <p:stSnd>
            <p:snd r:embed="rId2" name="1 PEKAŘ DETI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Zástupný symbol pro zápatí 1"/>
          <p:cNvSpPr txBox="1">
            <a:spLocks/>
          </p:cNvSpPr>
          <p:nvPr/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48863" y="5240215"/>
            <a:ext cx="7244862" cy="13481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9899" y="353045"/>
            <a:ext cx="4017362" cy="309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74639" y="369277"/>
            <a:ext cx="4283374" cy="3024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080" y="3834000"/>
            <a:ext cx="3917214" cy="30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3592" y="3728215"/>
            <a:ext cx="4457160" cy="30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594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7" name="PEKAR 2  SESTRIH PL.wav"/>
          </p:stSnd>
        </p:sndAc>
      </p:transition>
    </mc:Choice>
    <mc:Fallback>
      <p:transition spd="med">
        <p:fade/>
        <p:sndAc>
          <p:stSnd>
            <p:snd r:embed="rId2" name="PEKAR 2  SESTRIH P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8863" y="5240215"/>
            <a:ext cx="7244862" cy="134815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9602" y="3099469"/>
            <a:ext cx="3294184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UMÍME NOVÉHO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7862" y="2662701"/>
            <a:ext cx="2977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7538" y="1668308"/>
            <a:ext cx="7268307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 ČEHO PEČE PEKAŘ? CO VZNIKNE ZE SUROVIN, Z KTERÝCH PEČE?</a:t>
            </a:r>
          </a:p>
          <a:p>
            <a:r>
              <a:rPr lang="cs-CZ" sz="2400" b="1" dirty="0" smtClean="0"/>
              <a:t>VYJMENUJ, CO UPEKL </a:t>
            </a:r>
            <a:r>
              <a:rPr lang="cs-CZ" sz="2400" b="1" dirty="0" smtClean="0"/>
              <a:t>PEKAŘ. </a:t>
            </a:r>
            <a:r>
              <a:rPr lang="cs-CZ" sz="2400" b="1" dirty="0" smtClean="0"/>
              <a:t>SLANÉ I SLADKÉ PEČIVO.</a:t>
            </a:r>
          </a:p>
          <a:p>
            <a:r>
              <a:rPr lang="cs-CZ" sz="2400" b="1" dirty="0" smtClean="0"/>
              <a:t>CO PEKAŘ POTŘEBUJE KE SVÉ PRÁCI – VÁL, NŮŽ, PEC, PEKÁČ, VÁLEČEK</a:t>
            </a:r>
          </a:p>
          <a:p>
            <a:r>
              <a:rPr lang="cs-CZ" sz="2400" b="1" dirty="0" smtClean="0"/>
              <a:t>VYSVĚTLI VÝZNAM SLOVA UŽDIBUJE.</a:t>
            </a:r>
          </a:p>
          <a:p>
            <a:r>
              <a:rPr lang="cs-CZ" sz="2400" b="1" dirty="0" smtClean="0"/>
              <a:t>NĚKTERÁ SLOVA ZNĚJÍ </a:t>
            </a:r>
            <a:r>
              <a:rPr lang="cs-CZ" sz="2400" b="1" dirty="0" smtClean="0"/>
              <a:t>STEJNĚ</a:t>
            </a:r>
            <a:r>
              <a:rPr lang="cs-CZ" sz="2400" b="1" dirty="0" smtClean="0"/>
              <a:t>, ALE ZNAMENAJÍ NĚCO JINÉHO – ŠÁTEČEK, KOBLIHA, LIST, OKO </a:t>
            </a:r>
          </a:p>
          <a:p>
            <a:r>
              <a:rPr lang="cs-CZ" sz="2400" b="1" dirty="0" smtClean="0"/>
              <a:t>PROČ </a:t>
            </a:r>
            <a:r>
              <a:rPr lang="cs-CZ" sz="2400" b="1" dirty="0" smtClean="0"/>
              <a:t>BY SI LIDÉ MĚLI POMÁHAT?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46716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obrázky</a:t>
            </a:r>
          </a:p>
          <a:p>
            <a:r>
              <a:rPr lang="cs-CZ" dirty="0"/>
              <a:t>Vlastní nahrávka písně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 </a:t>
            </a:r>
            <a:r>
              <a:rPr lang="cs-CZ" sz="3600" dirty="0" smtClean="0"/>
              <a:t>DÍTĚ </a:t>
            </a:r>
            <a:r>
              <a:rPr lang="cs-CZ" sz="3600" dirty="0"/>
              <a:t>A JEHO PSYCHIKA</a:t>
            </a:r>
            <a:br>
              <a:rPr lang="cs-CZ" sz="3600" dirty="0"/>
            </a:br>
            <a:r>
              <a:rPr lang="cs-CZ" sz="3600" dirty="0"/>
              <a:t>                                </a:t>
            </a:r>
            <a:r>
              <a:rPr lang="cs-CZ" sz="3600" dirty="0" smtClean="0"/>
              <a:t>DÍTĚ </a:t>
            </a:r>
            <a:r>
              <a:rPr lang="cs-CZ" sz="3600" dirty="0"/>
              <a:t>A JEHO SVĚT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Popis</a:t>
            </a:r>
          </a:p>
          <a:p>
            <a:r>
              <a:rPr lang="cs-CZ" dirty="0"/>
              <a:t>Znát většinu slov a výrazů používaných v prostředí dítěte</a:t>
            </a:r>
          </a:p>
          <a:p>
            <a:r>
              <a:rPr lang="cs-CZ" dirty="0"/>
              <a:t>Soustředěně poslouchat</a:t>
            </a:r>
          </a:p>
          <a:p>
            <a:r>
              <a:rPr lang="cs-CZ" dirty="0"/>
              <a:t>Rozumět běžným okolnostem a dějům, jevům a situacím, s nimiž se dítě setkává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Porozumět slyšenému – slova a výrazy z oblasti mlynářské práce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Mít povědomí o širším společenském, věcném, přírodním, kulturním i technickém prostředí i jeho dění</a:t>
            </a:r>
          </a:p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62500" lnSpcReduction="20000"/>
          </a:bodyPr>
          <a:lstStyle/>
          <a:p>
            <a:r>
              <a:rPr lang="cs-CZ" u="sng" dirty="0"/>
              <a:t>Strana č. 1 </a:t>
            </a:r>
            <a:r>
              <a:rPr lang="cs-CZ" dirty="0"/>
              <a:t>- zní </a:t>
            </a:r>
            <a:r>
              <a:rPr lang="cs-CZ" b="1" dirty="0"/>
              <a:t>předehra</a:t>
            </a:r>
            <a:r>
              <a:rPr lang="cs-CZ" dirty="0"/>
              <a:t> k písni </a:t>
            </a:r>
            <a:r>
              <a:rPr lang="cs-CZ" dirty="0" smtClean="0"/>
              <a:t>Pekař</a:t>
            </a:r>
            <a:endParaRPr lang="cs-CZ" dirty="0"/>
          </a:p>
          <a:p>
            <a:r>
              <a:rPr lang="cs-CZ" u="sng" dirty="0"/>
              <a:t>Strana č. 2 </a:t>
            </a:r>
            <a:r>
              <a:rPr lang="cs-CZ" dirty="0"/>
              <a:t>– </a:t>
            </a:r>
            <a:r>
              <a:rPr lang="cs-CZ" dirty="0" smtClean="0"/>
              <a:t>zní </a:t>
            </a:r>
            <a:r>
              <a:rPr lang="cs-CZ" b="1" dirty="0" smtClean="0"/>
              <a:t>1. část písně </a:t>
            </a:r>
            <a:r>
              <a:rPr lang="cs-CZ" dirty="0" smtClean="0"/>
              <a:t>– seznamujeme se se surovinami k pečení – animace – postupné klikání na suroviny – jako poslední klik na mouku – objeví se těsto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3 </a:t>
            </a:r>
            <a:r>
              <a:rPr lang="cs-CZ" dirty="0"/>
              <a:t>– zní</a:t>
            </a:r>
            <a:r>
              <a:rPr lang="cs-CZ" b="1" dirty="0"/>
              <a:t> </a:t>
            </a:r>
            <a:r>
              <a:rPr lang="cs-CZ" b="1" dirty="0" smtClean="0"/>
              <a:t>2</a:t>
            </a:r>
            <a:r>
              <a:rPr lang="cs-CZ" b="1" dirty="0" smtClean="0"/>
              <a:t>. část </a:t>
            </a:r>
            <a:r>
              <a:rPr lang="cs-CZ" b="1" dirty="0"/>
              <a:t>písně </a:t>
            </a:r>
            <a:r>
              <a:rPr lang="cs-CZ" dirty="0" smtClean="0"/>
              <a:t>– vysvětlíme výraz </a:t>
            </a:r>
            <a:r>
              <a:rPr lang="cs-CZ" dirty="0" err="1" smtClean="0"/>
              <a:t>užďibuje</a:t>
            </a:r>
            <a:r>
              <a:rPr lang="cs-CZ" dirty="0" smtClean="0"/>
              <a:t>, pak jaké slané pečivo peče, vytleskáme slova a určujeme první slabiku, co jsme určili správně – </a:t>
            </a:r>
            <a:r>
              <a:rPr lang="cs-CZ" b="1" dirty="0" smtClean="0"/>
              <a:t>animace </a:t>
            </a:r>
            <a:r>
              <a:rPr lang="cs-CZ" dirty="0" smtClean="0"/>
              <a:t>- klikneme na obrázek který se přesune k pekařovi, objeví se správný znak písmene na začátku slova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4 </a:t>
            </a:r>
            <a:r>
              <a:rPr lang="cs-CZ" dirty="0"/>
              <a:t>– zní </a:t>
            </a:r>
            <a:r>
              <a:rPr lang="cs-CZ" b="1" dirty="0" smtClean="0"/>
              <a:t>3. část písně </a:t>
            </a:r>
            <a:r>
              <a:rPr lang="cs-CZ" dirty="0" smtClean="0"/>
              <a:t>– jmenujeme sladké dobroty – hledáme slova různého významu (homonyma)</a:t>
            </a:r>
          </a:p>
          <a:p>
            <a:r>
              <a:rPr lang="cs-CZ" u="sng" dirty="0" smtClean="0"/>
              <a:t>Strana č. 5 </a:t>
            </a:r>
            <a:r>
              <a:rPr lang="cs-CZ" dirty="0" smtClean="0"/>
              <a:t>– zní </a:t>
            </a:r>
            <a:r>
              <a:rPr lang="cs-CZ" b="1" dirty="0" smtClean="0"/>
              <a:t>4. </a:t>
            </a:r>
            <a:r>
              <a:rPr lang="cs-CZ" b="1" dirty="0"/>
              <a:t>část písně </a:t>
            </a:r>
            <a:r>
              <a:rPr lang="cs-CZ" dirty="0" smtClean="0"/>
              <a:t>– seznámení se pomůckami pekaře – náčiní, </a:t>
            </a:r>
            <a:r>
              <a:rPr lang="cs-CZ" b="1" dirty="0"/>
              <a:t> </a:t>
            </a:r>
            <a:r>
              <a:rPr lang="cs-CZ" b="1" dirty="0" smtClean="0"/>
              <a:t>animace </a:t>
            </a:r>
            <a:r>
              <a:rPr lang="cs-CZ" dirty="0" smtClean="0"/>
              <a:t>- klikem  na spodní okraj každé věci se náčiní rozhoupe a zároveň najede písmeno, které je na </a:t>
            </a:r>
            <a:r>
              <a:rPr lang="cs-CZ" dirty="0" smtClean="0"/>
              <a:t>z</a:t>
            </a:r>
            <a:r>
              <a:rPr lang="cs-CZ" dirty="0" smtClean="0"/>
              <a:t>ačátku </a:t>
            </a:r>
            <a:r>
              <a:rPr lang="cs-CZ" dirty="0" smtClean="0"/>
              <a:t>slova – pro kontrolu zčervená i písmenko v napsaném slově, na</a:t>
            </a:r>
            <a:r>
              <a:rPr lang="cs-CZ" b="1" dirty="0" smtClean="0"/>
              <a:t> </a:t>
            </a:r>
            <a:r>
              <a:rPr lang="cs-CZ" dirty="0" smtClean="0"/>
              <a:t>závěr povídání o lidských vztazích - význam pomoci</a:t>
            </a:r>
          </a:p>
          <a:p>
            <a:r>
              <a:rPr lang="cs-CZ" u="sng" dirty="0" smtClean="0"/>
              <a:t>Strana </a:t>
            </a:r>
            <a:r>
              <a:rPr lang="cs-CZ" u="sng" dirty="0"/>
              <a:t>č. </a:t>
            </a:r>
            <a:r>
              <a:rPr lang="cs-CZ" u="sng" dirty="0" smtClean="0"/>
              <a:t>6. -</a:t>
            </a:r>
            <a:r>
              <a:rPr lang="cs-CZ" b="1" dirty="0"/>
              <a:t> opakován</a:t>
            </a:r>
            <a:r>
              <a:rPr lang="cs-CZ" dirty="0"/>
              <a:t>í celé písně se zpěvem dětí – k lepšímu zapamatování děj na obrázcích</a:t>
            </a:r>
            <a:endParaRPr lang="cs-CZ" u="sng" dirty="0"/>
          </a:p>
          <a:p>
            <a:r>
              <a:rPr lang="cs-CZ" u="sng" dirty="0"/>
              <a:t>Strana č. 7</a:t>
            </a:r>
            <a:r>
              <a:rPr lang="cs-CZ" u="sng" dirty="0" smtClean="0"/>
              <a:t> </a:t>
            </a:r>
            <a:r>
              <a:rPr lang="cs-CZ" u="sng" dirty="0"/>
              <a:t>- </a:t>
            </a:r>
            <a:r>
              <a:rPr lang="cs-CZ" b="1" dirty="0"/>
              <a:t>opakování</a:t>
            </a:r>
            <a:r>
              <a:rPr lang="cs-CZ" dirty="0"/>
              <a:t> celé písně pouze s hudebním doprovodem– k lepšímu zapamatování děj na obrázcích</a:t>
            </a:r>
            <a:endParaRPr lang="cs-CZ" u="sng" dirty="0"/>
          </a:p>
          <a:p>
            <a:r>
              <a:rPr lang="cs-CZ" dirty="0"/>
              <a:t> </a:t>
            </a:r>
            <a:r>
              <a:rPr lang="cs-CZ" u="sng" dirty="0"/>
              <a:t>Strana č. 8</a:t>
            </a:r>
            <a:r>
              <a:rPr lang="cs-CZ" u="sng" dirty="0" smtClean="0"/>
              <a:t> </a:t>
            </a:r>
            <a:r>
              <a:rPr lang="cs-CZ" dirty="0"/>
              <a:t>– na závěr – shrnutí poznatků</a:t>
            </a:r>
            <a:endParaRPr lang="cs-CZ" u="sng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 s obrázky </a:t>
            </a:r>
            <a:r>
              <a:rPr lang="cs-CZ" dirty="0"/>
              <a:t>– různě řadily, povídali jsme si u </a:t>
            </a:r>
            <a:r>
              <a:rPr lang="cs-CZ" dirty="0" smtClean="0"/>
              <a:t>nich, připevňovali na tabuli</a:t>
            </a:r>
          </a:p>
          <a:p>
            <a:r>
              <a:rPr lang="cs-CZ" dirty="0" smtClean="0"/>
              <a:t>Tvořivé činnosti – vybarvování, stříhání, modelování</a:t>
            </a:r>
          </a:p>
          <a:p>
            <a:r>
              <a:rPr lang="cs-CZ" dirty="0" smtClean="0"/>
              <a:t>Rytmické hry s říkadly o pekařích – rytmický zápis tužkou pomocí svislých čárek</a:t>
            </a:r>
          </a:p>
          <a:p>
            <a:r>
              <a:rPr lang="cs-CZ" dirty="0" err="1" smtClean="0"/>
              <a:t>Grafomotorický</a:t>
            </a:r>
            <a:r>
              <a:rPr lang="cs-CZ" dirty="0" smtClean="0"/>
              <a:t> cvik – ležaté osmičky = pleteme housky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Pomocí písně vysvětlit pojmy, </a:t>
            </a:r>
            <a:r>
              <a:rPr lang="cs-CZ" dirty="0" smtClean="0"/>
              <a:t>správně </a:t>
            </a:r>
            <a:r>
              <a:rPr lang="cs-CZ" dirty="0"/>
              <a:t>určovat a pojmenovávat věci a jevy ve svém okolí  </a:t>
            </a:r>
          </a:p>
          <a:p>
            <a:r>
              <a:rPr lang="cs-CZ" dirty="0"/>
              <a:t>Naučit se lidovou  píseň </a:t>
            </a:r>
            <a:r>
              <a:rPr lang="cs-CZ" dirty="0" smtClean="0"/>
              <a:t>Pekař </a:t>
            </a:r>
            <a:r>
              <a:rPr lang="cs-CZ" dirty="0"/>
              <a:t>- rozlišit některé jednoduché obrazné symboly, piktogramy a značky, umět je používat (např. číst piktogramy, pochopit obrázkové čtení), vyjadřovat se zpěvem, hrou na jednoduché rytmické či hudební nástroje, hudebně pohybovou činností </a:t>
            </a:r>
          </a:p>
          <a:p>
            <a:r>
              <a:rPr lang="cs-CZ" dirty="0"/>
              <a:t>Vyjádřit myšlenku, popsat situaci, </a:t>
            </a:r>
            <a:r>
              <a:rPr lang="cs-CZ" dirty="0" smtClean="0"/>
              <a:t>událost – příprava těsta</a:t>
            </a:r>
          </a:p>
          <a:p>
            <a:r>
              <a:rPr lang="cs-CZ" dirty="0"/>
              <a:t>Vyčlenit hlásku na počátku </a:t>
            </a:r>
            <a:r>
              <a:rPr lang="cs-CZ" dirty="0" smtClean="0"/>
              <a:t>slova</a:t>
            </a:r>
            <a:endParaRPr lang="cs-CZ" dirty="0"/>
          </a:p>
          <a:p>
            <a:r>
              <a:rPr lang="cs-CZ" dirty="0"/>
              <a:t>Informace o řemeslu vyhledat v encyklopediích 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Mít poznatky z nejrůznějších oblastí života a poznání v rozsahu podle toho, s čím se v praxi setkává, co kolem sebe vidí, co prožívá, co mu bylo zprostředkováno či vysvětleno o lidech a jejich životě, o kultuře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813</Words>
  <Application>Microsoft Office PowerPoint</Application>
  <PresentationFormat>Vlastní</PresentationFormat>
  <Paragraphs>141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PEKAŘ PEČE HOUSKY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  DÍTĚ A JEHO PSYCHIKA                                 DÍTĚ A JEHO SVĚT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2015-05-23T11:31:26Z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