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93" r:id="rId5"/>
    <p:sldId id="291" r:id="rId6"/>
    <p:sldId id="296" r:id="rId7"/>
    <p:sldId id="288" r:id="rId8"/>
    <p:sldId id="287" r:id="rId9"/>
    <p:sldId id="286" r:id="rId10"/>
    <p:sldId id="283" r:id="rId11"/>
    <p:sldId id="294" r:id="rId12"/>
    <p:sldId id="297" r:id="rId13"/>
    <p:sldId id="295" r:id="rId14"/>
    <p:sldId id="275" r:id="rId15"/>
    <p:sldId id="276" r:id="rId16"/>
    <p:sldId id="277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100" d="100"/>
          <a:sy n="100" d="100"/>
        </p:scale>
        <p:origin x="438" y="-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audio" Target="../media/audio21.wav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31.wav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41.wav"/><Relationship Id="rId5" Type="http://schemas.openxmlformats.org/officeDocument/2006/relationships/image" Target="../media/image7.png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51.wav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comments" Target="../comments/comment2.xml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61.wav"/><Relationship Id="rId5" Type="http://schemas.openxmlformats.org/officeDocument/2006/relationships/image" Target="../media/image10.pn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comments" Target="../comments/comment3.xml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71.wav"/><Relationship Id="rId5" Type="http://schemas.openxmlformats.org/officeDocument/2006/relationships/image" Target="../media/image12.png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3.jpeg"/><Relationship Id="rId7" Type="http://schemas.microsoft.com/office/2007/relationships/hdphoto" Target="../media/hdphoto6.wdp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comments" Target="../comments/comment4.xml"/><Relationship Id="rId5" Type="http://schemas.openxmlformats.org/officeDocument/2006/relationships/image" Target="../media/image14.png"/><Relationship Id="rId10" Type="http://schemas.openxmlformats.org/officeDocument/2006/relationships/audio" Target="../media/audio81.wav"/><Relationship Id="rId4" Type="http://schemas.microsoft.com/office/2007/relationships/hdphoto" Target="../media/hdphoto7.wdp"/><Relationship Id="rId9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openxmlformats.org/officeDocument/2006/relationships/audio" Target="../media/audio91.wav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21.png"/><Relationship Id="rId18" Type="http://schemas.openxmlformats.org/officeDocument/2006/relationships/audio" Target="../media/audio101.wav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12" Type="http://schemas.microsoft.com/office/2007/relationships/hdphoto" Target="../media/hdphoto12.wdp"/><Relationship Id="rId17" Type="http://schemas.openxmlformats.org/officeDocument/2006/relationships/image" Target="../media/image23.png"/><Relationship Id="rId2" Type="http://schemas.openxmlformats.org/officeDocument/2006/relationships/audio" Target="../media/audio10.wav"/><Relationship Id="rId16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20.png"/><Relationship Id="rId5" Type="http://schemas.openxmlformats.org/officeDocument/2006/relationships/image" Target="../media/image17.jpeg"/><Relationship Id="rId15" Type="http://schemas.openxmlformats.org/officeDocument/2006/relationships/image" Target="../media/image22.jpeg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19.png"/><Relationship Id="rId14" Type="http://schemas.microsoft.com/office/2007/relationships/hdphoto" Target="../media/hdphoto13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microsoft.com/office/2007/relationships/hdphoto" Target="../media/hdphoto12.wdp"/><Relationship Id="rId18" Type="http://schemas.openxmlformats.org/officeDocument/2006/relationships/audio" Target="../media/audio111.wav"/><Relationship Id="rId3" Type="http://schemas.openxmlformats.org/officeDocument/2006/relationships/image" Target="../media/image16.jpeg"/><Relationship Id="rId7" Type="http://schemas.openxmlformats.org/officeDocument/2006/relationships/image" Target="../media/image19.png"/><Relationship Id="rId12" Type="http://schemas.openxmlformats.org/officeDocument/2006/relationships/image" Target="../media/image20.png"/><Relationship Id="rId17" Type="http://schemas.microsoft.com/office/2007/relationships/hdphoto" Target="../media/hdphoto9.wdp"/><Relationship Id="rId2" Type="http://schemas.openxmlformats.org/officeDocument/2006/relationships/audio" Target="../media/audio11.wav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23.png"/><Relationship Id="rId5" Type="http://schemas.openxmlformats.org/officeDocument/2006/relationships/image" Target="../media/image18.jpeg"/><Relationship Id="rId15" Type="http://schemas.microsoft.com/office/2007/relationships/hdphoto" Target="../media/hdphoto13.wdp"/><Relationship Id="rId10" Type="http://schemas.microsoft.com/office/2007/relationships/hdphoto" Target="../media/hdphoto14.wdp"/><Relationship Id="rId4" Type="http://schemas.microsoft.com/office/2007/relationships/hdphoto" Target="../media/hdphoto8.wdp"/><Relationship Id="rId9" Type="http://schemas.openxmlformats.org/officeDocument/2006/relationships/image" Target="../media/image22.jpeg"/><Relationship Id="rId1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ŠILI ŠEVCI</a:t>
            </a:r>
            <a:endParaRPr lang="cs-CZ" b="1" i="0" u="sng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dirty="0"/>
              <a:t>POZORNOST, SOUSTŘEDĚNOST, PAMĚŤ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4" name="SEVCI PREDEHRA.wav"/>
          </p:stSnd>
        </p:sndAc>
      </p:transition>
    </mc:Choice>
    <mc:Fallback>
      <p:transition>
        <p:fade/>
        <p:sndAc>
          <p:stSnd>
            <p:snd r:embed="rId3" name="SEVCI PREDEH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499089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D:\ICT - PROJEKT - ŘEMESLA OBRÁZKY\MOJE OBRAZKY SEVCI\B 1 SILI SEVCI SILI BOTY - BAR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1" y="441508"/>
            <a:ext cx="7292720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690101" y="839100"/>
            <a:ext cx="2444263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ŠEVCI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763743" y="2825262"/>
            <a:ext cx="2602523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DĚLAJÍ ŠEVCI?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3740">
        <p:fade/>
        <p:sndAc>
          <p:stSnd>
            <p:snd r:embed="rId5" name="SILISEVCI SILI BOTY1.wav"/>
          </p:stSnd>
        </p:sndAc>
      </p:transition>
    </mc:Choice>
    <mc:Fallback>
      <p:transition spd="med" advTm="3740">
        <p:fade/>
        <p:sndAc>
          <p:stSnd>
            <p:snd r:embed="rId2" name="SILISEVCI SILI BOTY1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419643" y="6250979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73569" y="5237078"/>
            <a:ext cx="6564923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5" descr="D:\ICT - PROJEKT - ŘEMESLA OBRÁZKY\MOJE OBRAZKY SEVCI\B 4 SEDLAKOVI DO ROBOTY - BAR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386" y="572965"/>
            <a:ext cx="4866847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96571" y="896815"/>
            <a:ext cx="4958865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ROBOTA JE TĚŽKÁ PRÁCE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52358" y="1659335"/>
            <a:ext cx="3247292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DĚLÁ SEDLÁK?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2819" y="3120413"/>
            <a:ext cx="128953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OŘE POLE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25508" y="3479888"/>
            <a:ext cx="179363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HRABE TRÁVU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6029" y="4270774"/>
            <a:ext cx="1969475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RYJE ZAHRADU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148884" y="3126793"/>
            <a:ext cx="155074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SKLÍZÍ OBILÍ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148883" y="4259722"/>
            <a:ext cx="155074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SEČE TRÁVU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11918" y="2635252"/>
            <a:ext cx="254390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STARÁ SE O DOBYTEK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49174" y="4629054"/>
            <a:ext cx="179528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SEJE PLODINY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2819" y="5212610"/>
            <a:ext cx="212774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ZALÉVÁ ROSTLINY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371858" y="5237078"/>
            <a:ext cx="250873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PRODÁVÁ NA TRHU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41461" y="5951910"/>
            <a:ext cx="3610707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POHÁNÍ KONĚ – ŘÍDÍ TRAKTOR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43171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5" name="SEDLAKOVI DO ROBOTY.wav"/>
          </p:stSnd>
        </p:sndAc>
      </p:transition>
    </mc:Choice>
    <mc:Fallback>
      <p:transition>
        <p:fade/>
        <p:sndAc>
          <p:stSnd>
            <p:snd r:embed="rId2" name="SEDLAKOVI DO ROBOTY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499089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D:\ICT - PROJEKT - ŘEMESLA OBRÁZKY\MOJE OBRAZKY SEVCI\B 3 SILI SEVCI SILI BO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492" y="775555"/>
            <a:ext cx="7794989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 descr="D:\ICT - PROJEKT - ŘEMESLA OBRÁZKY\MOJE OBRAZKY SEVCI\B 3 SILI SEVCI SILI BOTY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3932" b="94444" l="66692" r="94824">
                        <a14:foregroundMark x1="83046" y1="80342" x2="83046" y2="80342"/>
                        <a14:foregroundMark x1="83046" y1="77457" x2="83046" y2="77457"/>
                        <a14:foregroundMark x1="80195" y1="77885" x2="80195" y2="77885"/>
                        <a14:foregroundMark x1="80645" y1="81624" x2="80645" y2="81624"/>
                        <a14:backgroundMark x1="81545" y1="77244" x2="81545" y2="77244"/>
                        <a14:backgroundMark x1="81545" y1="80021" x2="81545" y2="80021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161" t="71824" r="4008" b="5598"/>
          <a:stretch/>
        </p:blipFill>
        <p:spPr bwMode="auto">
          <a:xfrm>
            <a:off x="9234022" y="855046"/>
            <a:ext cx="2128840" cy="108000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469488" y="2332053"/>
            <a:ext cx="1657907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HOLÍNKY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29519" y="3060056"/>
            <a:ext cx="2337846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JMENUJ JINÉ DRUHY BOT.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634955" y="4170402"/>
            <a:ext cx="135987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SANDÁLE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98441" y="4208475"/>
            <a:ext cx="1389467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BAČKORY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04738" y="4794271"/>
            <a:ext cx="133643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KOZAČKY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335806" y="5313459"/>
            <a:ext cx="1168923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TENISKY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98877" y="5322170"/>
            <a:ext cx="1488831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MOKASÍNY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128739" y="4806228"/>
            <a:ext cx="155916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POLOBOTKY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72112" y="5840996"/>
            <a:ext cx="1354016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PANTOFLE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19854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6" name="SILI SEVCI SILI BOTY 2.wav"/>
          </p:stSnd>
        </p:sndAc>
      </p:transition>
    </mc:Choice>
    <mc:Fallback>
      <p:transition>
        <p:fade/>
        <p:sndAc>
          <p:stSnd>
            <p:snd r:embed="rId2" name="SILI SEVCI SILI BOTY 2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24708" y="4990894"/>
            <a:ext cx="8025354" cy="16912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648" y="465424"/>
            <a:ext cx="4850524" cy="576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106047" y="187698"/>
            <a:ext cx="3424793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ROBOTA</a:t>
            </a:r>
            <a:r>
              <a:rPr lang="cs-CZ" sz="2400" b="1" dirty="0" smtClean="0"/>
              <a:t> </a:t>
            </a:r>
          </a:p>
          <a:p>
            <a:pPr algn="ctr"/>
            <a:r>
              <a:rPr lang="cs-CZ" sz="2400" b="1" dirty="0" smtClean="0"/>
              <a:t> VYSVĚTLI, CO TO JE.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34891" y="1246876"/>
            <a:ext cx="3223847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DĚLÁ SEDLÁK? JMENUJ. </a:t>
            </a:r>
            <a:endParaRPr lang="cs-CZ" sz="2400" b="1" dirty="0"/>
          </a:p>
        </p:txBody>
      </p:sp>
      <p:sp>
        <p:nvSpPr>
          <p:cNvPr id="10" name="Zástupný symbol pro číslo snímku 2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2819" y="3120413"/>
            <a:ext cx="128953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OŘE POLE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21627" y="3295222"/>
            <a:ext cx="179363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HRABE TRÁVU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148884" y="3126793"/>
            <a:ext cx="155074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SKLÍZÍ OBILÍ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148883" y="4259722"/>
            <a:ext cx="155074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SEČE TRÁVU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87409" y="2265920"/>
            <a:ext cx="254390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STARÁ SE O DOBYTEK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49173" y="4270774"/>
            <a:ext cx="179528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SEJE PLODINY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2819" y="5212610"/>
            <a:ext cx="212774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ZALÉVÁ ROSTLINY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371858" y="5237078"/>
            <a:ext cx="250873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PRODÁVÁ NA TRHU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1461" y="5951910"/>
            <a:ext cx="3610707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POHÁNÍ KONĚ – ŘÍDÍ TRAKTOR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56029" y="4270774"/>
            <a:ext cx="1969475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RYJE ZAHRADU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21188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5" name="SEDLAKOVI DO POLE.wav"/>
          </p:stSnd>
        </p:sndAc>
      </p:transition>
    </mc:Choice>
    <mc:Fallback>
      <p:transition>
        <p:fade/>
        <p:sndAc>
          <p:stSnd>
            <p:snd r:embed="rId2" name="SEDLAKOVI DO POL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9104" y="5008808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6" descr="D:\ICT - PROJEKT - ŘEMESLA OBRÁZKY\MOJE OBRAZKY SEVCI\B 5 SIDLI SIDLI SVEC - BARV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1387" y="459422"/>
            <a:ext cx="4134929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6" descr="D:\ICT - PROJEKT - ŘEMESLA OBRÁZKY\MOJE OBRAZKY SEVCI\B 5 SIDLI SIDLI SVEC - BARVA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5849" b="58590" l="32642" r="53389">
                        <a14:backgroundMark x1="45920" y1="45680" x2="45920" y2="45680"/>
                        <a14:backgroundMark x1="46335" y1="48163" x2="46335" y2="4816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59" t="34502" r="44330" b="40872"/>
          <a:stretch/>
        </p:blipFill>
        <p:spPr bwMode="auto">
          <a:xfrm>
            <a:off x="8641805" y="820616"/>
            <a:ext cx="1441015" cy="219600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107943" y="4079631"/>
            <a:ext cx="250873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 ŠÍDLO?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157614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6" name="SIDLI SIDLI SVEC.wav"/>
          </p:stSnd>
        </p:sndAc>
      </p:transition>
    </mc:Choice>
    <mc:Fallback>
      <p:transition>
        <p:fade/>
        <p:sndAc>
          <p:stSnd>
            <p:snd r:embed="rId2" name="SIDLI SIDLI SVEC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8593" y="500261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7" descr="D:\ICT - PROJEKT - ŘEMESLA OBRÁZKY\MOJE OBRAZKY SEVCI\B 6 ZLAMAL KOPYTEC - BARV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397" y="446995"/>
            <a:ext cx="6851821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7" descr="D:\ICT - PROJEKT - ŘEMESLA OBRÁZKY\MOJE OBRAZKY SEVCI\B 6 ZLAMAL KOPYTEC - BARVA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8630" b="58987" l="22955" r="39733">
                        <a14:foregroundMark x1="27880" y1="52135" x2="27880" y2="52135"/>
                        <a14:foregroundMark x1="25125" y1="54320" x2="25125" y2="54320"/>
                        <a14:foregroundMark x1="29716" y1="57597" x2="29716" y2="57597"/>
                        <a14:foregroundMark x1="34307" y1="56107" x2="34307" y2="56107"/>
                        <a14:foregroundMark x1="24875" y1="52135" x2="24875" y2="52135"/>
                        <a14:foregroundMark x1="26043" y1="51738" x2="26043" y2="51738"/>
                        <a14:foregroundMark x1="24875" y1="53525" x2="24875" y2="53525"/>
                        <a14:foregroundMark x1="22955" y1="57299" x2="22955" y2="5729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63" t="38440" r="58346" b="38561"/>
          <a:stretch/>
        </p:blipFill>
        <p:spPr bwMode="auto">
          <a:xfrm>
            <a:off x="9003319" y="1019904"/>
            <a:ext cx="1697417" cy="172800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ouk 7"/>
          <p:cNvSpPr/>
          <p:nvPr/>
        </p:nvSpPr>
        <p:spPr>
          <a:xfrm>
            <a:off x="9003319" y="2028092"/>
            <a:ext cx="339973" cy="45719"/>
          </a:xfrm>
          <a:prstGeom prst="arc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0"/>
          </p:cNvCxnSpPr>
          <p:nvPr/>
        </p:nvCxnSpPr>
        <p:spPr>
          <a:xfrm flipH="1">
            <a:off x="9003319" y="2028092"/>
            <a:ext cx="169987" cy="22859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9671538" y="2028092"/>
            <a:ext cx="316524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9800492" y="2304291"/>
            <a:ext cx="520134" cy="296661"/>
          </a:xfrm>
          <a:custGeom>
            <a:avLst/>
            <a:gdLst>
              <a:gd name="connsiteX0" fmla="*/ 0 w 520134"/>
              <a:gd name="connsiteY0" fmla="*/ 286509 h 296661"/>
              <a:gd name="connsiteX1" fmla="*/ 375139 w 520134"/>
              <a:gd name="connsiteY1" fmla="*/ 286509 h 296661"/>
              <a:gd name="connsiteX2" fmla="*/ 515816 w 520134"/>
              <a:gd name="connsiteY2" fmla="*/ 181001 h 296661"/>
              <a:gd name="connsiteX3" fmla="*/ 480646 w 520134"/>
              <a:gd name="connsiteY3" fmla="*/ 63771 h 296661"/>
              <a:gd name="connsiteX4" fmla="*/ 445477 w 520134"/>
              <a:gd name="connsiteY4" fmla="*/ 5155 h 296661"/>
              <a:gd name="connsiteX5" fmla="*/ 515816 w 520134"/>
              <a:gd name="connsiteY5" fmla="*/ 192724 h 296661"/>
              <a:gd name="connsiteX6" fmla="*/ 515816 w 520134"/>
              <a:gd name="connsiteY6" fmla="*/ 192724 h 296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0134" h="296661">
                <a:moveTo>
                  <a:pt x="0" y="286509"/>
                </a:moveTo>
                <a:cubicBezTo>
                  <a:pt x="144585" y="295301"/>
                  <a:pt x="289170" y="304094"/>
                  <a:pt x="375139" y="286509"/>
                </a:cubicBezTo>
                <a:cubicBezTo>
                  <a:pt x="461108" y="268924"/>
                  <a:pt x="498231" y="218124"/>
                  <a:pt x="515816" y="181001"/>
                </a:cubicBezTo>
                <a:cubicBezTo>
                  <a:pt x="533401" y="143878"/>
                  <a:pt x="492369" y="93079"/>
                  <a:pt x="480646" y="63771"/>
                </a:cubicBezTo>
                <a:cubicBezTo>
                  <a:pt x="468923" y="34463"/>
                  <a:pt x="439615" y="-16337"/>
                  <a:pt x="445477" y="5155"/>
                </a:cubicBezTo>
                <a:cubicBezTo>
                  <a:pt x="451339" y="26647"/>
                  <a:pt x="515816" y="192724"/>
                  <a:pt x="515816" y="192724"/>
                </a:cubicBezTo>
                <a:lnTo>
                  <a:pt x="515816" y="192724"/>
                </a:lnTo>
              </a:path>
            </a:pathLst>
          </a:cu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474565" y="3575538"/>
            <a:ext cx="2754924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 KOPYTEC?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157614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6" name="ZLAMAL KOPYTEC.wav"/>
          </p:stSnd>
        </p:sndAc>
      </p:transition>
    </mc:Choice>
    <mc:Fallback>
      <p:transition>
        <p:fade/>
        <p:sndAc>
          <p:stSnd>
            <p:snd r:embed="rId2" name="ZLAMAL KOPYTEC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152" y="499089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8" descr="D:\ICT - PROJEKT - ŘEMESLA OBRÁZKY\MOJE OBRAZKY SEVCI\B 7 ZLAMAL KOPYTO - BAR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201" y="650383"/>
            <a:ext cx="6120464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8" descr="D:\ICT - PROJEKT - ŘEMESLA OBRÁZKY\MOJE OBRAZKY SEVCI\B 7 ZLAMAL KOPYTO - BARVA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494" b="68421" l="13364" r="43645">
                        <a14:foregroundMark x1="29813" y1="54320" x2="29813" y2="54320"/>
                        <a14:foregroundMark x1="32710" y1="59881" x2="32710" y2="59881"/>
                        <a14:backgroundMark x1="32243" y1="30089" x2="25607" y2="41708"/>
                        <a14:backgroundMark x1="20374" y1="64151" x2="20374" y2="64151"/>
                        <a14:backgroundMark x1="17570" y1="57001" x2="29065" y2="65938"/>
                        <a14:backgroundMark x1="25421" y1="51539" x2="36916" y2="65938"/>
                        <a14:backgroundMark x1="29252" y1="50050" x2="41869" y2="65144"/>
                        <a14:backgroundMark x1="28224" y1="48858" x2="40748" y2="48659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631" t="25140" r="52489" b="30492"/>
          <a:stretch/>
        </p:blipFill>
        <p:spPr bwMode="auto">
          <a:xfrm>
            <a:off x="7073415" y="650383"/>
            <a:ext cx="2318388" cy="2555631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7760677" y="1652954"/>
            <a:ext cx="1370730" cy="1611941"/>
          </a:xfrm>
          <a:custGeom>
            <a:avLst/>
            <a:gdLst>
              <a:gd name="connsiteX0" fmla="*/ 152400 w 1370730"/>
              <a:gd name="connsiteY0" fmla="*/ 0 h 1611941"/>
              <a:gd name="connsiteX1" fmla="*/ 1277815 w 1370730"/>
              <a:gd name="connsiteY1" fmla="*/ 1312984 h 1611941"/>
              <a:gd name="connsiteX2" fmla="*/ 1160585 w 1370730"/>
              <a:gd name="connsiteY2" fmla="*/ 1524000 h 1611941"/>
              <a:gd name="connsiteX3" fmla="*/ 0 w 1370730"/>
              <a:gd name="connsiteY3" fmla="*/ 152400 h 1611941"/>
              <a:gd name="connsiteX4" fmla="*/ 0 w 1370730"/>
              <a:gd name="connsiteY4" fmla="*/ 152400 h 1611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0730" h="1611941">
                <a:moveTo>
                  <a:pt x="152400" y="0"/>
                </a:moveTo>
                <a:cubicBezTo>
                  <a:pt x="631092" y="529492"/>
                  <a:pt x="1109784" y="1058984"/>
                  <a:pt x="1277815" y="1312984"/>
                </a:cubicBezTo>
                <a:cubicBezTo>
                  <a:pt x="1445846" y="1566984"/>
                  <a:pt x="1373554" y="1717431"/>
                  <a:pt x="1160585" y="1524000"/>
                </a:cubicBezTo>
                <a:cubicBezTo>
                  <a:pt x="947616" y="1330569"/>
                  <a:pt x="0" y="152400"/>
                  <a:pt x="0" y="152400"/>
                </a:cubicBezTo>
                <a:lnTo>
                  <a:pt x="0" y="152400"/>
                </a:ln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7" descr="D:\ICT - PROJEKT - ŘEMESLA OBRÁZKY\MOJE OBRAZKY SEVCI\B 6 ZLAMAL KOPYTEC - BARVA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8630" b="58987" l="22955" r="39733">
                        <a14:foregroundMark x1="27880" y1="52135" x2="27880" y2="52135"/>
                        <a14:foregroundMark x1="25125" y1="54320" x2="25125" y2="54320"/>
                        <a14:foregroundMark x1="29716" y1="57597" x2="29716" y2="57597"/>
                        <a14:foregroundMark x1="34307" y1="56107" x2="34307" y2="56107"/>
                        <a14:foregroundMark x1="24875" y1="52135" x2="24875" y2="52135"/>
                        <a14:foregroundMark x1="26043" y1="51738" x2="26043" y2="51738"/>
                        <a14:foregroundMark x1="24875" y1="53525" x2="24875" y2="53525"/>
                        <a14:foregroundMark x1="22955" y1="57299" x2="22955" y2="5729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63" t="38440" r="58346" b="38561"/>
          <a:stretch/>
        </p:blipFill>
        <p:spPr bwMode="auto">
          <a:xfrm>
            <a:off x="7141891" y="4244151"/>
            <a:ext cx="2181436" cy="222074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D:\ICT - PROJEKT - ŘEMESLA OBRÁZKY\MOJE OBRAZKY SEVCI\B 5 SIDLI SIDLI SVEC - BARVA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5849" b="58590" l="32642" r="53389">
                        <a14:backgroundMark x1="45920" y1="45680" x2="45920" y2="45680"/>
                        <a14:backgroundMark x1="46335" y1="48163" x2="46335" y2="4816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59" t="34502" r="44330" b="40872"/>
          <a:stretch/>
        </p:blipFill>
        <p:spPr bwMode="auto">
          <a:xfrm>
            <a:off x="10046782" y="650382"/>
            <a:ext cx="1611780" cy="2456233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41891" y="3479576"/>
            <a:ext cx="3897885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JMENUJ NÁŘADÍ ŠEVCE.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931908" y="4615857"/>
            <a:ext cx="1664676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KLADÍVKO</a:t>
            </a:r>
          </a:p>
          <a:p>
            <a:pPr algn="ctr"/>
            <a:r>
              <a:rPr lang="cs-CZ" b="1" dirty="0" smtClean="0"/>
              <a:t>ŠÍDLO</a:t>
            </a:r>
          </a:p>
          <a:p>
            <a:pPr algn="ctr"/>
            <a:r>
              <a:rPr lang="cs-CZ" b="1" dirty="0" smtClean="0"/>
              <a:t>KOPYTEC</a:t>
            </a:r>
          </a:p>
          <a:p>
            <a:pPr algn="ctr"/>
            <a:r>
              <a:rPr lang="cs-CZ" b="1" dirty="0" smtClean="0"/>
              <a:t>FLOKY</a:t>
            </a:r>
          </a:p>
          <a:p>
            <a:pPr algn="ctr"/>
            <a:r>
              <a:rPr lang="cs-CZ" b="1" dirty="0" smtClean="0"/>
              <a:t>DRATEV</a:t>
            </a:r>
          </a:p>
          <a:p>
            <a:pPr algn="ctr"/>
            <a:r>
              <a:rPr lang="cs-CZ" b="1" dirty="0" smtClean="0"/>
              <a:t>VERPÁNEK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57614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10" name="ZLAMAL KOPYTO.wav"/>
          </p:stSnd>
        </p:sndAc>
      </p:transition>
    </mc:Choice>
    <mc:Fallback>
      <p:transition>
        <p:fade/>
        <p:sndAc>
          <p:stSnd>
            <p:snd r:embed="rId2" name="ZLAMAL KOPYTO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499708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D:\ICT - PROJEKT - ŘEMESLA OBRÁZKY\MOJE OBRAZKY SEVCI\B 8 ODPUSTE MU TO - BARV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221" y="447698"/>
            <a:ext cx="4902030" cy="57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 flipH="1">
            <a:off x="7793006" y="1210380"/>
            <a:ext cx="2746039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ODPUSŤTE </a:t>
            </a:r>
            <a:r>
              <a:rPr lang="cs-CZ" sz="2400" b="1" dirty="0" smtClean="0"/>
              <a:t>MU TO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12712" y="3059723"/>
            <a:ext cx="3906625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PROČ BY SI LIDÉ MĚLI </a:t>
            </a:r>
            <a:r>
              <a:rPr lang="cs-CZ" sz="2400" b="1" dirty="0" smtClean="0"/>
              <a:t>ODPOUŠTĚT?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4" name="ODPUSTE MU TO.wav"/>
          </p:stSnd>
        </p:sndAc>
      </p:transition>
    </mc:Choice>
    <mc:Fallback>
      <p:transition>
        <p:fade/>
        <p:sndAc>
          <p:stSnd>
            <p:snd r:embed="rId2" name="ODPUSTE MU TO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9443682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806504" y="6391656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78369" y="4990893"/>
            <a:ext cx="6617791" cy="16209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D:\ICT - PROJEKT - ŘEMESLA OBRÁZKY\MOJE OBRAZKY SEVCI\B 1 SILI SEVCI SILI BOTY - BAR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447" y="441507"/>
            <a:ext cx="3062593" cy="2418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D:\ICT - PROJEKT - ŘEMESLA OBRÁZKY\MOJE OBRAZKY SEVCI\B 4 SEDLAKOVI DO ROBOTY - BARV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0915" y="417115"/>
            <a:ext cx="2245662" cy="265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D:\ICT - PROJEKT - ŘEMESLA OBRÁZKY\MOJE OBRAZKY SEVCI\B 3 SILI SEVCI SILI BOTY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2544" y="495300"/>
            <a:ext cx="3081455" cy="236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ICT - PROJEKT - ŘEMESLA OBRÁZKY\MOJE OBRAZKY SEVCI\B 2  SEDLAKOVI DO ROBOTY - BARVA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3487" y="495300"/>
            <a:ext cx="2303235" cy="2735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D:\ICT - PROJEKT - ŘEMESLA OBRÁZKY\MOJE OBRAZKY SEVCI\B 5 SIDLI SIDLI SVEC - BARVA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008" y="3699577"/>
            <a:ext cx="2125453" cy="274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D:\ICT - PROJEKT - ŘEMESLA OBRÁZKY\MOJE OBRAZKY SEVCI\B 6 ZLAMAL KOPYTEC - BARVA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6293" y="4034626"/>
            <a:ext cx="2870908" cy="241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D:\ICT - PROJEKT - ŘEMESLA OBRÁZKY\MOJE OBRAZKY SEVCI\B 7 ZLAMAL KOPYTO - BARVA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4697" y="4034626"/>
            <a:ext cx="2528444" cy="237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ICT - PROJEKT - ŘEMESLA OBRÁZKY\MOJE OBRAZKY SEVCI\B 8 ODPUSTE MU TO - BARVA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3487" y="3758552"/>
            <a:ext cx="2260045" cy="265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186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18" name="SILI SEVCI DETI.wav"/>
          </p:stSnd>
        </p:sndAc>
      </p:transition>
    </mc:Choice>
    <mc:Fallback>
      <p:transition>
        <p:fade/>
        <p:sndAc>
          <p:stSnd>
            <p:snd r:embed="rId2" name="SILI SEVCI DETI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301263" y="4990893"/>
            <a:ext cx="8094898" cy="16209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Picture 2" descr="D:\ICT - PROJEKT - ŘEMESLA OBRÁZKY\MOJE OBRAZKY SEVCI\B 1 SILI SEVCI SILI BOTY - BAR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447" y="441507"/>
            <a:ext cx="3062593" cy="2418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:\ICT - PROJEKT - ŘEMESLA OBRÁZKY\MOJE OBRAZKY SEVCI\B 3 SILI SEVCI SILI BOT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2544" y="495300"/>
            <a:ext cx="3081455" cy="236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D:\ICT - PROJEKT - ŘEMESLA OBRÁZKY\MOJE OBRAZKY SEVCI\B 2  SEDLAKOVI DO ROBOTY - BARVA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3487" y="495300"/>
            <a:ext cx="2303235" cy="2735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D:\ICT - PROJEKT - ŘEMESLA OBRÁZKY\MOJE OBRAZKY SEVCI\B 7 ZLAMAL KOPYTO - BARV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4697" y="4034626"/>
            <a:ext cx="2528444" cy="237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ICT - PROJEKT - ŘEMESLA OBRÁZKY\MOJE OBRAZKY SEVCI\B 8 ODPUSTE MU TO - BARVA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3487" y="3758552"/>
            <a:ext cx="2260045" cy="265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D:\ICT - PROJEKT - ŘEMESLA OBRÁZKY\MOJE OBRAZKY SEVCI\B 5 SIDLI SIDLI SVEC - BARVA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008" y="3699577"/>
            <a:ext cx="2125453" cy="274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D:\ICT - PROJEKT - ŘEMESLA OBRÁZKY\MOJE OBRAZKY SEVCI\B 6 ZLAMAL KOPYTEC - BARVA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6293" y="4034626"/>
            <a:ext cx="2870908" cy="241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D:\ICT - PROJEKT - ŘEMESLA OBRÁZKY\MOJE OBRAZKY SEVCI\B 4 SEDLAKOVI DO ROBOTY - BARVA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0915" y="417115"/>
            <a:ext cx="2245662" cy="265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6942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8" name="SILI SEVCI3 - SESTRIH PL..wav"/>
          </p:stSnd>
        </p:sndAc>
      </p:transition>
    </mc:Choice>
    <mc:Fallback>
      <p:transition spd="med">
        <p:fade/>
        <p:sndAc>
          <p:stSnd>
            <p:snd r:embed="rId2" name="SILI SEVCI3 - SESTRIH PL.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03054" y="499708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9902" y="697523"/>
            <a:ext cx="3291286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CO UMÍME NOVÉHO: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0432" y="1840523"/>
            <a:ext cx="8147538" cy="30469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DĚLAJÍ ŠEVCI – ŠIJOU BOTY</a:t>
            </a:r>
          </a:p>
          <a:p>
            <a:r>
              <a:rPr lang="cs-CZ" sz="2400" b="1" dirty="0" smtClean="0"/>
              <a:t>SLOVO ROBOTA ZNAMENÁ </a:t>
            </a:r>
            <a:r>
              <a:rPr lang="cs-CZ" sz="2400" b="1" dirty="0" smtClean="0"/>
              <a:t>TĚŽKOU </a:t>
            </a:r>
            <a:r>
              <a:rPr lang="cs-CZ" sz="2400" b="1" dirty="0" smtClean="0"/>
              <a:t>PRÁCE NA POLI</a:t>
            </a:r>
          </a:p>
          <a:p>
            <a:r>
              <a:rPr lang="cs-CZ" sz="2400" b="1" dirty="0" smtClean="0"/>
              <a:t>CO DĚLÁ SEDLÁK – SEČE, OŘE, POHÁNÍ KONĚ AJ.</a:t>
            </a:r>
          </a:p>
          <a:p>
            <a:r>
              <a:rPr lang="cs-CZ" sz="2400" b="1" dirty="0" smtClean="0"/>
              <a:t>DRUHY BOT – HOLÍNKY, SANDÁLE, PANTOFLE AJ.</a:t>
            </a:r>
          </a:p>
          <a:p>
            <a:r>
              <a:rPr lang="cs-CZ" sz="2400" b="1" dirty="0" smtClean="0"/>
              <a:t>NÁŘADÍ ŠEVCE – KLADIVO, ŠÍDLO, KOPYTEC, DRATEV, VERPÁNEK AJ.</a:t>
            </a:r>
          </a:p>
          <a:p>
            <a:r>
              <a:rPr lang="cs-CZ" sz="2400" b="1" dirty="0" smtClean="0"/>
              <a:t>LIDÉ JSOU OMYLNÍ, JE TO PŘIROZENÉ A LIDSKÉ JE SI ODPOUŠTĚT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008058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</a:t>
            </a:r>
            <a:r>
              <a:rPr lang="cs-CZ" dirty="0" smtClean="0"/>
              <a:t>obrázky</a:t>
            </a:r>
          </a:p>
          <a:p>
            <a:r>
              <a:rPr lang="cs-CZ" dirty="0"/>
              <a:t>Vlastní nahrávka písně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sz="3600" dirty="0"/>
              <a:t>DÍTĚ A JEHO PSYCHIKA</a:t>
            </a:r>
            <a:br>
              <a:rPr lang="cs-CZ" sz="3600" dirty="0"/>
            </a:br>
            <a:r>
              <a:rPr lang="cs-CZ" sz="3600" dirty="0"/>
              <a:t>                             </a:t>
            </a:r>
            <a:r>
              <a:rPr lang="cs-CZ" sz="3600" dirty="0" smtClean="0"/>
              <a:t> </a:t>
            </a:r>
            <a:r>
              <a:rPr lang="cs-CZ" sz="3600" dirty="0"/>
              <a:t>DÍTĚ A JEHO </a:t>
            </a:r>
            <a:r>
              <a:rPr lang="cs-CZ" sz="3600" dirty="0" smtClean="0"/>
              <a:t>SVĚT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Popis</a:t>
            </a:r>
          </a:p>
          <a:p>
            <a:r>
              <a:rPr lang="cs-CZ" dirty="0"/>
              <a:t>Znát většinu slov a výrazů používaných v prostředí dítěte</a:t>
            </a:r>
          </a:p>
          <a:p>
            <a:r>
              <a:rPr lang="cs-CZ" dirty="0"/>
              <a:t>Soustředěně poslouchat</a:t>
            </a:r>
          </a:p>
          <a:p>
            <a:r>
              <a:rPr lang="cs-CZ" dirty="0"/>
              <a:t>Rozumět běžným okolnostem a dějům, jevům a situacím, s nimiž se dítě setkává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Porozumět slyšenému – slova a výrazy z </a:t>
            </a:r>
            <a:r>
              <a:rPr lang="cs-CZ" dirty="0" smtClean="0"/>
              <a:t>oblasti ševcovské práce</a:t>
            </a:r>
            <a:endParaRPr lang="cs-CZ" dirty="0"/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Mít povědomí o širším společenském, věcném, přírodním, kulturním i technickém prostředí i jeho dění</a:t>
            </a:r>
          </a:p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778369" y="4990893"/>
            <a:ext cx="6617791" cy="16209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3754" y="1183000"/>
            <a:ext cx="11453446" cy="4866108"/>
          </a:xfrm>
        </p:spPr>
        <p:txBody>
          <a:bodyPr>
            <a:normAutofit fontScale="70000" lnSpcReduction="20000"/>
          </a:bodyPr>
          <a:lstStyle/>
          <a:p>
            <a:r>
              <a:rPr lang="cs-CZ" u="sng" dirty="0"/>
              <a:t>Strana č. 1 </a:t>
            </a:r>
            <a:r>
              <a:rPr lang="cs-CZ" dirty="0"/>
              <a:t>- zní </a:t>
            </a:r>
            <a:r>
              <a:rPr lang="cs-CZ" b="1" dirty="0"/>
              <a:t>předehra</a:t>
            </a:r>
            <a:r>
              <a:rPr lang="cs-CZ" dirty="0"/>
              <a:t> k písni </a:t>
            </a:r>
            <a:r>
              <a:rPr lang="cs-CZ" dirty="0" smtClean="0"/>
              <a:t>Ševci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2 </a:t>
            </a:r>
            <a:r>
              <a:rPr lang="cs-CZ" dirty="0"/>
              <a:t>– zní</a:t>
            </a:r>
            <a:r>
              <a:rPr lang="cs-CZ" b="1" dirty="0"/>
              <a:t> </a:t>
            </a:r>
            <a:r>
              <a:rPr lang="cs-CZ" b="1" dirty="0" smtClean="0"/>
              <a:t>1. část </a:t>
            </a:r>
            <a:r>
              <a:rPr lang="cs-CZ" b="1" dirty="0"/>
              <a:t>písně </a:t>
            </a:r>
            <a:r>
              <a:rPr lang="cs-CZ" dirty="0"/>
              <a:t>– pak </a:t>
            </a:r>
            <a:r>
              <a:rPr lang="cs-CZ" dirty="0" smtClean="0"/>
              <a:t>seznámení s prací ševců – jak pracovali dříve a nyní – dětem vysvětlit, že v současnosti pomáhají obuvníkům boty vyrábět stroje, píseň, kterou </a:t>
            </a:r>
            <a:r>
              <a:rPr lang="cs-CZ" dirty="0" smtClean="0"/>
              <a:t>poznáváme, </a:t>
            </a:r>
            <a:r>
              <a:rPr lang="cs-CZ" dirty="0" smtClean="0"/>
              <a:t>je o původním řemeslu 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3 </a:t>
            </a:r>
            <a:r>
              <a:rPr lang="cs-CZ" dirty="0" smtClean="0"/>
              <a:t>– zní </a:t>
            </a:r>
            <a:r>
              <a:rPr lang="cs-CZ" b="1" dirty="0" smtClean="0"/>
              <a:t>2. část písně </a:t>
            </a:r>
            <a:r>
              <a:rPr lang="cs-CZ" dirty="0" smtClean="0"/>
              <a:t>– pak</a:t>
            </a:r>
            <a:r>
              <a:rPr lang="cs-CZ" dirty="0"/>
              <a:t> </a:t>
            </a:r>
            <a:r>
              <a:rPr lang="cs-CZ" dirty="0" smtClean="0"/>
              <a:t>vysvětlení pojmu robota = práce na poli – obohacení o slovesa  - co dělá sedlák – vysvětlení významu slov – povídá učitelka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4 </a:t>
            </a:r>
            <a:r>
              <a:rPr lang="cs-CZ" dirty="0"/>
              <a:t>– zní </a:t>
            </a:r>
            <a:r>
              <a:rPr lang="cs-CZ" b="1" dirty="0" smtClean="0"/>
              <a:t>3. </a:t>
            </a:r>
            <a:r>
              <a:rPr lang="cs-CZ" b="1" dirty="0"/>
              <a:t>část písně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pak  povídání o typech bot – kdy je nosíme a kde je nosíme</a:t>
            </a:r>
            <a:endParaRPr lang="cs-CZ" dirty="0"/>
          </a:p>
          <a:p>
            <a:r>
              <a:rPr lang="cs-CZ" u="sng" dirty="0"/>
              <a:t>Strana č. </a:t>
            </a:r>
            <a:r>
              <a:rPr lang="cs-CZ" u="sng" dirty="0" smtClean="0"/>
              <a:t>5 </a:t>
            </a:r>
            <a:r>
              <a:rPr lang="cs-CZ" dirty="0" smtClean="0"/>
              <a:t>– zní </a:t>
            </a:r>
            <a:r>
              <a:rPr lang="cs-CZ" b="1" dirty="0" smtClean="0"/>
              <a:t>4. </a:t>
            </a:r>
            <a:r>
              <a:rPr lang="cs-CZ" b="1" dirty="0"/>
              <a:t>část písně </a:t>
            </a:r>
            <a:r>
              <a:rPr lang="cs-CZ" dirty="0" smtClean="0"/>
              <a:t>– pak opakování a zjišťování, co si děti zapamatovali o sedlákovi – povídají děti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6 </a:t>
            </a:r>
            <a:r>
              <a:rPr lang="cs-CZ" dirty="0" smtClean="0"/>
              <a:t>– </a:t>
            </a:r>
            <a:r>
              <a:rPr lang="cs-CZ" dirty="0"/>
              <a:t>zní </a:t>
            </a:r>
            <a:r>
              <a:rPr lang="cs-CZ" b="1" dirty="0" smtClean="0"/>
              <a:t>5. </a:t>
            </a:r>
            <a:r>
              <a:rPr lang="cs-CZ" b="1" dirty="0"/>
              <a:t>část písně </a:t>
            </a:r>
            <a:r>
              <a:rPr lang="cs-CZ" dirty="0" smtClean="0"/>
              <a:t>- pak</a:t>
            </a:r>
            <a:r>
              <a:rPr lang="cs-CZ" b="1" dirty="0" smtClean="0"/>
              <a:t> </a:t>
            </a:r>
            <a:r>
              <a:rPr lang="cs-CZ" dirty="0" smtClean="0"/>
              <a:t>vysvětlení slova šídlo, k čemu slouží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7 </a:t>
            </a:r>
            <a:r>
              <a:rPr lang="cs-CZ" dirty="0"/>
              <a:t>– zní </a:t>
            </a:r>
            <a:r>
              <a:rPr lang="cs-CZ" b="1" dirty="0" smtClean="0"/>
              <a:t>6. </a:t>
            </a:r>
            <a:r>
              <a:rPr lang="cs-CZ" b="1" dirty="0"/>
              <a:t>část písně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pak vysvětlení </a:t>
            </a:r>
            <a:r>
              <a:rPr lang="cs-CZ" dirty="0"/>
              <a:t>slova </a:t>
            </a:r>
            <a:r>
              <a:rPr lang="cs-CZ" dirty="0" err="1" smtClean="0"/>
              <a:t>kopytec</a:t>
            </a:r>
            <a:r>
              <a:rPr lang="cs-CZ" dirty="0" smtClean="0"/>
              <a:t>, </a:t>
            </a:r>
            <a:r>
              <a:rPr lang="cs-CZ" dirty="0"/>
              <a:t>k čemu </a:t>
            </a:r>
            <a:r>
              <a:rPr lang="cs-CZ" dirty="0" smtClean="0"/>
              <a:t>slouží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8 </a:t>
            </a:r>
            <a:r>
              <a:rPr lang="cs-CZ" dirty="0"/>
              <a:t>– zní </a:t>
            </a:r>
            <a:r>
              <a:rPr lang="cs-CZ" b="1" dirty="0" smtClean="0"/>
              <a:t>7. </a:t>
            </a:r>
            <a:r>
              <a:rPr lang="cs-CZ" b="1" dirty="0"/>
              <a:t>část písně </a:t>
            </a:r>
            <a:r>
              <a:rPr lang="cs-CZ" dirty="0" smtClean="0"/>
              <a:t>– pak seznámení s nářadím ševce, opakování nových slov a vysvětlení, </a:t>
            </a:r>
            <a:r>
              <a:rPr lang="cs-CZ" dirty="0"/>
              <a:t>k čemu slouží</a:t>
            </a:r>
          </a:p>
          <a:p>
            <a:r>
              <a:rPr lang="cs-CZ" u="sng" dirty="0"/>
              <a:t>Strana č. </a:t>
            </a:r>
            <a:r>
              <a:rPr lang="cs-CZ" u="sng" dirty="0" smtClean="0"/>
              <a:t>9 </a:t>
            </a:r>
            <a:r>
              <a:rPr lang="cs-CZ" dirty="0"/>
              <a:t>– zní </a:t>
            </a:r>
            <a:r>
              <a:rPr lang="cs-CZ" b="1" dirty="0" smtClean="0"/>
              <a:t>8. </a:t>
            </a:r>
            <a:r>
              <a:rPr lang="cs-CZ" b="1" dirty="0"/>
              <a:t>část písně </a:t>
            </a:r>
            <a:r>
              <a:rPr lang="cs-CZ" dirty="0"/>
              <a:t>– </a:t>
            </a:r>
            <a:r>
              <a:rPr lang="cs-CZ" dirty="0" smtClean="0"/>
              <a:t>pak povídání o vztazích mezi lidmi – vysvětlení pojmu odpuste mu to – lidé jsou omylní, je to přirozené a lidské je si odpouštět</a:t>
            </a:r>
            <a:endParaRPr lang="cs-CZ" dirty="0"/>
          </a:p>
          <a:p>
            <a:r>
              <a:rPr lang="cs-CZ" u="sng" dirty="0"/>
              <a:t>Strana č. </a:t>
            </a:r>
            <a:r>
              <a:rPr lang="cs-CZ" u="sng" dirty="0" smtClean="0"/>
              <a:t>10 </a:t>
            </a:r>
            <a:r>
              <a:rPr lang="cs-CZ" dirty="0"/>
              <a:t>– </a:t>
            </a:r>
            <a:r>
              <a:rPr lang="cs-CZ" b="1" dirty="0"/>
              <a:t>opakován</a:t>
            </a:r>
            <a:r>
              <a:rPr lang="cs-CZ" dirty="0"/>
              <a:t>í celé písně se zpěvem dětí – k lepšímu zapamatování děj na obrázcích</a:t>
            </a:r>
            <a:endParaRPr lang="cs-CZ" u="sng" dirty="0"/>
          </a:p>
          <a:p>
            <a:r>
              <a:rPr lang="cs-CZ" u="sng" dirty="0"/>
              <a:t>Strana č. </a:t>
            </a:r>
            <a:r>
              <a:rPr lang="cs-CZ" u="sng" dirty="0" smtClean="0"/>
              <a:t>11 </a:t>
            </a:r>
            <a:r>
              <a:rPr lang="cs-CZ" u="sng" dirty="0"/>
              <a:t>- </a:t>
            </a:r>
            <a:r>
              <a:rPr lang="cs-CZ" b="1" dirty="0"/>
              <a:t>opakování</a:t>
            </a:r>
            <a:r>
              <a:rPr lang="cs-CZ" dirty="0"/>
              <a:t> celé písně pouze s hudebním doprovodem– k lepšímu zapamatování děj na obrázcích</a:t>
            </a:r>
            <a:endParaRPr lang="cs-CZ" u="sng" dirty="0"/>
          </a:p>
          <a:p>
            <a:r>
              <a:rPr lang="cs-CZ" dirty="0" smtClean="0"/>
              <a:t> </a:t>
            </a:r>
            <a:r>
              <a:rPr lang="cs-CZ" u="sng" dirty="0"/>
              <a:t>Strana č. </a:t>
            </a:r>
            <a:r>
              <a:rPr lang="cs-CZ" u="sng" dirty="0" smtClean="0"/>
              <a:t>12 </a:t>
            </a:r>
            <a:r>
              <a:rPr lang="cs-CZ" dirty="0" smtClean="0"/>
              <a:t>– </a:t>
            </a:r>
            <a:r>
              <a:rPr lang="cs-CZ" dirty="0"/>
              <a:t>na závěr – shrnutí poznatků</a:t>
            </a:r>
            <a:endParaRPr lang="cs-CZ" u="sng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postupně vybarvovaly obrázky – různě řadily, povídali jsme si u nich</a:t>
            </a:r>
          </a:p>
          <a:p>
            <a:r>
              <a:rPr lang="cs-CZ" dirty="0"/>
              <a:t>Zpěv písně </a:t>
            </a:r>
            <a:r>
              <a:rPr lang="cs-CZ" dirty="0" smtClean="0"/>
              <a:t>– doprovodný tanec, znázornění dupání sedlákových bot a šití </a:t>
            </a:r>
            <a:r>
              <a:rPr lang="cs-CZ" dirty="0" smtClean="0"/>
              <a:t>bot </a:t>
            </a:r>
            <a:r>
              <a:rPr lang="cs-CZ" dirty="0" smtClean="0"/>
              <a:t>ševcem</a:t>
            </a:r>
            <a:endParaRPr lang="cs-CZ" dirty="0" smtClean="0"/>
          </a:p>
          <a:p>
            <a:r>
              <a:rPr lang="cs-CZ" dirty="0" smtClean="0"/>
              <a:t>Výroba pantofle ze čtvrtek – stříhání podle čar, vypichování dírek šídlem,  sešívání v připravených dírkách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Pomocí </a:t>
            </a:r>
            <a:r>
              <a:rPr lang="cs-CZ" dirty="0"/>
              <a:t>písně vysvětlit pojmy, které v dnešní době nejsou obvyklé, správně určovat a pojmenovávat věci a jevy ve svém okolí  </a:t>
            </a:r>
          </a:p>
          <a:p>
            <a:r>
              <a:rPr lang="cs-CZ" dirty="0" smtClean="0"/>
              <a:t>Naučit </a:t>
            </a:r>
            <a:r>
              <a:rPr lang="cs-CZ" dirty="0"/>
              <a:t>se lidovou  píseň </a:t>
            </a:r>
            <a:r>
              <a:rPr lang="cs-CZ" dirty="0" smtClean="0"/>
              <a:t>Ševci - </a:t>
            </a:r>
            <a:r>
              <a:rPr lang="cs-CZ" dirty="0"/>
              <a:t>rozlišit některé jednoduché obrazné symboly, piktogramy a značky, umět je používat (např. číst piktogramy, </a:t>
            </a:r>
            <a:r>
              <a:rPr lang="cs-CZ" b="1" dirty="0"/>
              <a:t>pochopit obrázkové čtení</a:t>
            </a:r>
            <a:r>
              <a:rPr lang="cs-CZ" dirty="0"/>
              <a:t>), vyjadřovat se zpěvem, hrou na jednoduché rytmické či hudební nástroje, hudebně pohybovou činností 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yjádřit myšlenku,</a:t>
            </a:r>
            <a:r>
              <a:rPr lang="cs-CZ" dirty="0"/>
              <a:t> popsat situaci, </a:t>
            </a:r>
            <a:r>
              <a:rPr lang="cs-CZ" dirty="0" smtClean="0"/>
              <a:t>událost</a:t>
            </a:r>
          </a:p>
          <a:p>
            <a:r>
              <a:rPr lang="cs-CZ" dirty="0" smtClean="0"/>
              <a:t>Informace o řemeslu vyhledat </a:t>
            </a:r>
            <a:r>
              <a:rPr lang="cs-CZ" dirty="0"/>
              <a:t>v encyklopediích </a:t>
            </a:r>
            <a:endParaRPr lang="cs-CZ" dirty="0" smtClean="0"/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 smtClean="0"/>
              <a:t>Zacházet </a:t>
            </a:r>
            <a:r>
              <a:rPr lang="cs-CZ" dirty="0"/>
              <a:t>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Mít poznatky z nejrůznějších oblastí života a poznání v rozsahu podle toho, s čím se v praxi setkává, co kolem sebe vidí, co prožívá, co mu bylo zprostředkováno či vysvětleno o lidech a jejich životě, o kultuře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854</Words>
  <Application>Microsoft Office PowerPoint</Application>
  <PresentationFormat>Vlastní</PresentationFormat>
  <Paragraphs>132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ŠILI ŠEVCI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Metodický pokyn Integrovaný blok: DÍTĚ A JEHO PSYCHIKA                               DÍTĚ A JEHO SVĚT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2015-05-23T11:36:14Z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