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ppt/comments/comment8.xml" ContentType="application/vnd.openxmlformats-officedocument.presentationml.comments+xml"/>
  <Override PartName="/ppt/comments/comment9.xml" ContentType="application/vnd.openxmlformats-officedocument.presentationml.comments+xml"/>
  <Override PartName="/ppt/comments/comment10.xml" ContentType="application/vnd.openxmlformats-officedocument.presentationml.comments+xml"/>
  <Override PartName="/ppt/comments/comment1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23"/>
  </p:notesMasterIdLst>
  <p:handoutMasterIdLst>
    <p:handoutMasterId r:id="rId24"/>
  </p:handoutMasterIdLst>
  <p:sldIdLst>
    <p:sldId id="272" r:id="rId3"/>
    <p:sldId id="282" r:id="rId4"/>
    <p:sldId id="283" r:id="rId5"/>
    <p:sldId id="284" r:id="rId6"/>
    <p:sldId id="285" r:id="rId7"/>
    <p:sldId id="286" r:id="rId8"/>
    <p:sldId id="287" r:id="rId9"/>
    <p:sldId id="288" r:id="rId10"/>
    <p:sldId id="289" r:id="rId11"/>
    <p:sldId id="290" r:id="rId12"/>
    <p:sldId id="291" r:id="rId13"/>
    <p:sldId id="292" r:id="rId14"/>
    <p:sldId id="275" r:id="rId15"/>
    <p:sldId id="293" r:id="rId16"/>
    <p:sldId id="276" r:id="rId17"/>
    <p:sldId id="277" r:id="rId18"/>
    <p:sldId id="278" r:id="rId19"/>
    <p:sldId id="279" r:id="rId20"/>
    <p:sldId id="280" r:id="rId21"/>
    <p:sldId id="28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or" initials="A"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353" autoAdjust="0"/>
    <p:restoredTop sz="94918" autoAdjust="0"/>
  </p:normalViewPr>
  <p:slideViewPr>
    <p:cSldViewPr snapToGrid="0">
      <p:cViewPr varScale="1">
        <p:scale>
          <a:sx n="74" d="100"/>
          <a:sy n="74" d="100"/>
        </p:scale>
        <p:origin x="888" y="72"/>
      </p:cViewPr>
      <p:guideLst>
        <p:guide pos="3840"/>
        <p:guide orient="horz" pos="2160"/>
      </p:guideLst>
    </p:cSldViewPr>
  </p:slideViewPr>
  <p:outlineViewPr>
    <p:cViewPr>
      <p:scale>
        <a:sx n="33" d="100"/>
        <a:sy n="33" d="100"/>
      </p:scale>
      <p:origin x="0" y="-630"/>
    </p:cViewPr>
  </p:outlin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commentAuthors" Target="commentAuthor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3.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5.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timeZoneBias="-6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7.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timeZoneBias="-6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9.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timeZoneBias="-60"/>
      </p:ext>
    </p:extLst>
  </p:cm>
</p:cmLst>
</file>

<file path=ppt/comments/comment10.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11.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t>23. 5. 2015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t>0</a:t>
            </a:fld>
            <a:endParaRPr lang="cs-CZ" dirty="0"/>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t>23. 5. 2015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t>‹#›</a:t>
            </a:fld>
            <a:endParaRPr lang="cs-CZ" dirty="0"/>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t>1</a:t>
            </a:fld>
            <a:endParaRPr lang="cs-CZ" dirty="0"/>
          </a:p>
        </p:txBody>
      </p:sp>
    </p:spTree>
    <p:extLst>
      <p:ext uri="{BB962C8B-B14F-4D97-AF65-F5344CB8AC3E}">
        <p14:creationId xmlns:p14="http://schemas.microsoft.com/office/powerpoint/2010/main" val="960410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t>‹#›</a:t>
            </a:fld>
            <a:endParaRPr lang="cs-CZ" dirty="0"/>
          </a:p>
        </p:txBody>
      </p:sp>
    </p:spTree>
    <p:extLst>
      <p:ext uri="{BB962C8B-B14F-4D97-AF65-F5344CB8AC3E}">
        <p14:creationId xmlns:p14="http://schemas.microsoft.com/office/powerpoint/2010/main" val="1855359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t>‹#›</a:t>
            </a:fld>
            <a:endParaRPr lang="cs-CZ" dirty="0"/>
          </a:p>
        </p:txBody>
      </p:sp>
    </p:spTree>
    <p:extLst>
      <p:ext uri="{BB962C8B-B14F-4D97-AF65-F5344CB8AC3E}">
        <p14:creationId xmlns:p14="http://schemas.microsoft.com/office/powerpoint/2010/main" val="3204672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t>15</a:t>
            </a:fld>
            <a:endParaRPr lang="cs-CZ" dirty="0"/>
          </a:p>
        </p:txBody>
      </p:sp>
    </p:spTree>
    <p:extLst>
      <p:ext uri="{BB962C8B-B14F-4D97-AF65-F5344CB8AC3E}">
        <p14:creationId xmlns:p14="http://schemas.microsoft.com/office/powerpoint/2010/main" val="19363959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t>16</a:t>
            </a:fld>
            <a:endParaRPr lang="cs-CZ" dirty="0"/>
          </a:p>
        </p:txBody>
      </p:sp>
    </p:spTree>
    <p:extLst>
      <p:ext uri="{BB962C8B-B14F-4D97-AF65-F5344CB8AC3E}">
        <p14:creationId xmlns:p14="http://schemas.microsoft.com/office/powerpoint/2010/main" val="1353808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t>17</a:t>
            </a:fld>
            <a:endParaRPr lang="cs-CZ" dirty="0"/>
          </a:p>
        </p:txBody>
      </p:sp>
    </p:spTree>
    <p:extLst>
      <p:ext uri="{BB962C8B-B14F-4D97-AF65-F5344CB8AC3E}">
        <p14:creationId xmlns:p14="http://schemas.microsoft.com/office/powerpoint/2010/main" val="866253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t>18</a:t>
            </a:fld>
            <a:endParaRPr lang="cs-CZ" dirty="0"/>
          </a:p>
        </p:txBody>
      </p:sp>
    </p:spTree>
    <p:extLst>
      <p:ext uri="{BB962C8B-B14F-4D97-AF65-F5344CB8AC3E}">
        <p14:creationId xmlns:p14="http://schemas.microsoft.com/office/powerpoint/2010/main" val="3809177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t>19</a:t>
            </a:fld>
            <a:endParaRPr lang="cs-CZ" dirty="0"/>
          </a:p>
        </p:txBody>
      </p:sp>
    </p:spTree>
    <p:extLst>
      <p:ext uri="{BB962C8B-B14F-4D97-AF65-F5344CB8AC3E}">
        <p14:creationId xmlns:p14="http://schemas.microsoft.com/office/powerpoint/2010/main" val="25075239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val="2715843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t>‹#›</a:t>
            </a:fld>
            <a:endParaRPr lang="cs-CZ" dirty="0"/>
          </a:p>
        </p:txBody>
      </p:sp>
    </p:spTree>
    <p:extLst>
      <p:ext uri="{BB962C8B-B14F-4D97-AF65-F5344CB8AC3E}">
        <p14:creationId xmlns:p14="http://schemas.microsoft.com/office/powerpoint/2010/main" val="2923056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t>‹#›</a:t>
            </a:fld>
            <a:endParaRPr lang="cs-CZ" dirty="0"/>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userDrawn="1"/>
        </p:nvPicPr>
        <p:blipFill>
          <a:blip r:embed="rId11" cstate="print">
            <a:extLst>
              <a:ext uri="{28A0092B-C50C-407E-A947-70E740481C1C}">
                <a14:useLocalDpi xmlns:a14="http://schemas.microsoft.com/office/drawing/2010/main" val="0"/>
              </a:ext>
            </a:extLst>
          </a:blip>
          <a:stretch>
            <a:fillRect/>
          </a:stretch>
        </p:blipFill>
        <p:spPr>
          <a:xfrm>
            <a:off x="3460872" y="5196694"/>
            <a:ext cx="5040000" cy="1101335"/>
          </a:xfrm>
          <a:prstGeom prst="rect">
            <a:avLst/>
          </a:prstGeom>
        </p:spPr>
      </p:pic>
      <p:pic>
        <p:nvPicPr>
          <p:cNvPr id="11" name="Obrázek 10"/>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comments" Target="../comments/comment1.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comments" Target="../comments/comment2.xml"/><Relationship Id="rId5" Type="http://schemas.openxmlformats.org/officeDocument/2006/relationships/image" Target="../media/image6.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9.jpeg"/><Relationship Id="rId1" Type="http://schemas.openxmlformats.org/officeDocument/2006/relationships/slideLayout" Target="../slideLayouts/slideLayout6.xml"/><Relationship Id="rId5" Type="http://schemas.openxmlformats.org/officeDocument/2006/relationships/comments" Target="../comments/comment3.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6.xml"/><Relationship Id="rId5" Type="http://schemas.openxmlformats.org/officeDocument/2006/relationships/comments" Target="../comments/comment4.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6.xml"/><Relationship Id="rId5" Type="http://schemas.openxmlformats.org/officeDocument/2006/relationships/comments" Target="../comments/comment5.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6.xml"/><Relationship Id="rId5" Type="http://schemas.openxmlformats.org/officeDocument/2006/relationships/comments" Target="../comments/comment6.xml"/><Relationship Id="rId4" Type="http://schemas.openxmlformats.org/officeDocument/2006/relationships/image" Target="../media/image15.jp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6.xml"/><Relationship Id="rId5" Type="http://schemas.openxmlformats.org/officeDocument/2006/relationships/comments" Target="../comments/comment7.xml"/><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3.jpeg"/><Relationship Id="rId1" Type="http://schemas.openxmlformats.org/officeDocument/2006/relationships/slideLayout" Target="../slideLayouts/slideLayout6.xml"/><Relationship Id="rId5" Type="http://schemas.openxmlformats.org/officeDocument/2006/relationships/comments" Target="../comments/comment8.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5.jpg"/><Relationship Id="rId1" Type="http://schemas.openxmlformats.org/officeDocument/2006/relationships/slideLayout" Target="../slideLayouts/slideLayout6.xml"/><Relationship Id="rId5" Type="http://schemas.openxmlformats.org/officeDocument/2006/relationships/comments" Target="../comments/comment9.xm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6.xml"/><Relationship Id="rId5" Type="http://schemas.openxmlformats.org/officeDocument/2006/relationships/comments" Target="../comments/comment10.xm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5.jpg"/><Relationship Id="rId1" Type="http://schemas.openxmlformats.org/officeDocument/2006/relationships/slideLayout" Target="../slideLayouts/slideLayout6.xml"/><Relationship Id="rId5" Type="http://schemas.openxmlformats.org/officeDocument/2006/relationships/comments" Target="../comments/comment11.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hyperlink" Target="http://pixabay.com/en/animals-horse-foal-bai-358812/" TargetMode="External"/><Relationship Id="rId2" Type="http://schemas.openxmlformats.org/officeDocument/2006/relationships/hyperlink" Target="http://pixabay.com/en/goat-white-animal-wildlife-wild-281546/" TargetMode="External"/><Relationship Id="rId1" Type="http://schemas.openxmlformats.org/officeDocument/2006/relationships/slideLayout" Target="../slideLayouts/slideLayout2.xml"/><Relationship Id="rId6" Type="http://schemas.openxmlformats.org/officeDocument/2006/relationships/hyperlink" Target="http://pixabay.com/en/yellow-duckling-swimming-pond-275972/" TargetMode="External"/><Relationship Id="rId5" Type="http://schemas.openxmlformats.org/officeDocument/2006/relationships/hyperlink" Target="http://pixabay.com/en/chicks-goose-animals-goslings-336953/" TargetMode="External"/><Relationship Id="rId4" Type="http://schemas.openxmlformats.org/officeDocument/2006/relationships/hyperlink" Target="http://pixabay.com/en/easter-chicks-baby-beautiful-sweet-349026/"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pixabay.com/en/kitten-animal-fur-little-kitty-275349/" TargetMode="External"/><Relationship Id="rId7" Type="http://schemas.openxmlformats.org/officeDocument/2006/relationships/hyperlink" Target="http://pixabay.com/en/deichschaf-lamb-lambs-sheep-animal-323061/" TargetMode="External"/><Relationship Id="rId2" Type="http://schemas.openxmlformats.org/officeDocument/2006/relationships/hyperlink" Target="http://pixabay.com/en/dog-young-dog-puppy-280332/" TargetMode="External"/><Relationship Id="rId1" Type="http://schemas.openxmlformats.org/officeDocument/2006/relationships/slideLayout" Target="../slideLayouts/slideLayout2.xml"/><Relationship Id="rId6" Type="http://schemas.openxmlformats.org/officeDocument/2006/relationships/hyperlink" Target="http://pixabay.com/en/bird-s-nest-nesting-place-233789/" TargetMode="External"/><Relationship Id="rId5" Type="http://schemas.openxmlformats.org/officeDocument/2006/relationships/hyperlink" Target="http://pixabay.com/en/calf-young-animal-cow-56019/" TargetMode="External"/><Relationship Id="rId4" Type="http://schemas.openxmlformats.org/officeDocument/2006/relationships/hyperlink" Target="http://pixabay.com/en/pig-alp-rona-furna-sow-happy-pig-214349/"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dumy.cz/"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nchor="t"/>
          <a:lstStyle/>
          <a:p>
            <a:pPr marL="0" indent="0" algn="ctr" defTabSz="914400">
              <a:lnSpc>
                <a:spcPct val="90000"/>
              </a:lnSpc>
              <a:spcBef>
                <a:spcPts val="0"/>
              </a:spcBef>
              <a:buNone/>
            </a:pPr>
            <a:r>
              <a:rPr lang="cs-CZ" sz="3600" b="0" i="0" dirty="0" smtClean="0">
                <a:solidFill>
                  <a:srgbClr val="624D38">
                    <a:lumMod val="75000"/>
                  </a:srgbClr>
                </a:solidFill>
                <a:latin typeface="Century Gothic"/>
                <a:ea typeface="+mj-ea"/>
                <a:cs typeface="+mj-cs"/>
              </a:rPr>
              <a:t>Hádanky - mláďata</a:t>
            </a:r>
            <a:endParaRPr lang="cs-CZ" sz="3600" b="0" i="0" dirty="0">
              <a:solidFill>
                <a:srgbClr val="624D38">
                  <a:lumMod val="75000"/>
                </a:srgbClr>
              </a:solidFill>
              <a:latin typeface="Century Gothic"/>
              <a:ea typeface="+mj-ea"/>
              <a:cs typeface="+mj-cs"/>
            </a:endParaRPr>
          </a:p>
        </p:txBody>
      </p:sp>
      <p:sp>
        <p:nvSpPr>
          <p:cNvPr id="3" name="Podnadpis 2"/>
          <p:cNvSpPr>
            <a:spLocks noGrp="1"/>
          </p:cNvSpPr>
          <p:nvPr>
            <p:ph type="subTitle" idx="1"/>
          </p:nvPr>
        </p:nvSpPr>
        <p:spPr/>
        <p:txBody>
          <a:bodyPr/>
          <a:lstStyle/>
          <a:p>
            <a:pPr marL="0" indent="0" algn="ctr">
              <a:spcBef>
                <a:spcPts val="0"/>
              </a:spcBef>
              <a:buNone/>
            </a:pPr>
            <a:r>
              <a:rPr lang="cs-CZ" sz="2400" b="0" i="0" baseline="0" dirty="0" smtClean="0"/>
              <a:t>Jazyk a řeč</a:t>
            </a:r>
          </a:p>
          <a:p>
            <a:pPr marL="0" indent="0" algn="ctr">
              <a:spcBef>
                <a:spcPts val="0"/>
              </a:spcBef>
              <a:buNone/>
            </a:pPr>
            <a:endParaRPr lang="cs-CZ" sz="2400" b="0" i="0" baseline="0" dirty="0"/>
          </a:p>
        </p:txBody>
      </p:sp>
    </p:spTree>
    <p:extLst>
      <p:ext uri="{BB962C8B-B14F-4D97-AF65-F5344CB8AC3E}">
        <p14:creationId xmlns:p14="http://schemas.microsoft.com/office/powerpoint/2010/main" val="2671542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3770683" y="780586"/>
            <a:ext cx="3836020" cy="1631216"/>
          </a:xfrm>
          <a:prstGeom prst="rect">
            <a:avLst/>
          </a:prstGeom>
        </p:spPr>
        <p:txBody>
          <a:bodyPr wrap="square">
            <a:spAutoFit/>
          </a:bodyPr>
          <a:lstStyle/>
          <a:p>
            <a:pPr algn="ctr">
              <a:spcAft>
                <a:spcPts val="800"/>
              </a:spcAft>
            </a:pPr>
            <a:r>
              <a:rPr lang="cs-CZ" sz="2000" i="1" dirty="0" smtClean="0">
                <a:latin typeface="Calibri" panose="020F0502020204030204" pitchFamily="34" charset="0"/>
                <a:ea typeface="Calibri" panose="020F0502020204030204" pitchFamily="34" charset="0"/>
                <a:cs typeface="Times New Roman" panose="02020603050405020304" pitchFamily="18" charset="0"/>
              </a:rPr>
              <a:t>Teď </a:t>
            </a:r>
            <a:r>
              <a:rPr lang="cs-CZ" sz="2000" i="1" dirty="0">
                <a:latin typeface="Calibri" panose="020F0502020204030204" pitchFamily="34" charset="0"/>
                <a:ea typeface="Calibri" panose="020F0502020204030204" pitchFamily="34" charset="0"/>
                <a:cs typeface="Times New Roman" panose="02020603050405020304" pitchFamily="18" charset="0"/>
              </a:rPr>
              <a:t>ještě malé je, </a:t>
            </a:r>
            <a:r>
              <a:rPr lang="cs-CZ" sz="2000" i="1" dirty="0" smtClean="0">
                <a:latin typeface="Calibri" panose="020F0502020204030204" pitchFamily="34" charset="0"/>
                <a:ea typeface="Calibri" panose="020F0502020204030204" pitchFamily="34" charset="0"/>
                <a:cs typeface="Times New Roman" panose="02020603050405020304" pitchFamily="18" charset="0"/>
              </a:rPr>
              <a:t>ještě </a:t>
            </a:r>
            <a:r>
              <a:rPr lang="cs-CZ" sz="2000" i="1" dirty="0">
                <a:latin typeface="Calibri" panose="020F0502020204030204" pitchFamily="34" charset="0"/>
                <a:ea typeface="Calibri" panose="020F0502020204030204" pitchFamily="34" charset="0"/>
                <a:cs typeface="Times New Roman" panose="02020603050405020304" pitchFamily="18" charset="0"/>
              </a:rPr>
              <a:t>si hraje,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spcAft>
                <a:spcPts val="800"/>
              </a:spcAft>
            </a:pPr>
            <a:r>
              <a:rPr lang="cs-CZ" sz="2000" i="1" dirty="0" smtClean="0">
                <a:latin typeface="Calibri" panose="020F0502020204030204" pitchFamily="34" charset="0"/>
                <a:ea typeface="Calibri" panose="020F0502020204030204" pitchFamily="34" charset="0"/>
                <a:cs typeface="Times New Roman" panose="02020603050405020304" pitchFamily="18" charset="0"/>
              </a:rPr>
              <a:t>ale </a:t>
            </a:r>
            <a:r>
              <a:rPr lang="cs-CZ" sz="2000" i="1" dirty="0">
                <a:latin typeface="Calibri" panose="020F0502020204030204" pitchFamily="34" charset="0"/>
                <a:ea typeface="Calibri" panose="020F0502020204030204" pitchFamily="34" charset="0"/>
                <a:cs typeface="Times New Roman" panose="02020603050405020304" pitchFamily="18" charset="0"/>
              </a:rPr>
              <a:t>když vyroste, v zimě tě hřeje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spcAft>
                <a:spcPts val="800"/>
              </a:spcAft>
            </a:pPr>
            <a:r>
              <a:rPr lang="cs-CZ" sz="2000" i="1" dirty="0" smtClean="0">
                <a:latin typeface="Calibri" panose="020F0502020204030204" pitchFamily="34" charset="0"/>
                <a:ea typeface="Calibri" panose="020F0502020204030204" pitchFamily="34" charset="0"/>
                <a:cs typeface="Times New Roman" panose="02020603050405020304" pitchFamily="18" charset="0"/>
              </a:rPr>
              <a:t>- pletený </a:t>
            </a:r>
            <a:r>
              <a:rPr lang="cs-CZ" sz="2000" i="1" dirty="0">
                <a:latin typeface="Calibri" panose="020F0502020204030204" pitchFamily="34" charset="0"/>
                <a:ea typeface="Calibri" panose="020F0502020204030204" pitchFamily="34" charset="0"/>
                <a:cs typeface="Times New Roman" panose="02020603050405020304" pitchFamily="18" charset="0"/>
              </a:rPr>
              <a:t>svetr, šála a čepička,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spcAft>
                <a:spcPts val="800"/>
              </a:spcAft>
            </a:pPr>
            <a:r>
              <a:rPr lang="cs-CZ" sz="2000" i="1" dirty="0" smtClean="0">
                <a:latin typeface="Calibri" panose="020F0502020204030204" pitchFamily="34" charset="0"/>
                <a:ea typeface="Calibri" panose="020F0502020204030204" pitchFamily="34" charset="0"/>
                <a:cs typeface="Times New Roman" panose="02020603050405020304" pitchFamily="18" charset="0"/>
              </a:rPr>
              <a:t>co </a:t>
            </a:r>
            <a:r>
              <a:rPr lang="cs-CZ" sz="2000" i="1" dirty="0">
                <a:latin typeface="Calibri" panose="020F0502020204030204" pitchFamily="34" charset="0"/>
                <a:ea typeface="Calibri" panose="020F0502020204030204" pitchFamily="34" charset="0"/>
                <a:cs typeface="Times New Roman" panose="02020603050405020304" pitchFamily="18" charset="0"/>
              </a:rPr>
              <a:t>z jeho vlny upletla babička.</a:t>
            </a:r>
            <a:endParaRPr lang="cs-CZ" sz="2000" i="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Obrázek 4"/>
          <p:cNvPicPr>
            <a:picLocks noChangeAspect="1"/>
          </p:cNvPicPr>
          <p:nvPr/>
        </p:nvPicPr>
        <p:blipFill rotWithShape="1">
          <a:blip r:embed="rId3" cstate="print">
            <a:extLst>
              <a:ext uri="{28A0092B-C50C-407E-A947-70E740481C1C}">
                <a14:useLocalDpi xmlns:a14="http://schemas.microsoft.com/office/drawing/2010/main" val="0"/>
              </a:ext>
            </a:extLst>
          </a:blip>
          <a:srcRect l="14309" t="9582" r="5559" b="5833"/>
          <a:stretch/>
        </p:blipFill>
        <p:spPr>
          <a:xfrm>
            <a:off x="4852077" y="2757291"/>
            <a:ext cx="2821258" cy="2087406"/>
          </a:xfrm>
          <a:prstGeom prst="rect">
            <a:avLst/>
          </a:prstGeom>
        </p:spPr>
      </p:pic>
      <p:pic>
        <p:nvPicPr>
          <p:cNvPr id="7" name="Obrázek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7497" y="2025515"/>
            <a:ext cx="2983186" cy="2237390"/>
          </a:xfrm>
          <a:prstGeom prst="rect">
            <a:avLst/>
          </a:prstGeom>
        </p:spPr>
      </p:pic>
      <p:pic>
        <p:nvPicPr>
          <p:cNvPr id="8" name="Obrázek 7"/>
          <p:cNvPicPr>
            <a:picLocks noChangeAspect="1"/>
          </p:cNvPicPr>
          <p:nvPr/>
        </p:nvPicPr>
        <p:blipFill rotWithShape="1">
          <a:blip r:embed="rId5" cstate="print">
            <a:extLst>
              <a:ext uri="{28A0092B-C50C-407E-A947-70E740481C1C}">
                <a14:useLocalDpi xmlns:a14="http://schemas.microsoft.com/office/drawing/2010/main" val="0"/>
              </a:ext>
            </a:extLst>
          </a:blip>
          <a:srcRect l="7363" t="17656" r="24786" b="1585"/>
          <a:stretch/>
        </p:blipFill>
        <p:spPr>
          <a:xfrm>
            <a:off x="8531126" y="1896585"/>
            <a:ext cx="2983230" cy="2366320"/>
          </a:xfrm>
          <a:prstGeom prst="rect">
            <a:avLst/>
          </a:prstGeom>
        </p:spPr>
      </p:pic>
    </p:spTree>
    <p:extLst>
      <p:ext uri="{BB962C8B-B14F-4D97-AF65-F5344CB8AC3E}">
        <p14:creationId xmlns:p14="http://schemas.microsoft.com/office/powerpoint/2010/main" val="2019421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42" presetClass="exit" presetSubtype="0" fill="hold" nodeType="withEffect">
                                  <p:stCondLst>
                                    <p:cond delay="0"/>
                                  </p:stCondLst>
                                  <p:childTnLst>
                                    <p:animEffect transition="out" filter="fade">
                                      <p:cBhvr>
                                        <p:cTn id="6" dur="1000"/>
                                        <p:tgtEl>
                                          <p:spTgt spid="7"/>
                                        </p:tgtEl>
                                      </p:cBhvr>
                                    </p:animEffect>
                                    <p:anim calcmode="lin" valueType="num">
                                      <p:cBhvr>
                                        <p:cTn id="7" dur="1000"/>
                                        <p:tgtEl>
                                          <p:spTgt spid="7"/>
                                        </p:tgtEl>
                                        <p:attrNameLst>
                                          <p:attrName>ppt_x</p:attrName>
                                        </p:attrNameLst>
                                      </p:cBhvr>
                                      <p:tavLst>
                                        <p:tav tm="0">
                                          <p:val>
                                            <p:strVal val="ppt_x"/>
                                          </p:val>
                                        </p:tav>
                                        <p:tav tm="100000">
                                          <p:val>
                                            <p:strVal val="ppt_x"/>
                                          </p:val>
                                        </p:tav>
                                      </p:tavLst>
                                    </p:anim>
                                    <p:anim calcmode="lin" valueType="num">
                                      <p:cBhvr>
                                        <p:cTn id="8" dur="1000"/>
                                        <p:tgtEl>
                                          <p:spTgt spid="7"/>
                                        </p:tgtEl>
                                        <p:attrNameLst>
                                          <p:attrName>ppt_y</p:attrName>
                                        </p:attrNameLst>
                                      </p:cBhvr>
                                      <p:tavLst>
                                        <p:tav tm="0">
                                          <p:val>
                                            <p:strVal val="ppt_y"/>
                                          </p:val>
                                        </p:tav>
                                        <p:tav tm="100000">
                                          <p:val>
                                            <p:strVal val="ppt_y+.1"/>
                                          </p:val>
                                        </p:tav>
                                      </p:tavLst>
                                    </p:anim>
                                    <p:set>
                                      <p:cBhvr>
                                        <p:cTn id="9" dur="1" fill="hold">
                                          <p:stCondLst>
                                            <p:cond delay="999"/>
                                          </p:stCondLst>
                                        </p:cTn>
                                        <p:tgtEl>
                                          <p:spTgt spid="7"/>
                                        </p:tgtEl>
                                        <p:attrNameLst>
                                          <p:attrName>style.visibility</p:attrName>
                                        </p:attrNameLst>
                                      </p:cBhvr>
                                      <p:to>
                                        <p:strVal val="hidden"/>
                                      </p:to>
                                    </p:set>
                                  </p:childTnLst>
                                </p:cTn>
                              </p:par>
                              <p:par>
                                <p:cTn id="10" presetID="42" presetClass="exit" presetSubtype="0" fill="hold" nodeType="withEffect">
                                  <p:stCondLst>
                                    <p:cond delay="0"/>
                                  </p:stCondLst>
                                  <p:childTnLst>
                                    <p:animEffect transition="out" filter="fade">
                                      <p:cBhvr>
                                        <p:cTn id="11" dur="1000"/>
                                        <p:tgtEl>
                                          <p:spTgt spid="8"/>
                                        </p:tgtEl>
                                      </p:cBhvr>
                                    </p:animEffect>
                                    <p:anim calcmode="lin" valueType="num">
                                      <p:cBhvr>
                                        <p:cTn id="12" dur="1000"/>
                                        <p:tgtEl>
                                          <p:spTgt spid="8"/>
                                        </p:tgtEl>
                                        <p:attrNameLst>
                                          <p:attrName>ppt_x</p:attrName>
                                        </p:attrNameLst>
                                      </p:cBhvr>
                                      <p:tavLst>
                                        <p:tav tm="0">
                                          <p:val>
                                            <p:strVal val="ppt_x"/>
                                          </p:val>
                                        </p:tav>
                                        <p:tav tm="100000">
                                          <p:val>
                                            <p:strVal val="ppt_x"/>
                                          </p:val>
                                        </p:tav>
                                      </p:tavLst>
                                    </p:anim>
                                    <p:anim calcmode="lin" valueType="num">
                                      <p:cBhvr>
                                        <p:cTn id="13" dur="1000"/>
                                        <p:tgtEl>
                                          <p:spTgt spid="8"/>
                                        </p:tgtEl>
                                        <p:attrNameLst>
                                          <p:attrName>ppt_y</p:attrName>
                                        </p:attrNameLst>
                                      </p:cBhvr>
                                      <p:tavLst>
                                        <p:tav tm="0">
                                          <p:val>
                                            <p:strVal val="ppt_y"/>
                                          </p:val>
                                        </p:tav>
                                        <p:tav tm="100000">
                                          <p:val>
                                            <p:strVal val="ppt_y+.1"/>
                                          </p:val>
                                        </p:tav>
                                      </p:tavLst>
                                    </p:anim>
                                    <p:set>
                                      <p:cBhvr>
                                        <p:cTn id="14" dur="1" fill="hold">
                                          <p:stCondLst>
                                            <p:cond delay="999"/>
                                          </p:stCondLst>
                                        </p:cTn>
                                        <p:tgtEl>
                                          <p:spTgt spid="8"/>
                                        </p:tgtEl>
                                        <p:attrNameLst>
                                          <p:attrName>style.visibility</p:attrName>
                                        </p:attrNameLst>
                                      </p:cBhvr>
                                      <p:to>
                                        <p:strVal val="hidden"/>
                                      </p:to>
                                    </p:set>
                                  </p:childTnLst>
                                </p:cTn>
                              </p:par>
                              <p:par>
                                <p:cTn id="15" presetID="6" presetClass="emph" presetSubtype="0" fill="hold" nodeType="withEffect">
                                  <p:stCondLst>
                                    <p:cond delay="0"/>
                                  </p:stCondLst>
                                  <p:childTnLst>
                                    <p:animScale>
                                      <p:cBhvr>
                                        <p:cTn id="16" dur="2000" fill="hold"/>
                                        <p:tgtEl>
                                          <p:spTgt spid="5"/>
                                        </p:tgtEl>
                                      </p:cBhvr>
                                      <p:by x="150000" y="150000"/>
                                    </p:animScale>
                                  </p:childTnLst>
                                </p:cTn>
                              </p:par>
                            </p:childTnLst>
                          </p:cTn>
                        </p:par>
                      </p:childTnLst>
                    </p:cTn>
                  </p:par>
                </p:childTnLst>
              </p:cTn>
              <p:nextCondLst>
                <p:cond evt="onClick" delay="0">
                  <p:tgtEl>
                    <p:spTgt spid="5"/>
                  </p:tgtEl>
                </p:cond>
              </p:nextCondLst>
            </p:seq>
            <p:seq concurrent="1" nextAc="seek">
              <p:cTn id="17" restart="whenNotActive" fill="hold" evtFilter="cancelBubble" nodeType="interactiveSeq">
                <p:stCondLst>
                  <p:cond evt="onClick" delay="0">
                    <p:tgtEl>
                      <p:spTgt spid="8"/>
                    </p:tgtEl>
                  </p:cond>
                </p:stCondLst>
                <p:endSync evt="end" delay="0">
                  <p:rtn val="all"/>
                </p:endSync>
                <p:childTnLst>
                  <p:par>
                    <p:cTn id="18" fill="hold">
                      <p:stCondLst>
                        <p:cond delay="0"/>
                      </p:stCondLst>
                      <p:childTnLst>
                        <p:par>
                          <p:cTn id="19" fill="hold">
                            <p:stCondLst>
                              <p:cond delay="0"/>
                            </p:stCondLst>
                            <p:childTnLst>
                              <p:par>
                                <p:cTn id="20" presetID="42" presetClass="exit" presetSubtype="0" fill="hold" nodeType="clickEffect">
                                  <p:stCondLst>
                                    <p:cond delay="0"/>
                                  </p:stCondLst>
                                  <p:childTnLst>
                                    <p:animEffect transition="out" filter="fade">
                                      <p:cBhvr>
                                        <p:cTn id="21" dur="1000"/>
                                        <p:tgtEl>
                                          <p:spTgt spid="8"/>
                                        </p:tgtEl>
                                      </p:cBhvr>
                                    </p:animEffect>
                                    <p:anim calcmode="lin" valueType="num">
                                      <p:cBhvr>
                                        <p:cTn id="22" dur="1000"/>
                                        <p:tgtEl>
                                          <p:spTgt spid="8"/>
                                        </p:tgtEl>
                                        <p:attrNameLst>
                                          <p:attrName>ppt_x</p:attrName>
                                        </p:attrNameLst>
                                      </p:cBhvr>
                                      <p:tavLst>
                                        <p:tav tm="0">
                                          <p:val>
                                            <p:strVal val="ppt_x"/>
                                          </p:val>
                                        </p:tav>
                                        <p:tav tm="100000">
                                          <p:val>
                                            <p:strVal val="ppt_x"/>
                                          </p:val>
                                        </p:tav>
                                      </p:tavLst>
                                    </p:anim>
                                    <p:anim calcmode="lin" valueType="num">
                                      <p:cBhvr>
                                        <p:cTn id="23" dur="1000"/>
                                        <p:tgtEl>
                                          <p:spTgt spid="8"/>
                                        </p:tgtEl>
                                        <p:attrNameLst>
                                          <p:attrName>ppt_y</p:attrName>
                                        </p:attrNameLst>
                                      </p:cBhvr>
                                      <p:tavLst>
                                        <p:tav tm="0">
                                          <p:val>
                                            <p:strVal val="ppt_y"/>
                                          </p:val>
                                        </p:tav>
                                        <p:tav tm="100000">
                                          <p:val>
                                            <p:strVal val="ppt_y+.1"/>
                                          </p:val>
                                        </p:tav>
                                      </p:tavLst>
                                    </p:anim>
                                    <p:set>
                                      <p:cBhvr>
                                        <p:cTn id="24" dur="1" fill="hold">
                                          <p:stCondLst>
                                            <p:cond delay="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25" restart="whenNotActive" fill="hold" evtFilter="cancelBubble" nodeType="interactiveSeq">
                <p:stCondLst>
                  <p:cond evt="onClick" delay="0">
                    <p:tgtEl>
                      <p:spTgt spid="7"/>
                    </p:tgtEl>
                  </p:cond>
                </p:stCondLst>
                <p:endSync evt="end" delay="0">
                  <p:rtn val="all"/>
                </p:endSync>
                <p:childTnLst>
                  <p:par>
                    <p:cTn id="26" fill="hold">
                      <p:stCondLst>
                        <p:cond delay="0"/>
                      </p:stCondLst>
                      <p:childTnLst>
                        <p:par>
                          <p:cTn id="27" fill="hold">
                            <p:stCondLst>
                              <p:cond delay="0"/>
                            </p:stCondLst>
                            <p:childTnLst>
                              <p:par>
                                <p:cTn id="28" presetID="42" presetClass="exit" presetSubtype="0" fill="hold" nodeType="clickEffect">
                                  <p:stCondLst>
                                    <p:cond delay="0"/>
                                  </p:stCondLst>
                                  <p:childTnLst>
                                    <p:animEffect transition="out" filter="fade">
                                      <p:cBhvr>
                                        <p:cTn id="29" dur="1000"/>
                                        <p:tgtEl>
                                          <p:spTgt spid="7"/>
                                        </p:tgtEl>
                                      </p:cBhvr>
                                    </p:animEffect>
                                    <p:anim calcmode="lin" valueType="num">
                                      <p:cBhvr>
                                        <p:cTn id="30" dur="1000"/>
                                        <p:tgtEl>
                                          <p:spTgt spid="7"/>
                                        </p:tgtEl>
                                        <p:attrNameLst>
                                          <p:attrName>ppt_x</p:attrName>
                                        </p:attrNameLst>
                                      </p:cBhvr>
                                      <p:tavLst>
                                        <p:tav tm="0">
                                          <p:val>
                                            <p:strVal val="ppt_x"/>
                                          </p:val>
                                        </p:tav>
                                        <p:tav tm="100000">
                                          <p:val>
                                            <p:strVal val="ppt_x"/>
                                          </p:val>
                                        </p:tav>
                                      </p:tavLst>
                                    </p:anim>
                                    <p:anim calcmode="lin" valueType="num">
                                      <p:cBhvr>
                                        <p:cTn id="31" dur="1000"/>
                                        <p:tgtEl>
                                          <p:spTgt spid="7"/>
                                        </p:tgtEl>
                                        <p:attrNameLst>
                                          <p:attrName>ppt_y</p:attrName>
                                        </p:attrNameLst>
                                      </p:cBhvr>
                                      <p:tavLst>
                                        <p:tav tm="0">
                                          <p:val>
                                            <p:strVal val="ppt_y"/>
                                          </p:val>
                                        </p:tav>
                                        <p:tav tm="100000">
                                          <p:val>
                                            <p:strVal val="ppt_y+.1"/>
                                          </p:val>
                                        </p:tav>
                                      </p:tavLst>
                                    </p:anim>
                                    <p:set>
                                      <p:cBhvr>
                                        <p:cTn id="32"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4519961" y="834416"/>
            <a:ext cx="2761785" cy="1323439"/>
          </a:xfrm>
          <a:prstGeom prst="rect">
            <a:avLst/>
          </a:prstGeom>
        </p:spPr>
        <p:txBody>
          <a:bodyPr wrap="square">
            <a:spAutoFit/>
          </a:bodyPr>
          <a:lstStyle/>
          <a:p>
            <a:pPr algn="ctr"/>
            <a:r>
              <a:rPr lang="cs-CZ" sz="2000" dirty="0" smtClean="0">
                <a:latin typeface="Calibri" panose="020F0502020204030204" pitchFamily="34" charset="0"/>
                <a:ea typeface="Calibri" panose="020F0502020204030204" pitchFamily="34" charset="0"/>
                <a:cs typeface="Times New Roman" panose="02020603050405020304" pitchFamily="18" charset="0"/>
              </a:rPr>
              <a:t>Ihned </a:t>
            </a:r>
            <a:r>
              <a:rPr lang="cs-CZ" sz="2000" dirty="0">
                <a:latin typeface="Calibri" panose="020F0502020204030204" pitchFamily="34" charset="0"/>
                <a:ea typeface="Calibri" panose="020F0502020204030204" pitchFamily="34" charset="0"/>
                <a:cs typeface="Times New Roman" panose="02020603050405020304" pitchFamily="18" charset="0"/>
              </a:rPr>
              <a:t>jak se narodilo, </a:t>
            </a:r>
            <a:endParaRPr lang="cs-CZ" sz="2000"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dirty="0" smtClean="0">
                <a:latin typeface="Calibri" panose="020F0502020204030204" pitchFamily="34" charset="0"/>
                <a:ea typeface="Calibri" panose="020F0502020204030204" pitchFamily="34" charset="0"/>
                <a:cs typeface="Times New Roman" panose="02020603050405020304" pitchFamily="18" charset="0"/>
              </a:rPr>
              <a:t>na </a:t>
            </a:r>
            <a:r>
              <a:rPr lang="cs-CZ" sz="2000" dirty="0">
                <a:latin typeface="Calibri" panose="020F0502020204030204" pitchFamily="34" charset="0"/>
                <a:ea typeface="Calibri" panose="020F0502020204030204" pitchFamily="34" charset="0"/>
                <a:cs typeface="Times New Roman" panose="02020603050405020304" pitchFamily="18" charset="0"/>
              </a:rPr>
              <a:t>nožky se postavilo, </a:t>
            </a:r>
            <a:endParaRPr lang="cs-CZ" sz="2000"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dirty="0" smtClean="0">
                <a:latin typeface="Calibri" panose="020F0502020204030204" pitchFamily="34" charset="0"/>
                <a:ea typeface="Calibri" panose="020F0502020204030204" pitchFamily="34" charset="0"/>
                <a:cs typeface="Times New Roman" panose="02020603050405020304" pitchFamily="18" charset="0"/>
              </a:rPr>
              <a:t>potom </a:t>
            </a:r>
            <a:r>
              <a:rPr lang="cs-CZ" sz="2000" dirty="0">
                <a:latin typeface="Calibri" panose="020F0502020204030204" pitchFamily="34" charset="0"/>
                <a:ea typeface="Calibri" panose="020F0502020204030204" pitchFamily="34" charset="0"/>
                <a:cs typeface="Times New Roman" panose="02020603050405020304" pitchFamily="18" charset="0"/>
              </a:rPr>
              <a:t>na svět zařehtalo, </a:t>
            </a:r>
            <a:endParaRPr lang="cs-CZ" sz="2000"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dirty="0" smtClean="0">
                <a:latin typeface="Calibri" panose="020F0502020204030204" pitchFamily="34" charset="0"/>
                <a:ea typeface="Calibri" panose="020F0502020204030204" pitchFamily="34" charset="0"/>
                <a:cs typeface="Times New Roman" panose="02020603050405020304" pitchFamily="18" charset="0"/>
              </a:rPr>
              <a:t>kopýtkem </a:t>
            </a:r>
            <a:r>
              <a:rPr lang="cs-CZ" sz="2000" dirty="0">
                <a:latin typeface="Calibri" panose="020F0502020204030204" pitchFamily="34" charset="0"/>
                <a:ea typeface="Calibri" panose="020F0502020204030204" pitchFamily="34" charset="0"/>
                <a:cs typeface="Times New Roman" panose="02020603050405020304" pitchFamily="18" charset="0"/>
              </a:rPr>
              <a:t>si vyhodilo.</a:t>
            </a:r>
            <a:endParaRPr lang="cs-CZ" sz="2000" dirty="0"/>
          </a:p>
        </p:txBody>
      </p:sp>
      <p:pic>
        <p:nvPicPr>
          <p:cNvPr id="6" name="Obrázek 5"/>
          <p:cNvPicPr>
            <a:picLocks noChangeAspect="1"/>
          </p:cNvPicPr>
          <p:nvPr/>
        </p:nvPicPr>
        <p:blipFill rotWithShape="1">
          <a:blip r:embed="rId3" cstate="print">
            <a:extLst>
              <a:ext uri="{28A0092B-C50C-407E-A947-70E740481C1C}">
                <a14:useLocalDpi xmlns:a14="http://schemas.microsoft.com/office/drawing/2010/main" val="0"/>
              </a:ext>
            </a:extLst>
          </a:blip>
          <a:srcRect l="13975" t="456" r="5035" b="2527"/>
          <a:stretch/>
        </p:blipFill>
        <p:spPr>
          <a:xfrm>
            <a:off x="8935787" y="2394854"/>
            <a:ext cx="2571656" cy="2558331"/>
          </a:xfrm>
          <a:prstGeom prst="rect">
            <a:avLst/>
          </a:prstGeom>
        </p:spPr>
      </p:pic>
      <p:pic>
        <p:nvPicPr>
          <p:cNvPr id="7" name="Obrázek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7277" y="2394854"/>
            <a:ext cx="3155093" cy="2366320"/>
          </a:xfrm>
          <a:prstGeom prst="rect">
            <a:avLst/>
          </a:prstGeom>
        </p:spPr>
      </p:pic>
      <p:pic>
        <p:nvPicPr>
          <p:cNvPr id="8" name="Obrázek 7"/>
          <p:cNvPicPr>
            <a:picLocks noChangeAspect="1"/>
          </p:cNvPicPr>
          <p:nvPr/>
        </p:nvPicPr>
        <p:blipFill rotWithShape="1">
          <a:blip r:embed="rId5" cstate="print">
            <a:extLst>
              <a:ext uri="{28A0092B-C50C-407E-A947-70E740481C1C}">
                <a14:useLocalDpi xmlns:a14="http://schemas.microsoft.com/office/drawing/2010/main" val="0"/>
              </a:ext>
            </a:extLst>
          </a:blip>
          <a:srcRect l="7363" t="17656" r="24786" b="1585"/>
          <a:stretch/>
        </p:blipFill>
        <p:spPr>
          <a:xfrm>
            <a:off x="4748092" y="2586865"/>
            <a:ext cx="2983230" cy="2366320"/>
          </a:xfrm>
          <a:prstGeom prst="rect">
            <a:avLst/>
          </a:prstGeom>
        </p:spPr>
      </p:pic>
    </p:spTree>
    <p:extLst>
      <p:ext uri="{BB962C8B-B14F-4D97-AF65-F5344CB8AC3E}">
        <p14:creationId xmlns:p14="http://schemas.microsoft.com/office/powerpoint/2010/main" val="308757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42" presetClass="exit" presetSubtype="0" fill="hold" nodeType="withEffect">
                                  <p:stCondLst>
                                    <p:cond delay="0"/>
                                  </p:stCondLst>
                                  <p:childTnLst>
                                    <p:animEffect transition="out" filter="fade">
                                      <p:cBhvr>
                                        <p:cTn id="6" dur="1000"/>
                                        <p:tgtEl>
                                          <p:spTgt spid="8"/>
                                        </p:tgtEl>
                                      </p:cBhvr>
                                    </p:animEffect>
                                    <p:anim calcmode="lin" valueType="num">
                                      <p:cBhvr>
                                        <p:cTn id="7" dur="1000"/>
                                        <p:tgtEl>
                                          <p:spTgt spid="8"/>
                                        </p:tgtEl>
                                        <p:attrNameLst>
                                          <p:attrName>ppt_x</p:attrName>
                                        </p:attrNameLst>
                                      </p:cBhvr>
                                      <p:tavLst>
                                        <p:tav tm="0">
                                          <p:val>
                                            <p:strVal val="ppt_x"/>
                                          </p:val>
                                        </p:tav>
                                        <p:tav tm="100000">
                                          <p:val>
                                            <p:strVal val="ppt_x"/>
                                          </p:val>
                                        </p:tav>
                                      </p:tavLst>
                                    </p:anim>
                                    <p:anim calcmode="lin" valueType="num">
                                      <p:cBhvr>
                                        <p:cTn id="8" dur="1000"/>
                                        <p:tgtEl>
                                          <p:spTgt spid="8"/>
                                        </p:tgtEl>
                                        <p:attrNameLst>
                                          <p:attrName>ppt_y</p:attrName>
                                        </p:attrNameLst>
                                      </p:cBhvr>
                                      <p:tavLst>
                                        <p:tav tm="0">
                                          <p:val>
                                            <p:strVal val="ppt_y"/>
                                          </p:val>
                                        </p:tav>
                                        <p:tav tm="100000">
                                          <p:val>
                                            <p:strVal val="ppt_y+.1"/>
                                          </p:val>
                                        </p:tav>
                                      </p:tavLst>
                                    </p:anim>
                                    <p:set>
                                      <p:cBhvr>
                                        <p:cTn id="9" dur="1" fill="hold">
                                          <p:stCondLst>
                                            <p:cond delay="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10" restart="whenNotActive" fill="hold" evtFilter="cancelBubble" nodeType="interactiveSeq">
                <p:stCondLst>
                  <p:cond evt="onClick" delay="0">
                    <p:tgtEl>
                      <p:spTgt spid="7"/>
                    </p:tgtEl>
                  </p:cond>
                </p:stCondLst>
                <p:endSync evt="end" delay="0">
                  <p:rtn val="all"/>
                </p:endSync>
                <p:childTnLst>
                  <p:par>
                    <p:cTn id="11" fill="hold">
                      <p:stCondLst>
                        <p:cond delay="0"/>
                      </p:stCondLst>
                      <p:childTnLst>
                        <p:par>
                          <p:cTn id="12" fill="hold">
                            <p:stCondLst>
                              <p:cond delay="0"/>
                            </p:stCondLst>
                            <p:childTnLst>
                              <p:par>
                                <p:cTn id="13" presetID="42" presetClass="exit" presetSubtype="0" fill="hold" nodeType="withEffect">
                                  <p:stCondLst>
                                    <p:cond delay="0"/>
                                  </p:stCondLst>
                                  <p:childTnLst>
                                    <p:animEffect transition="out" filter="fade">
                                      <p:cBhvr>
                                        <p:cTn id="14" dur="1000"/>
                                        <p:tgtEl>
                                          <p:spTgt spid="7"/>
                                        </p:tgtEl>
                                      </p:cBhvr>
                                    </p:animEffect>
                                    <p:anim calcmode="lin" valueType="num">
                                      <p:cBhvr>
                                        <p:cTn id="15" dur="1000"/>
                                        <p:tgtEl>
                                          <p:spTgt spid="7"/>
                                        </p:tgtEl>
                                        <p:attrNameLst>
                                          <p:attrName>ppt_x</p:attrName>
                                        </p:attrNameLst>
                                      </p:cBhvr>
                                      <p:tavLst>
                                        <p:tav tm="0">
                                          <p:val>
                                            <p:strVal val="ppt_x"/>
                                          </p:val>
                                        </p:tav>
                                        <p:tav tm="100000">
                                          <p:val>
                                            <p:strVal val="ppt_x"/>
                                          </p:val>
                                        </p:tav>
                                      </p:tavLst>
                                    </p:anim>
                                    <p:anim calcmode="lin" valueType="num">
                                      <p:cBhvr>
                                        <p:cTn id="16" dur="1000"/>
                                        <p:tgtEl>
                                          <p:spTgt spid="7"/>
                                        </p:tgtEl>
                                        <p:attrNameLst>
                                          <p:attrName>ppt_y</p:attrName>
                                        </p:attrNameLst>
                                      </p:cBhvr>
                                      <p:tavLst>
                                        <p:tav tm="0">
                                          <p:val>
                                            <p:strVal val="ppt_y"/>
                                          </p:val>
                                        </p:tav>
                                        <p:tav tm="100000">
                                          <p:val>
                                            <p:strVal val="ppt_y+.1"/>
                                          </p:val>
                                        </p:tav>
                                      </p:tavLst>
                                    </p:anim>
                                    <p:set>
                                      <p:cBhvr>
                                        <p:cTn id="17"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6" presetClass="emph" presetSubtype="0" fill="hold" nodeType="clickEffect">
                                  <p:stCondLst>
                                    <p:cond delay="0"/>
                                  </p:stCondLst>
                                  <p:childTnLst>
                                    <p:animScale>
                                      <p:cBhvr>
                                        <p:cTn id="22" dur="2000" fill="hold"/>
                                        <p:tgtEl>
                                          <p:spTgt spid="6"/>
                                        </p:tgtEl>
                                      </p:cBhvr>
                                      <p:by x="150000" y="150000"/>
                                    </p:animScale>
                                  </p:childTnLst>
                                </p:cTn>
                              </p:par>
                              <p:par>
                                <p:cTn id="23" presetID="42" presetClass="exit" presetSubtype="0" fill="hold" nodeType="withEffect">
                                  <p:stCondLst>
                                    <p:cond delay="0"/>
                                  </p:stCondLst>
                                  <p:childTnLst>
                                    <p:animEffect transition="out" filter="fade">
                                      <p:cBhvr>
                                        <p:cTn id="24" dur="1000"/>
                                        <p:tgtEl>
                                          <p:spTgt spid="8"/>
                                        </p:tgtEl>
                                      </p:cBhvr>
                                    </p:animEffect>
                                    <p:anim calcmode="lin" valueType="num">
                                      <p:cBhvr>
                                        <p:cTn id="25" dur="1000"/>
                                        <p:tgtEl>
                                          <p:spTgt spid="8"/>
                                        </p:tgtEl>
                                        <p:attrNameLst>
                                          <p:attrName>ppt_x</p:attrName>
                                        </p:attrNameLst>
                                      </p:cBhvr>
                                      <p:tavLst>
                                        <p:tav tm="0">
                                          <p:val>
                                            <p:strVal val="ppt_x"/>
                                          </p:val>
                                        </p:tav>
                                        <p:tav tm="100000">
                                          <p:val>
                                            <p:strVal val="ppt_x"/>
                                          </p:val>
                                        </p:tav>
                                      </p:tavLst>
                                    </p:anim>
                                    <p:anim calcmode="lin" valueType="num">
                                      <p:cBhvr>
                                        <p:cTn id="26" dur="1000"/>
                                        <p:tgtEl>
                                          <p:spTgt spid="8"/>
                                        </p:tgtEl>
                                        <p:attrNameLst>
                                          <p:attrName>ppt_y</p:attrName>
                                        </p:attrNameLst>
                                      </p:cBhvr>
                                      <p:tavLst>
                                        <p:tav tm="0">
                                          <p:val>
                                            <p:strVal val="ppt_y"/>
                                          </p:val>
                                        </p:tav>
                                        <p:tav tm="100000">
                                          <p:val>
                                            <p:strVal val="ppt_y+.1"/>
                                          </p:val>
                                        </p:tav>
                                      </p:tavLst>
                                    </p:anim>
                                    <p:set>
                                      <p:cBhvr>
                                        <p:cTn id="27" dur="1" fill="hold">
                                          <p:stCondLst>
                                            <p:cond delay="999"/>
                                          </p:stCondLst>
                                        </p:cTn>
                                        <p:tgtEl>
                                          <p:spTgt spid="8"/>
                                        </p:tgtEl>
                                        <p:attrNameLst>
                                          <p:attrName>style.visibility</p:attrName>
                                        </p:attrNameLst>
                                      </p:cBhvr>
                                      <p:to>
                                        <p:strVal val="hidden"/>
                                      </p:to>
                                    </p:set>
                                  </p:childTnLst>
                                </p:cTn>
                              </p:par>
                              <p:par>
                                <p:cTn id="28" presetID="42" presetClass="exit" presetSubtype="0" fill="hold" nodeType="withEffect">
                                  <p:stCondLst>
                                    <p:cond delay="0"/>
                                  </p:stCondLst>
                                  <p:childTnLst>
                                    <p:animEffect transition="out" filter="fade">
                                      <p:cBhvr>
                                        <p:cTn id="29" dur="1000"/>
                                        <p:tgtEl>
                                          <p:spTgt spid="7"/>
                                        </p:tgtEl>
                                      </p:cBhvr>
                                    </p:animEffect>
                                    <p:anim calcmode="lin" valueType="num">
                                      <p:cBhvr>
                                        <p:cTn id="30" dur="1000"/>
                                        <p:tgtEl>
                                          <p:spTgt spid="7"/>
                                        </p:tgtEl>
                                        <p:attrNameLst>
                                          <p:attrName>ppt_x</p:attrName>
                                        </p:attrNameLst>
                                      </p:cBhvr>
                                      <p:tavLst>
                                        <p:tav tm="0">
                                          <p:val>
                                            <p:strVal val="ppt_x"/>
                                          </p:val>
                                        </p:tav>
                                        <p:tav tm="100000">
                                          <p:val>
                                            <p:strVal val="ppt_x"/>
                                          </p:val>
                                        </p:tav>
                                      </p:tavLst>
                                    </p:anim>
                                    <p:anim calcmode="lin" valueType="num">
                                      <p:cBhvr>
                                        <p:cTn id="31" dur="1000"/>
                                        <p:tgtEl>
                                          <p:spTgt spid="7"/>
                                        </p:tgtEl>
                                        <p:attrNameLst>
                                          <p:attrName>ppt_y</p:attrName>
                                        </p:attrNameLst>
                                      </p:cBhvr>
                                      <p:tavLst>
                                        <p:tav tm="0">
                                          <p:val>
                                            <p:strVal val="ppt_y"/>
                                          </p:val>
                                        </p:tav>
                                        <p:tav tm="100000">
                                          <p:val>
                                            <p:strVal val="ppt_y+.1"/>
                                          </p:val>
                                        </p:tav>
                                      </p:tavLst>
                                    </p:anim>
                                    <p:set>
                                      <p:cBhvr>
                                        <p:cTn id="32"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3828586" y="1038174"/>
            <a:ext cx="4088780" cy="1323439"/>
          </a:xfrm>
          <a:prstGeom prst="rect">
            <a:avLst/>
          </a:prstGeom>
        </p:spPr>
        <p:txBody>
          <a:bodyPr wrap="square">
            <a:spAutoFit/>
          </a:bodyPr>
          <a:lstStyle/>
          <a:p>
            <a:pPr algn="ctr"/>
            <a:r>
              <a:rPr lang="cs-CZ" sz="2000" dirty="0" smtClean="0">
                <a:latin typeface="Calibri" panose="020F0502020204030204" pitchFamily="34" charset="0"/>
                <a:ea typeface="Calibri" panose="020F0502020204030204" pitchFamily="34" charset="0"/>
                <a:cs typeface="Times New Roman" panose="02020603050405020304" pitchFamily="18" charset="0"/>
              </a:rPr>
              <a:t>Maličká </a:t>
            </a:r>
            <a:r>
              <a:rPr lang="cs-CZ" sz="2000" dirty="0">
                <a:latin typeface="Calibri" panose="020F0502020204030204" pitchFamily="34" charset="0"/>
                <a:ea typeface="Calibri" panose="020F0502020204030204" pitchFamily="34" charset="0"/>
                <a:cs typeface="Times New Roman" panose="02020603050405020304" pitchFamily="18" charset="0"/>
              </a:rPr>
              <a:t>mláďátka od matky pijí, </a:t>
            </a:r>
            <a:endParaRPr lang="cs-CZ" sz="2000"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dirty="0" smtClean="0">
                <a:latin typeface="Calibri" panose="020F0502020204030204" pitchFamily="34" charset="0"/>
                <a:ea typeface="Calibri" panose="020F0502020204030204" pitchFamily="34" charset="0"/>
                <a:cs typeface="Times New Roman" panose="02020603050405020304" pitchFamily="18" charset="0"/>
              </a:rPr>
              <a:t>jsou </a:t>
            </a:r>
            <a:r>
              <a:rPr lang="cs-CZ" sz="2000" dirty="0">
                <a:latin typeface="Calibri" panose="020F0502020204030204" pitchFamily="34" charset="0"/>
                <a:ea typeface="Calibri" panose="020F0502020204030204" pitchFamily="34" charset="0"/>
                <a:cs typeface="Times New Roman" panose="02020603050405020304" pitchFamily="18" charset="0"/>
              </a:rPr>
              <a:t>celá růžová, v chlívku si žijí. </a:t>
            </a:r>
            <a:endParaRPr lang="cs-CZ" sz="2000"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dirty="0" smtClean="0">
                <a:latin typeface="Calibri" panose="020F0502020204030204" pitchFamily="34" charset="0"/>
                <a:ea typeface="Calibri" panose="020F0502020204030204" pitchFamily="34" charset="0"/>
                <a:cs typeface="Times New Roman" panose="02020603050405020304" pitchFamily="18" charset="0"/>
              </a:rPr>
              <a:t>Zdobí </a:t>
            </a:r>
            <a:r>
              <a:rPr lang="cs-CZ" sz="2000" dirty="0">
                <a:latin typeface="Calibri" panose="020F0502020204030204" pitchFamily="34" charset="0"/>
                <a:ea typeface="Calibri" panose="020F0502020204030204" pitchFamily="34" charset="0"/>
                <a:cs typeface="Times New Roman" panose="02020603050405020304" pitchFamily="18" charset="0"/>
              </a:rPr>
              <a:t>je maličký kulatý </a:t>
            </a:r>
            <a:r>
              <a:rPr lang="cs-CZ" sz="2000" dirty="0" err="1">
                <a:latin typeface="Calibri" panose="020F0502020204030204" pitchFamily="34" charset="0"/>
                <a:ea typeface="Calibri" panose="020F0502020204030204" pitchFamily="34" charset="0"/>
                <a:cs typeface="Times New Roman" panose="02020603050405020304" pitchFamily="18" charset="0"/>
              </a:rPr>
              <a:t>rypáček</a:t>
            </a:r>
            <a:r>
              <a:rPr lang="cs-CZ" sz="2000" dirty="0">
                <a:latin typeface="Calibri" panose="020F0502020204030204" pitchFamily="34" charset="0"/>
                <a:ea typeface="Calibri" panose="020F0502020204030204" pitchFamily="34" charset="0"/>
                <a:cs typeface="Times New Roman" panose="02020603050405020304" pitchFamily="18" charset="0"/>
              </a:rPr>
              <a:t> </a:t>
            </a:r>
            <a:endParaRPr lang="cs-CZ" sz="2000"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dirty="0" smtClean="0">
                <a:latin typeface="Calibri" panose="020F0502020204030204" pitchFamily="34" charset="0"/>
                <a:ea typeface="Calibri" panose="020F0502020204030204" pitchFamily="34" charset="0"/>
                <a:cs typeface="Times New Roman" panose="02020603050405020304" pitchFamily="18" charset="0"/>
              </a:rPr>
              <a:t>a </a:t>
            </a:r>
            <a:r>
              <a:rPr lang="cs-CZ" sz="2000" dirty="0">
                <a:latin typeface="Calibri" panose="020F0502020204030204" pitchFamily="34" charset="0"/>
                <a:ea typeface="Calibri" panose="020F0502020204030204" pitchFamily="34" charset="0"/>
                <a:cs typeface="Times New Roman" panose="02020603050405020304" pitchFamily="18" charset="0"/>
              </a:rPr>
              <a:t>vzadu zkroucený tenounký ocásek.</a:t>
            </a:r>
            <a:endParaRPr lang="cs-CZ" sz="2000" dirty="0"/>
          </a:p>
        </p:txBody>
      </p:sp>
      <p:pic>
        <p:nvPicPr>
          <p:cNvPr id="5" name="Obrázek 4"/>
          <p:cNvPicPr>
            <a:picLocks noChangeAspect="1"/>
          </p:cNvPicPr>
          <p:nvPr/>
        </p:nvPicPr>
        <p:blipFill rotWithShape="1">
          <a:blip r:embed="rId2" cstate="print">
            <a:extLst>
              <a:ext uri="{28A0092B-C50C-407E-A947-70E740481C1C}">
                <a14:useLocalDpi xmlns:a14="http://schemas.microsoft.com/office/drawing/2010/main" val="0"/>
              </a:ext>
            </a:extLst>
          </a:blip>
          <a:srcRect l="4886" t="2276"/>
          <a:stretch/>
        </p:blipFill>
        <p:spPr>
          <a:xfrm>
            <a:off x="842539" y="1337892"/>
            <a:ext cx="2849123" cy="2925013"/>
          </a:xfrm>
          <a:prstGeom prst="rect">
            <a:avLst/>
          </a:prstGeom>
        </p:spPr>
      </p:pic>
      <p:pic>
        <p:nvPicPr>
          <p:cNvPr id="6" name="Obrázek 5"/>
          <p:cNvPicPr>
            <a:picLocks noChangeAspect="1"/>
          </p:cNvPicPr>
          <p:nvPr/>
        </p:nvPicPr>
        <p:blipFill rotWithShape="1">
          <a:blip r:embed="rId3" cstate="print">
            <a:extLst>
              <a:ext uri="{28A0092B-C50C-407E-A947-70E740481C1C}">
                <a14:useLocalDpi xmlns:a14="http://schemas.microsoft.com/office/drawing/2010/main" val="0"/>
              </a:ext>
            </a:extLst>
          </a:blip>
          <a:srcRect l="14309" t="9582" r="5559" b="5833"/>
          <a:stretch/>
        </p:blipFill>
        <p:spPr>
          <a:xfrm>
            <a:off x="4552499" y="2639140"/>
            <a:ext cx="2821258" cy="2087406"/>
          </a:xfrm>
          <a:prstGeom prst="rect">
            <a:avLst/>
          </a:prstGeom>
        </p:spPr>
      </p:pic>
      <p:pic>
        <p:nvPicPr>
          <p:cNvPr id="8" name="Obrázek 7"/>
          <p:cNvPicPr>
            <a:picLocks noChangeAspect="1"/>
          </p:cNvPicPr>
          <p:nvPr/>
        </p:nvPicPr>
        <p:blipFill rotWithShape="1">
          <a:blip r:embed="rId4" cstate="print">
            <a:extLst>
              <a:ext uri="{28A0092B-C50C-407E-A947-70E740481C1C}">
                <a14:useLocalDpi xmlns:a14="http://schemas.microsoft.com/office/drawing/2010/main" val="0"/>
              </a:ext>
            </a:extLst>
          </a:blip>
          <a:srcRect l="7363" t="17656" r="24786" b="1585"/>
          <a:stretch/>
        </p:blipFill>
        <p:spPr>
          <a:xfrm>
            <a:off x="8423910" y="1896585"/>
            <a:ext cx="2983230" cy="2366320"/>
          </a:xfrm>
          <a:prstGeom prst="rect">
            <a:avLst/>
          </a:prstGeom>
        </p:spPr>
      </p:pic>
    </p:spTree>
    <p:extLst>
      <p:ext uri="{BB962C8B-B14F-4D97-AF65-F5344CB8AC3E}">
        <p14:creationId xmlns:p14="http://schemas.microsoft.com/office/powerpoint/2010/main" val="1028276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8"/>
                                        </p:tgtEl>
                                      </p:cBhvr>
                                    </p:animEffect>
                                    <p:anim calcmode="lin" valueType="num">
                                      <p:cBhvr>
                                        <p:cTn id="7" dur="1000"/>
                                        <p:tgtEl>
                                          <p:spTgt spid="8"/>
                                        </p:tgtEl>
                                        <p:attrNameLst>
                                          <p:attrName>ppt_x</p:attrName>
                                        </p:attrNameLst>
                                      </p:cBhvr>
                                      <p:tavLst>
                                        <p:tav tm="0">
                                          <p:val>
                                            <p:strVal val="ppt_x"/>
                                          </p:val>
                                        </p:tav>
                                        <p:tav tm="100000">
                                          <p:val>
                                            <p:strVal val="ppt_x"/>
                                          </p:val>
                                        </p:tav>
                                      </p:tavLst>
                                    </p:anim>
                                    <p:anim calcmode="lin" valueType="num">
                                      <p:cBhvr>
                                        <p:cTn id="8" dur="1000"/>
                                        <p:tgtEl>
                                          <p:spTgt spid="8"/>
                                        </p:tgtEl>
                                        <p:attrNameLst>
                                          <p:attrName>ppt_y</p:attrName>
                                        </p:attrNameLst>
                                      </p:cBhvr>
                                      <p:tavLst>
                                        <p:tav tm="0">
                                          <p:val>
                                            <p:strVal val="ppt_y"/>
                                          </p:val>
                                        </p:tav>
                                        <p:tav tm="100000">
                                          <p:val>
                                            <p:strVal val="ppt_y+.1"/>
                                          </p:val>
                                        </p:tav>
                                      </p:tavLst>
                                    </p:anim>
                                    <p:set>
                                      <p:cBhvr>
                                        <p:cTn id="9" dur="1" fill="hold">
                                          <p:stCondLst>
                                            <p:cond delay="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10" restart="whenNotActive" fill="hold" evtFilter="cancelBubble" nodeType="interactiveSeq">
                <p:stCondLst>
                  <p:cond evt="onClick" delay="0">
                    <p:tgtEl>
                      <p:spTgt spid="6"/>
                    </p:tgtEl>
                  </p:cond>
                </p:stCondLst>
                <p:endSync evt="end" delay="0">
                  <p:rtn val="all"/>
                </p:endSync>
                <p:childTnLst>
                  <p:par>
                    <p:cTn id="11" fill="hold">
                      <p:stCondLst>
                        <p:cond delay="0"/>
                      </p:stCondLst>
                      <p:childTnLst>
                        <p:par>
                          <p:cTn id="12" fill="hold">
                            <p:stCondLst>
                              <p:cond delay="0"/>
                            </p:stCondLst>
                            <p:childTnLst>
                              <p:par>
                                <p:cTn id="13" presetID="42" presetClass="exit" presetSubtype="0" fill="hold" nodeType="withEffect">
                                  <p:stCondLst>
                                    <p:cond delay="0"/>
                                  </p:stCondLst>
                                  <p:childTnLst>
                                    <p:animEffect transition="out" filter="fade">
                                      <p:cBhvr>
                                        <p:cTn id="14" dur="1000"/>
                                        <p:tgtEl>
                                          <p:spTgt spid="6"/>
                                        </p:tgtEl>
                                      </p:cBhvr>
                                    </p:animEffect>
                                    <p:anim calcmode="lin" valueType="num">
                                      <p:cBhvr>
                                        <p:cTn id="15" dur="1000"/>
                                        <p:tgtEl>
                                          <p:spTgt spid="6"/>
                                        </p:tgtEl>
                                        <p:attrNameLst>
                                          <p:attrName>ppt_x</p:attrName>
                                        </p:attrNameLst>
                                      </p:cBhvr>
                                      <p:tavLst>
                                        <p:tav tm="0">
                                          <p:val>
                                            <p:strVal val="ppt_x"/>
                                          </p:val>
                                        </p:tav>
                                        <p:tav tm="100000">
                                          <p:val>
                                            <p:strVal val="ppt_x"/>
                                          </p:val>
                                        </p:tav>
                                      </p:tavLst>
                                    </p:anim>
                                    <p:anim calcmode="lin" valueType="num">
                                      <p:cBhvr>
                                        <p:cTn id="16" dur="1000"/>
                                        <p:tgtEl>
                                          <p:spTgt spid="6"/>
                                        </p:tgtEl>
                                        <p:attrNameLst>
                                          <p:attrName>ppt_y</p:attrName>
                                        </p:attrNameLst>
                                      </p:cBhvr>
                                      <p:tavLst>
                                        <p:tav tm="0">
                                          <p:val>
                                            <p:strVal val="ppt_y"/>
                                          </p:val>
                                        </p:tav>
                                        <p:tav tm="100000">
                                          <p:val>
                                            <p:strVal val="ppt_y+.1"/>
                                          </p:val>
                                        </p:tav>
                                      </p:tavLst>
                                    </p:anim>
                                    <p:set>
                                      <p:cBhvr>
                                        <p:cTn id="17" dur="1" fill="hold">
                                          <p:stCondLst>
                                            <p:cond delay="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6" presetClass="emph" presetSubtype="0" fill="hold" nodeType="clickEffect">
                                  <p:stCondLst>
                                    <p:cond delay="0"/>
                                  </p:stCondLst>
                                  <p:childTnLst>
                                    <p:animScale>
                                      <p:cBhvr>
                                        <p:cTn id="22" dur="2000" fill="hold"/>
                                        <p:tgtEl>
                                          <p:spTgt spid="5"/>
                                        </p:tgtEl>
                                      </p:cBhvr>
                                      <p:by x="150000" y="150000"/>
                                    </p:animScale>
                                  </p:childTnLst>
                                </p:cTn>
                              </p:par>
                              <p:par>
                                <p:cTn id="23" presetID="42" presetClass="exit" presetSubtype="0" fill="hold" nodeType="withEffect">
                                  <p:stCondLst>
                                    <p:cond delay="0"/>
                                  </p:stCondLst>
                                  <p:childTnLst>
                                    <p:animEffect transition="out" filter="fade">
                                      <p:cBhvr>
                                        <p:cTn id="24" dur="1000"/>
                                        <p:tgtEl>
                                          <p:spTgt spid="6"/>
                                        </p:tgtEl>
                                      </p:cBhvr>
                                    </p:animEffect>
                                    <p:anim calcmode="lin" valueType="num">
                                      <p:cBhvr>
                                        <p:cTn id="25" dur="1000"/>
                                        <p:tgtEl>
                                          <p:spTgt spid="6"/>
                                        </p:tgtEl>
                                        <p:attrNameLst>
                                          <p:attrName>ppt_x</p:attrName>
                                        </p:attrNameLst>
                                      </p:cBhvr>
                                      <p:tavLst>
                                        <p:tav tm="0">
                                          <p:val>
                                            <p:strVal val="ppt_x"/>
                                          </p:val>
                                        </p:tav>
                                        <p:tav tm="100000">
                                          <p:val>
                                            <p:strVal val="ppt_x"/>
                                          </p:val>
                                        </p:tav>
                                      </p:tavLst>
                                    </p:anim>
                                    <p:anim calcmode="lin" valueType="num">
                                      <p:cBhvr>
                                        <p:cTn id="26" dur="1000"/>
                                        <p:tgtEl>
                                          <p:spTgt spid="6"/>
                                        </p:tgtEl>
                                        <p:attrNameLst>
                                          <p:attrName>ppt_y</p:attrName>
                                        </p:attrNameLst>
                                      </p:cBhvr>
                                      <p:tavLst>
                                        <p:tav tm="0">
                                          <p:val>
                                            <p:strVal val="ppt_y"/>
                                          </p:val>
                                        </p:tav>
                                        <p:tav tm="100000">
                                          <p:val>
                                            <p:strVal val="ppt_y+.1"/>
                                          </p:val>
                                        </p:tav>
                                      </p:tavLst>
                                    </p:anim>
                                    <p:set>
                                      <p:cBhvr>
                                        <p:cTn id="27" dur="1" fill="hold">
                                          <p:stCondLst>
                                            <p:cond delay="999"/>
                                          </p:stCondLst>
                                        </p:cTn>
                                        <p:tgtEl>
                                          <p:spTgt spid="6"/>
                                        </p:tgtEl>
                                        <p:attrNameLst>
                                          <p:attrName>style.visibility</p:attrName>
                                        </p:attrNameLst>
                                      </p:cBhvr>
                                      <p:to>
                                        <p:strVal val="hidden"/>
                                      </p:to>
                                    </p:set>
                                  </p:childTnLst>
                                </p:cTn>
                              </p:par>
                              <p:par>
                                <p:cTn id="28" presetID="42" presetClass="exit" presetSubtype="0" fill="hold" nodeType="withEffect">
                                  <p:stCondLst>
                                    <p:cond delay="0"/>
                                  </p:stCondLst>
                                  <p:childTnLst>
                                    <p:animEffect transition="out" filter="fade">
                                      <p:cBhvr>
                                        <p:cTn id="29" dur="1000"/>
                                        <p:tgtEl>
                                          <p:spTgt spid="8"/>
                                        </p:tgtEl>
                                      </p:cBhvr>
                                    </p:animEffect>
                                    <p:anim calcmode="lin" valueType="num">
                                      <p:cBhvr>
                                        <p:cTn id="30" dur="1000"/>
                                        <p:tgtEl>
                                          <p:spTgt spid="8"/>
                                        </p:tgtEl>
                                        <p:attrNameLst>
                                          <p:attrName>ppt_x</p:attrName>
                                        </p:attrNameLst>
                                      </p:cBhvr>
                                      <p:tavLst>
                                        <p:tav tm="0">
                                          <p:val>
                                            <p:strVal val="ppt_x"/>
                                          </p:val>
                                        </p:tav>
                                        <p:tav tm="100000">
                                          <p:val>
                                            <p:strVal val="ppt_x"/>
                                          </p:val>
                                        </p:tav>
                                      </p:tavLst>
                                    </p:anim>
                                    <p:anim calcmode="lin" valueType="num">
                                      <p:cBhvr>
                                        <p:cTn id="31" dur="1000"/>
                                        <p:tgtEl>
                                          <p:spTgt spid="8"/>
                                        </p:tgtEl>
                                        <p:attrNameLst>
                                          <p:attrName>ppt_y</p:attrName>
                                        </p:attrNameLst>
                                      </p:cBhvr>
                                      <p:tavLst>
                                        <p:tav tm="0">
                                          <p:val>
                                            <p:strVal val="ppt_y"/>
                                          </p:val>
                                        </p:tav>
                                        <p:tav tm="100000">
                                          <p:val>
                                            <p:strVal val="ppt_y+.1"/>
                                          </p:val>
                                        </p:tav>
                                      </p:tavLst>
                                    </p:anim>
                                    <p:set>
                                      <p:cBhvr>
                                        <p:cTn id="32" dur="1" fill="hold">
                                          <p:stCondLst>
                                            <p:cond delay="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3503054" y="650383"/>
            <a:ext cx="5014332" cy="1323439"/>
          </a:xfrm>
          <a:prstGeom prst="rect">
            <a:avLst/>
          </a:prstGeom>
        </p:spPr>
        <p:txBody>
          <a:bodyPr wrap="square">
            <a:spAutoFit/>
          </a:bodyPr>
          <a:lstStyle/>
          <a:p>
            <a:pPr algn="ctr"/>
            <a:r>
              <a:rPr lang="cs-CZ" sz="2000" dirty="0" smtClean="0">
                <a:latin typeface="Calibri" panose="020F0502020204030204" pitchFamily="34" charset="0"/>
                <a:ea typeface="Calibri" panose="020F0502020204030204" pitchFamily="34" charset="0"/>
                <a:cs typeface="Times New Roman" panose="02020603050405020304" pitchFamily="18" charset="0"/>
              </a:rPr>
              <a:t>Fousky </a:t>
            </a:r>
            <a:r>
              <a:rPr lang="cs-CZ" sz="2000" dirty="0">
                <a:latin typeface="Calibri" panose="020F0502020204030204" pitchFamily="34" charset="0"/>
                <a:ea typeface="Calibri" panose="020F0502020204030204" pitchFamily="34" charset="0"/>
                <a:cs typeface="Times New Roman" panose="02020603050405020304" pitchFamily="18" charset="0"/>
              </a:rPr>
              <a:t>plotem prostrčilo, </a:t>
            </a:r>
            <a:endParaRPr lang="cs-CZ" sz="2000"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dirty="0" smtClean="0">
                <a:latin typeface="Calibri" panose="020F0502020204030204" pitchFamily="34" charset="0"/>
                <a:ea typeface="Calibri" panose="020F0502020204030204" pitchFamily="34" charset="0"/>
                <a:cs typeface="Times New Roman" panose="02020603050405020304" pitchFamily="18" charset="0"/>
              </a:rPr>
              <a:t>na </a:t>
            </a:r>
            <a:r>
              <a:rPr lang="cs-CZ" sz="2000" dirty="0">
                <a:latin typeface="Calibri" panose="020F0502020204030204" pitchFamily="34" charset="0"/>
                <a:ea typeface="Calibri" panose="020F0502020204030204" pitchFamily="34" charset="0"/>
                <a:cs typeface="Times New Roman" panose="02020603050405020304" pitchFamily="18" charset="0"/>
              </a:rPr>
              <a:t>myšku se zaculilo. </a:t>
            </a:r>
            <a:endParaRPr lang="cs-CZ" sz="2000"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dirty="0" smtClean="0">
                <a:latin typeface="Calibri" panose="020F0502020204030204" pitchFamily="34" charset="0"/>
                <a:ea typeface="Calibri" panose="020F0502020204030204" pitchFamily="34" charset="0"/>
                <a:cs typeface="Times New Roman" panose="02020603050405020304" pitchFamily="18" charset="0"/>
              </a:rPr>
              <a:t>Zatím </a:t>
            </a:r>
            <a:r>
              <a:rPr lang="cs-CZ" sz="2000" dirty="0">
                <a:latin typeface="Calibri" panose="020F0502020204030204" pitchFamily="34" charset="0"/>
                <a:ea typeface="Calibri" panose="020F0502020204030204" pitchFamily="34" charset="0"/>
                <a:cs typeface="Times New Roman" panose="02020603050405020304" pitchFamily="18" charset="0"/>
              </a:rPr>
              <a:t>je maličké, nemusíš se myško bát, </a:t>
            </a:r>
            <a:endParaRPr lang="cs-CZ" sz="2000"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dirty="0" smtClean="0">
                <a:latin typeface="Calibri" panose="020F0502020204030204" pitchFamily="34" charset="0"/>
                <a:ea typeface="Calibri" panose="020F0502020204030204" pitchFamily="34" charset="0"/>
                <a:cs typeface="Times New Roman" panose="02020603050405020304" pitchFamily="18" charset="0"/>
              </a:rPr>
              <a:t>až </a:t>
            </a:r>
            <a:r>
              <a:rPr lang="cs-CZ" sz="2000" dirty="0">
                <a:latin typeface="Calibri" panose="020F0502020204030204" pitchFamily="34" charset="0"/>
                <a:ea typeface="Calibri" panose="020F0502020204030204" pitchFamily="34" charset="0"/>
                <a:cs typeface="Times New Roman" panose="02020603050405020304" pitchFamily="18" charset="0"/>
              </a:rPr>
              <a:t>však trochu vyroste, na útěk se musíš dát.</a:t>
            </a:r>
            <a:endParaRPr lang="cs-CZ" sz="2000" dirty="0"/>
          </a:p>
        </p:txBody>
      </p:sp>
      <p:pic>
        <p:nvPicPr>
          <p:cNvPr id="5" name="Obrázek 4"/>
          <p:cNvPicPr>
            <a:picLocks noChangeAspect="1"/>
          </p:cNvPicPr>
          <p:nvPr/>
        </p:nvPicPr>
        <p:blipFill rotWithShape="1">
          <a:blip r:embed="rId2" cstate="print">
            <a:extLst>
              <a:ext uri="{28A0092B-C50C-407E-A947-70E740481C1C}">
                <a14:useLocalDpi xmlns:a14="http://schemas.microsoft.com/office/drawing/2010/main" val="0"/>
              </a:ext>
            </a:extLst>
          </a:blip>
          <a:srcRect l="22826" t="3667" r="29332" b="3833"/>
          <a:stretch/>
        </p:blipFill>
        <p:spPr>
          <a:xfrm>
            <a:off x="914400" y="1779512"/>
            <a:ext cx="2185663" cy="3017520"/>
          </a:xfrm>
          <a:prstGeom prst="rect">
            <a:avLst/>
          </a:prstGeom>
        </p:spPr>
      </p:pic>
      <p:pic>
        <p:nvPicPr>
          <p:cNvPr id="6" name="Obrázek 5"/>
          <p:cNvPicPr>
            <a:picLocks noChangeAspect="1"/>
          </p:cNvPicPr>
          <p:nvPr/>
        </p:nvPicPr>
        <p:blipFill rotWithShape="1">
          <a:blip r:embed="rId3" cstate="print">
            <a:extLst>
              <a:ext uri="{28A0092B-C50C-407E-A947-70E740481C1C}">
                <a14:useLocalDpi xmlns:a14="http://schemas.microsoft.com/office/drawing/2010/main" val="0"/>
              </a:ext>
            </a:extLst>
          </a:blip>
          <a:srcRect l="6292" t="7667" r="12927" b="5000"/>
          <a:stretch/>
        </p:blipFill>
        <p:spPr>
          <a:xfrm>
            <a:off x="9158591" y="1779512"/>
            <a:ext cx="1860036" cy="3017520"/>
          </a:xfrm>
          <a:prstGeom prst="rect">
            <a:avLst/>
          </a:prstGeom>
        </p:spPr>
      </p:pic>
      <p:pic>
        <p:nvPicPr>
          <p:cNvPr id="8" name="Obrázek 7"/>
          <p:cNvPicPr>
            <a:picLocks noChangeAspect="1"/>
          </p:cNvPicPr>
          <p:nvPr/>
        </p:nvPicPr>
        <p:blipFill rotWithShape="1">
          <a:blip r:embed="rId4" cstate="print">
            <a:extLst>
              <a:ext uri="{28A0092B-C50C-407E-A947-70E740481C1C}">
                <a14:useLocalDpi xmlns:a14="http://schemas.microsoft.com/office/drawing/2010/main" val="0"/>
              </a:ext>
            </a:extLst>
          </a:blip>
          <a:srcRect l="13975" t="456" r="5035" b="2527"/>
          <a:stretch/>
        </p:blipFill>
        <p:spPr>
          <a:xfrm>
            <a:off x="4906210" y="2238701"/>
            <a:ext cx="2571656" cy="2558331"/>
          </a:xfrm>
          <a:prstGeom prst="rect">
            <a:avLst/>
          </a:prstGeom>
        </p:spPr>
      </p:pic>
    </p:spTree>
    <p:extLst>
      <p:ext uri="{BB962C8B-B14F-4D97-AF65-F5344CB8AC3E}">
        <p14:creationId xmlns:p14="http://schemas.microsoft.com/office/powerpoint/2010/main" val="2160732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10" restart="whenNotActive" fill="hold" evtFilter="cancelBubble" nodeType="interactiveSeq">
                <p:stCondLst>
                  <p:cond evt="onClick" delay="0">
                    <p:tgtEl>
                      <p:spTgt spid="8"/>
                    </p:tgtEl>
                  </p:cond>
                </p:stCondLst>
                <p:endSync evt="end" delay="0">
                  <p:rtn val="all"/>
                </p:endSync>
                <p:childTnLst>
                  <p:par>
                    <p:cTn id="11" fill="hold">
                      <p:stCondLst>
                        <p:cond delay="0"/>
                      </p:stCondLst>
                      <p:childTnLst>
                        <p:par>
                          <p:cTn id="12" fill="hold">
                            <p:stCondLst>
                              <p:cond delay="0"/>
                            </p:stCondLst>
                            <p:childTnLst>
                              <p:par>
                                <p:cTn id="13" presetID="42" presetClass="exit" presetSubtype="0" fill="hold" nodeType="clickEffect">
                                  <p:stCondLst>
                                    <p:cond delay="0"/>
                                  </p:stCondLst>
                                  <p:childTnLst>
                                    <p:animEffect transition="out" filter="fade">
                                      <p:cBhvr>
                                        <p:cTn id="14" dur="1000"/>
                                        <p:tgtEl>
                                          <p:spTgt spid="8"/>
                                        </p:tgtEl>
                                      </p:cBhvr>
                                    </p:animEffect>
                                    <p:anim calcmode="lin" valueType="num">
                                      <p:cBhvr>
                                        <p:cTn id="15" dur="1000"/>
                                        <p:tgtEl>
                                          <p:spTgt spid="8"/>
                                        </p:tgtEl>
                                        <p:attrNameLst>
                                          <p:attrName>ppt_x</p:attrName>
                                        </p:attrNameLst>
                                      </p:cBhvr>
                                      <p:tavLst>
                                        <p:tav tm="0">
                                          <p:val>
                                            <p:strVal val="ppt_x"/>
                                          </p:val>
                                        </p:tav>
                                        <p:tav tm="100000">
                                          <p:val>
                                            <p:strVal val="ppt_x"/>
                                          </p:val>
                                        </p:tav>
                                      </p:tavLst>
                                    </p:anim>
                                    <p:anim calcmode="lin" valueType="num">
                                      <p:cBhvr>
                                        <p:cTn id="16" dur="1000"/>
                                        <p:tgtEl>
                                          <p:spTgt spid="8"/>
                                        </p:tgtEl>
                                        <p:attrNameLst>
                                          <p:attrName>ppt_y</p:attrName>
                                        </p:attrNameLst>
                                      </p:cBhvr>
                                      <p:tavLst>
                                        <p:tav tm="0">
                                          <p:val>
                                            <p:strVal val="ppt_y"/>
                                          </p:val>
                                        </p:tav>
                                        <p:tav tm="100000">
                                          <p:val>
                                            <p:strVal val="ppt_y+.1"/>
                                          </p:val>
                                        </p:tav>
                                      </p:tavLst>
                                    </p:anim>
                                    <p:set>
                                      <p:cBhvr>
                                        <p:cTn id="17" dur="1" fill="hold">
                                          <p:stCondLst>
                                            <p:cond delay="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6" presetClass="emph" presetSubtype="0" fill="hold" nodeType="clickEffect">
                                  <p:stCondLst>
                                    <p:cond delay="0"/>
                                  </p:stCondLst>
                                  <p:childTnLst>
                                    <p:animScale>
                                      <p:cBhvr>
                                        <p:cTn id="22" dur="2000" fill="hold"/>
                                        <p:tgtEl>
                                          <p:spTgt spid="6"/>
                                        </p:tgtEl>
                                      </p:cBhvr>
                                      <p:by x="150000" y="150000"/>
                                    </p:animScale>
                                  </p:childTnLst>
                                </p:cTn>
                              </p:par>
                              <p:par>
                                <p:cTn id="23" presetID="42" presetClass="exit" presetSubtype="0" fill="hold" nodeType="withEffect">
                                  <p:stCondLst>
                                    <p:cond delay="0"/>
                                  </p:stCondLst>
                                  <p:childTnLst>
                                    <p:animEffect transition="out" filter="fade">
                                      <p:cBhvr>
                                        <p:cTn id="24" dur="1000"/>
                                        <p:tgtEl>
                                          <p:spTgt spid="5"/>
                                        </p:tgtEl>
                                      </p:cBhvr>
                                    </p:animEffect>
                                    <p:anim calcmode="lin" valueType="num">
                                      <p:cBhvr>
                                        <p:cTn id="25" dur="1000"/>
                                        <p:tgtEl>
                                          <p:spTgt spid="5"/>
                                        </p:tgtEl>
                                        <p:attrNameLst>
                                          <p:attrName>ppt_x</p:attrName>
                                        </p:attrNameLst>
                                      </p:cBhvr>
                                      <p:tavLst>
                                        <p:tav tm="0">
                                          <p:val>
                                            <p:strVal val="ppt_x"/>
                                          </p:val>
                                        </p:tav>
                                        <p:tav tm="100000">
                                          <p:val>
                                            <p:strVal val="ppt_x"/>
                                          </p:val>
                                        </p:tav>
                                      </p:tavLst>
                                    </p:anim>
                                    <p:anim calcmode="lin" valueType="num">
                                      <p:cBhvr>
                                        <p:cTn id="26" dur="1000"/>
                                        <p:tgtEl>
                                          <p:spTgt spid="5"/>
                                        </p:tgtEl>
                                        <p:attrNameLst>
                                          <p:attrName>ppt_y</p:attrName>
                                        </p:attrNameLst>
                                      </p:cBhvr>
                                      <p:tavLst>
                                        <p:tav tm="0">
                                          <p:val>
                                            <p:strVal val="ppt_y"/>
                                          </p:val>
                                        </p:tav>
                                        <p:tav tm="100000">
                                          <p:val>
                                            <p:strVal val="ppt_y+.1"/>
                                          </p:val>
                                        </p:tav>
                                      </p:tavLst>
                                    </p:anim>
                                    <p:set>
                                      <p:cBhvr>
                                        <p:cTn id="27" dur="1" fill="hold">
                                          <p:stCondLst>
                                            <p:cond delay="999"/>
                                          </p:stCondLst>
                                        </p:cTn>
                                        <p:tgtEl>
                                          <p:spTgt spid="5"/>
                                        </p:tgtEl>
                                        <p:attrNameLst>
                                          <p:attrName>style.visibility</p:attrName>
                                        </p:attrNameLst>
                                      </p:cBhvr>
                                      <p:to>
                                        <p:strVal val="hidden"/>
                                      </p:to>
                                    </p:set>
                                  </p:childTnLst>
                                </p:cTn>
                              </p:par>
                              <p:par>
                                <p:cTn id="28" presetID="42" presetClass="exit" presetSubtype="0" fill="hold" nodeType="withEffect">
                                  <p:stCondLst>
                                    <p:cond delay="0"/>
                                  </p:stCondLst>
                                  <p:childTnLst>
                                    <p:animEffect transition="out" filter="fade">
                                      <p:cBhvr>
                                        <p:cTn id="29" dur="1000"/>
                                        <p:tgtEl>
                                          <p:spTgt spid="8"/>
                                        </p:tgtEl>
                                      </p:cBhvr>
                                    </p:animEffect>
                                    <p:anim calcmode="lin" valueType="num">
                                      <p:cBhvr>
                                        <p:cTn id="30" dur="1000"/>
                                        <p:tgtEl>
                                          <p:spTgt spid="8"/>
                                        </p:tgtEl>
                                        <p:attrNameLst>
                                          <p:attrName>ppt_x</p:attrName>
                                        </p:attrNameLst>
                                      </p:cBhvr>
                                      <p:tavLst>
                                        <p:tav tm="0">
                                          <p:val>
                                            <p:strVal val="ppt_x"/>
                                          </p:val>
                                        </p:tav>
                                        <p:tav tm="100000">
                                          <p:val>
                                            <p:strVal val="ppt_x"/>
                                          </p:val>
                                        </p:tav>
                                      </p:tavLst>
                                    </p:anim>
                                    <p:anim calcmode="lin" valueType="num">
                                      <p:cBhvr>
                                        <p:cTn id="31" dur="1000"/>
                                        <p:tgtEl>
                                          <p:spTgt spid="8"/>
                                        </p:tgtEl>
                                        <p:attrNameLst>
                                          <p:attrName>ppt_y</p:attrName>
                                        </p:attrNameLst>
                                      </p:cBhvr>
                                      <p:tavLst>
                                        <p:tav tm="0">
                                          <p:val>
                                            <p:strVal val="ppt_y"/>
                                          </p:val>
                                        </p:tav>
                                        <p:tav tm="100000">
                                          <p:val>
                                            <p:strVal val="ppt_y+.1"/>
                                          </p:val>
                                        </p:tav>
                                      </p:tavLst>
                                    </p:anim>
                                    <p:set>
                                      <p:cBhvr>
                                        <p:cTn id="32" dur="1" fill="hold">
                                          <p:stCondLst>
                                            <p:cond delay="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4164237" y="331270"/>
            <a:ext cx="3505293" cy="1938992"/>
          </a:xfrm>
          <a:prstGeom prst="rect">
            <a:avLst/>
          </a:prstGeom>
        </p:spPr>
        <p:txBody>
          <a:bodyPr wrap="square">
            <a:spAutoFit/>
          </a:bodyPr>
          <a:lstStyle/>
          <a:p>
            <a:pPr algn="ctr"/>
            <a:r>
              <a:rPr lang="cs-CZ" sz="2000" i="1" dirty="0">
                <a:latin typeface="Calibri" panose="020F0502020204030204" pitchFamily="34" charset="0"/>
                <a:ea typeface="Calibri" panose="020F0502020204030204" pitchFamily="34" charset="0"/>
                <a:cs typeface="Times New Roman" panose="02020603050405020304" pitchFamily="18" charset="0"/>
              </a:rPr>
              <a:t>Kouše boty, hračky trhá,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pak </a:t>
            </a:r>
            <a:r>
              <a:rPr lang="cs-CZ" sz="2000" i="1" dirty="0">
                <a:latin typeface="Calibri" panose="020F0502020204030204" pitchFamily="34" charset="0"/>
                <a:ea typeface="Calibri" panose="020F0502020204030204" pitchFamily="34" charset="0"/>
                <a:cs typeface="Times New Roman" panose="02020603050405020304" pitchFamily="18" charset="0"/>
              </a:rPr>
              <a:t>se někde v koutě schová.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Stáhne </a:t>
            </a:r>
            <a:r>
              <a:rPr lang="cs-CZ" sz="2000" i="1" dirty="0">
                <a:latin typeface="Calibri" panose="020F0502020204030204" pitchFamily="34" charset="0"/>
                <a:ea typeface="Calibri" panose="020F0502020204030204" pitchFamily="34" charset="0"/>
                <a:cs typeface="Times New Roman" panose="02020603050405020304" pitchFamily="18" charset="0"/>
              </a:rPr>
              <a:t>ocas, svěsí uši,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tohle </a:t>
            </a:r>
            <a:r>
              <a:rPr lang="cs-CZ" sz="2000" i="1" dirty="0">
                <a:latin typeface="Calibri" panose="020F0502020204030204" pitchFamily="34" charset="0"/>
                <a:ea typeface="Calibri" panose="020F0502020204030204" pitchFamily="34" charset="0"/>
                <a:cs typeface="Times New Roman" panose="02020603050405020304" pitchFamily="18" charset="0"/>
              </a:rPr>
              <a:t>mládě totiž tuší,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že </a:t>
            </a:r>
            <a:r>
              <a:rPr lang="cs-CZ" sz="2000" i="1" dirty="0">
                <a:latin typeface="Calibri" panose="020F0502020204030204" pitchFamily="34" charset="0"/>
                <a:ea typeface="Calibri" panose="020F0502020204030204" pitchFamily="34" charset="0"/>
                <a:cs typeface="Times New Roman" panose="02020603050405020304" pitchFamily="18" charset="0"/>
              </a:rPr>
              <a:t>až domů přijde pán,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bude </a:t>
            </a:r>
            <a:r>
              <a:rPr lang="cs-CZ" sz="2000" i="1" dirty="0">
                <a:latin typeface="Calibri" panose="020F0502020204030204" pitchFamily="34" charset="0"/>
                <a:ea typeface="Calibri" panose="020F0502020204030204" pitchFamily="34" charset="0"/>
                <a:cs typeface="Times New Roman" panose="02020603050405020304" pitchFamily="18" charset="0"/>
              </a:rPr>
              <a:t>lumpík potrestán.</a:t>
            </a:r>
            <a:endParaRPr lang="cs-CZ" sz="2000" i="1" dirty="0"/>
          </a:p>
        </p:txBody>
      </p:sp>
      <p:pic>
        <p:nvPicPr>
          <p:cNvPr id="6" name="Obrázek 5"/>
          <p:cNvPicPr>
            <a:picLocks noChangeAspect="1"/>
          </p:cNvPicPr>
          <p:nvPr/>
        </p:nvPicPr>
        <p:blipFill rotWithShape="1">
          <a:blip r:embed="rId2" cstate="print">
            <a:extLst>
              <a:ext uri="{28A0092B-C50C-407E-A947-70E740481C1C}">
                <a14:useLocalDpi xmlns:a14="http://schemas.microsoft.com/office/drawing/2010/main" val="0"/>
              </a:ext>
            </a:extLst>
          </a:blip>
          <a:srcRect l="22826" t="3667" r="29332" b="3833"/>
          <a:stretch/>
        </p:blipFill>
        <p:spPr>
          <a:xfrm>
            <a:off x="8702463" y="1550938"/>
            <a:ext cx="2185663" cy="3017520"/>
          </a:xfrm>
          <a:prstGeom prst="rect">
            <a:avLst/>
          </a:prstGeom>
        </p:spPr>
      </p:pic>
      <p:pic>
        <p:nvPicPr>
          <p:cNvPr id="7" name="Obrázek 6"/>
          <p:cNvPicPr>
            <a:picLocks noChangeAspect="1"/>
          </p:cNvPicPr>
          <p:nvPr/>
        </p:nvPicPr>
        <p:blipFill rotWithShape="1">
          <a:blip r:embed="rId3" cstate="print">
            <a:extLst>
              <a:ext uri="{28A0092B-C50C-407E-A947-70E740481C1C}">
                <a14:useLocalDpi xmlns:a14="http://schemas.microsoft.com/office/drawing/2010/main" val="0"/>
              </a:ext>
            </a:extLst>
          </a:blip>
          <a:srcRect l="6292" t="7667" r="12927" b="5000"/>
          <a:stretch/>
        </p:blipFill>
        <p:spPr>
          <a:xfrm>
            <a:off x="1483100" y="1463040"/>
            <a:ext cx="1860036" cy="3017520"/>
          </a:xfrm>
          <a:prstGeom prst="rect">
            <a:avLst/>
          </a:prstGeom>
        </p:spPr>
      </p:pic>
      <p:pic>
        <p:nvPicPr>
          <p:cNvPr id="8" name="Obrázek 7"/>
          <p:cNvPicPr>
            <a:picLocks noChangeAspect="1"/>
          </p:cNvPicPr>
          <p:nvPr/>
        </p:nvPicPr>
        <p:blipFill rotWithShape="1">
          <a:blip r:embed="rId4" cstate="print">
            <a:extLst>
              <a:ext uri="{28A0092B-C50C-407E-A947-70E740481C1C}">
                <a14:useLocalDpi xmlns:a14="http://schemas.microsoft.com/office/drawing/2010/main" val="0"/>
              </a:ext>
            </a:extLst>
          </a:blip>
          <a:srcRect l="4886" t="2276"/>
          <a:stretch/>
        </p:blipFill>
        <p:spPr>
          <a:xfrm>
            <a:off x="4689784" y="2470439"/>
            <a:ext cx="2454198" cy="2519569"/>
          </a:xfrm>
          <a:prstGeom prst="rect">
            <a:avLst/>
          </a:prstGeom>
        </p:spPr>
      </p:pic>
    </p:spTree>
    <p:extLst>
      <p:ext uri="{BB962C8B-B14F-4D97-AF65-F5344CB8AC3E}">
        <p14:creationId xmlns:p14="http://schemas.microsoft.com/office/powerpoint/2010/main" val="2892945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7"/>
                                        </p:tgtEl>
                                      </p:cBhvr>
                                    </p:animEffect>
                                    <p:anim calcmode="lin" valueType="num">
                                      <p:cBhvr>
                                        <p:cTn id="7" dur="1000"/>
                                        <p:tgtEl>
                                          <p:spTgt spid="7"/>
                                        </p:tgtEl>
                                        <p:attrNameLst>
                                          <p:attrName>ppt_x</p:attrName>
                                        </p:attrNameLst>
                                      </p:cBhvr>
                                      <p:tavLst>
                                        <p:tav tm="0">
                                          <p:val>
                                            <p:strVal val="ppt_x"/>
                                          </p:val>
                                        </p:tav>
                                        <p:tav tm="100000">
                                          <p:val>
                                            <p:strVal val="ppt_x"/>
                                          </p:val>
                                        </p:tav>
                                      </p:tavLst>
                                    </p:anim>
                                    <p:anim calcmode="lin" valueType="num">
                                      <p:cBhvr>
                                        <p:cTn id="8" dur="1000"/>
                                        <p:tgtEl>
                                          <p:spTgt spid="7"/>
                                        </p:tgtEl>
                                        <p:attrNameLst>
                                          <p:attrName>ppt_y</p:attrName>
                                        </p:attrNameLst>
                                      </p:cBhvr>
                                      <p:tavLst>
                                        <p:tav tm="0">
                                          <p:val>
                                            <p:strVal val="ppt_y"/>
                                          </p:val>
                                        </p:tav>
                                        <p:tav tm="100000">
                                          <p:val>
                                            <p:strVal val="ppt_y+.1"/>
                                          </p:val>
                                        </p:tav>
                                      </p:tavLst>
                                    </p:anim>
                                    <p:set>
                                      <p:cBhvr>
                                        <p:cTn id="9"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6"/>
                    </p:tgtEl>
                  </p:cond>
                </p:stCondLst>
                <p:endSync evt="end" delay="0">
                  <p:rtn val="all"/>
                </p:endSync>
                <p:childTnLst>
                  <p:par>
                    <p:cTn id="11" fill="hold">
                      <p:stCondLst>
                        <p:cond delay="0"/>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6"/>
                                        </p:tgtEl>
                                      </p:cBhvr>
                                      <p:by x="150000" y="150000"/>
                                    </p:animScale>
                                  </p:childTnLst>
                                </p:cTn>
                              </p:par>
                              <p:par>
                                <p:cTn id="15" presetID="42" presetClass="exit" presetSubtype="0" fill="hold" nodeType="withEffect">
                                  <p:stCondLst>
                                    <p:cond delay="0"/>
                                  </p:stCondLst>
                                  <p:childTnLst>
                                    <p:animEffect transition="out" filter="fade">
                                      <p:cBhvr>
                                        <p:cTn id="16" dur="1000"/>
                                        <p:tgtEl>
                                          <p:spTgt spid="7"/>
                                        </p:tgtEl>
                                      </p:cBhvr>
                                    </p:animEffect>
                                    <p:anim calcmode="lin" valueType="num">
                                      <p:cBhvr>
                                        <p:cTn id="17" dur="1000"/>
                                        <p:tgtEl>
                                          <p:spTgt spid="7"/>
                                        </p:tgtEl>
                                        <p:attrNameLst>
                                          <p:attrName>ppt_x</p:attrName>
                                        </p:attrNameLst>
                                      </p:cBhvr>
                                      <p:tavLst>
                                        <p:tav tm="0">
                                          <p:val>
                                            <p:strVal val="ppt_x"/>
                                          </p:val>
                                        </p:tav>
                                        <p:tav tm="100000">
                                          <p:val>
                                            <p:strVal val="ppt_x"/>
                                          </p:val>
                                        </p:tav>
                                      </p:tavLst>
                                    </p:anim>
                                    <p:anim calcmode="lin" valueType="num">
                                      <p:cBhvr>
                                        <p:cTn id="18" dur="1000"/>
                                        <p:tgtEl>
                                          <p:spTgt spid="7"/>
                                        </p:tgtEl>
                                        <p:attrNameLst>
                                          <p:attrName>ppt_y</p:attrName>
                                        </p:attrNameLst>
                                      </p:cBhvr>
                                      <p:tavLst>
                                        <p:tav tm="0">
                                          <p:val>
                                            <p:strVal val="ppt_y"/>
                                          </p:val>
                                        </p:tav>
                                        <p:tav tm="100000">
                                          <p:val>
                                            <p:strVal val="ppt_y+.1"/>
                                          </p:val>
                                        </p:tav>
                                      </p:tavLst>
                                    </p:anim>
                                    <p:set>
                                      <p:cBhvr>
                                        <p:cTn id="19" dur="1" fill="hold">
                                          <p:stCondLst>
                                            <p:cond delay="999"/>
                                          </p:stCondLst>
                                        </p:cTn>
                                        <p:tgtEl>
                                          <p:spTgt spid="7"/>
                                        </p:tgtEl>
                                        <p:attrNameLst>
                                          <p:attrName>style.visibility</p:attrName>
                                        </p:attrNameLst>
                                      </p:cBhvr>
                                      <p:to>
                                        <p:strVal val="hidden"/>
                                      </p:to>
                                    </p:set>
                                  </p:childTnLst>
                                </p:cTn>
                              </p:par>
                              <p:par>
                                <p:cTn id="20" presetID="42" presetClass="exit" presetSubtype="0" fill="hold" nodeType="withEffect">
                                  <p:stCondLst>
                                    <p:cond delay="0"/>
                                  </p:stCondLst>
                                  <p:childTnLst>
                                    <p:animEffect transition="out" filter="fade">
                                      <p:cBhvr>
                                        <p:cTn id="21" dur="1000"/>
                                        <p:tgtEl>
                                          <p:spTgt spid="8"/>
                                        </p:tgtEl>
                                      </p:cBhvr>
                                    </p:animEffect>
                                    <p:anim calcmode="lin" valueType="num">
                                      <p:cBhvr>
                                        <p:cTn id="22" dur="1000"/>
                                        <p:tgtEl>
                                          <p:spTgt spid="8"/>
                                        </p:tgtEl>
                                        <p:attrNameLst>
                                          <p:attrName>ppt_x</p:attrName>
                                        </p:attrNameLst>
                                      </p:cBhvr>
                                      <p:tavLst>
                                        <p:tav tm="0">
                                          <p:val>
                                            <p:strVal val="ppt_x"/>
                                          </p:val>
                                        </p:tav>
                                        <p:tav tm="100000">
                                          <p:val>
                                            <p:strVal val="ppt_x"/>
                                          </p:val>
                                        </p:tav>
                                      </p:tavLst>
                                    </p:anim>
                                    <p:anim calcmode="lin" valueType="num">
                                      <p:cBhvr>
                                        <p:cTn id="23" dur="1000"/>
                                        <p:tgtEl>
                                          <p:spTgt spid="8"/>
                                        </p:tgtEl>
                                        <p:attrNameLst>
                                          <p:attrName>ppt_y</p:attrName>
                                        </p:attrNameLst>
                                      </p:cBhvr>
                                      <p:tavLst>
                                        <p:tav tm="0">
                                          <p:val>
                                            <p:strVal val="ppt_y"/>
                                          </p:val>
                                        </p:tav>
                                        <p:tav tm="100000">
                                          <p:val>
                                            <p:strVal val="ppt_y+.1"/>
                                          </p:val>
                                        </p:tav>
                                      </p:tavLst>
                                    </p:anim>
                                    <p:set>
                                      <p:cBhvr>
                                        <p:cTn id="24" dur="1" fill="hold">
                                          <p:stCondLst>
                                            <p:cond delay="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25" restart="whenNotActive" fill="hold" evtFilter="cancelBubble" nodeType="interactiveSeq">
                <p:stCondLst>
                  <p:cond evt="onClick" delay="0">
                    <p:tgtEl>
                      <p:spTgt spid="8"/>
                    </p:tgtEl>
                  </p:cond>
                </p:stCondLst>
                <p:endSync evt="end" delay="0">
                  <p:rtn val="all"/>
                </p:endSync>
                <p:childTnLst>
                  <p:par>
                    <p:cTn id="26" fill="hold">
                      <p:stCondLst>
                        <p:cond delay="0"/>
                      </p:stCondLst>
                      <p:childTnLst>
                        <p:par>
                          <p:cTn id="27" fill="hold">
                            <p:stCondLst>
                              <p:cond delay="0"/>
                            </p:stCondLst>
                            <p:childTnLst>
                              <p:par>
                                <p:cTn id="28" presetID="42" presetClass="exit" presetSubtype="0" fill="hold" nodeType="withEffect">
                                  <p:stCondLst>
                                    <p:cond delay="0"/>
                                  </p:stCondLst>
                                  <p:childTnLst>
                                    <p:animEffect transition="out" filter="fade">
                                      <p:cBhvr>
                                        <p:cTn id="29" dur="1000"/>
                                        <p:tgtEl>
                                          <p:spTgt spid="8"/>
                                        </p:tgtEl>
                                      </p:cBhvr>
                                    </p:animEffect>
                                    <p:anim calcmode="lin" valueType="num">
                                      <p:cBhvr>
                                        <p:cTn id="30" dur="1000"/>
                                        <p:tgtEl>
                                          <p:spTgt spid="8"/>
                                        </p:tgtEl>
                                        <p:attrNameLst>
                                          <p:attrName>ppt_x</p:attrName>
                                        </p:attrNameLst>
                                      </p:cBhvr>
                                      <p:tavLst>
                                        <p:tav tm="0">
                                          <p:val>
                                            <p:strVal val="ppt_x"/>
                                          </p:val>
                                        </p:tav>
                                        <p:tav tm="100000">
                                          <p:val>
                                            <p:strVal val="ppt_x"/>
                                          </p:val>
                                        </p:tav>
                                      </p:tavLst>
                                    </p:anim>
                                    <p:anim calcmode="lin" valueType="num">
                                      <p:cBhvr>
                                        <p:cTn id="31" dur="1000"/>
                                        <p:tgtEl>
                                          <p:spTgt spid="8"/>
                                        </p:tgtEl>
                                        <p:attrNameLst>
                                          <p:attrName>ppt_y</p:attrName>
                                        </p:attrNameLst>
                                      </p:cBhvr>
                                      <p:tavLst>
                                        <p:tav tm="0">
                                          <p:val>
                                            <p:strVal val="ppt_y"/>
                                          </p:val>
                                        </p:tav>
                                        <p:tav tm="100000">
                                          <p:val>
                                            <p:strVal val="ppt_y+.1"/>
                                          </p:val>
                                        </p:tav>
                                      </p:tavLst>
                                    </p:anim>
                                    <p:set>
                                      <p:cBhvr>
                                        <p:cTn id="32" dur="1" fill="hold">
                                          <p:stCondLst>
                                            <p:cond delay="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3092605" y="650383"/>
            <a:ext cx="6096000" cy="1938992"/>
          </a:xfrm>
          <a:prstGeom prst="rect">
            <a:avLst/>
          </a:prstGeom>
        </p:spPr>
        <p:txBody>
          <a:bodyPr>
            <a:spAutoFit/>
          </a:bodyPr>
          <a:lstStyle/>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Kulaté </a:t>
            </a:r>
            <a:r>
              <a:rPr lang="cs-CZ" sz="2000" i="1" dirty="0">
                <a:latin typeface="Calibri" panose="020F0502020204030204" pitchFamily="34" charset="0"/>
                <a:ea typeface="Calibri" panose="020F0502020204030204" pitchFamily="34" charset="0"/>
                <a:cs typeface="Times New Roman" panose="02020603050405020304" pitchFamily="18" charset="0"/>
              </a:rPr>
              <a:t>a křehké bylo,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potom </a:t>
            </a:r>
            <a:r>
              <a:rPr lang="cs-CZ" sz="2000" i="1" dirty="0">
                <a:latin typeface="Calibri" panose="020F0502020204030204" pitchFamily="34" charset="0"/>
                <a:ea typeface="Calibri" panose="020F0502020204030204" pitchFamily="34" charset="0"/>
                <a:cs typeface="Times New Roman" panose="02020603050405020304" pitchFamily="18" charset="0"/>
              </a:rPr>
              <a:t>celé popraskalo.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Nejprve </a:t>
            </a:r>
            <a:r>
              <a:rPr lang="cs-CZ" sz="2000" i="1" dirty="0">
                <a:latin typeface="Calibri" panose="020F0502020204030204" pitchFamily="34" charset="0"/>
                <a:ea typeface="Calibri" panose="020F0502020204030204" pitchFamily="34" charset="0"/>
                <a:cs typeface="Times New Roman" panose="02020603050405020304" pitchFamily="18" charset="0"/>
              </a:rPr>
              <a:t>vykoukla maličká jehlička,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po </a:t>
            </a:r>
            <a:r>
              <a:rPr lang="cs-CZ" sz="2000" i="1" dirty="0">
                <a:latin typeface="Calibri" panose="020F0502020204030204" pitchFamily="34" charset="0"/>
                <a:ea typeface="Calibri" panose="020F0502020204030204" pitchFamily="34" charset="0"/>
                <a:cs typeface="Times New Roman" panose="02020603050405020304" pitchFamily="18" charset="0"/>
              </a:rPr>
              <a:t>chvíli vylezla celičká hlavička.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A </a:t>
            </a:r>
            <a:r>
              <a:rPr lang="cs-CZ" sz="2000" i="1" dirty="0">
                <a:latin typeface="Calibri" panose="020F0502020204030204" pitchFamily="34" charset="0"/>
                <a:ea typeface="Calibri" panose="020F0502020204030204" pitchFamily="34" charset="0"/>
                <a:cs typeface="Times New Roman" panose="02020603050405020304" pitchFamily="18" charset="0"/>
              </a:rPr>
              <a:t>už je na světě nahaté mláďátko,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táta </a:t>
            </a:r>
            <a:r>
              <a:rPr lang="cs-CZ" sz="2000" i="1" dirty="0">
                <a:latin typeface="Calibri" panose="020F0502020204030204" pitchFamily="34" charset="0"/>
                <a:ea typeface="Calibri" panose="020F0502020204030204" pitchFamily="34" charset="0"/>
                <a:cs typeface="Times New Roman" panose="02020603050405020304" pitchFamily="18" charset="0"/>
              </a:rPr>
              <a:t>mu přinese žížalu zakrátko.</a:t>
            </a:r>
            <a:endParaRPr lang="cs-CZ" sz="2000" i="1" dirty="0"/>
          </a:p>
        </p:txBody>
      </p:sp>
      <p:pic>
        <p:nvPicPr>
          <p:cNvPr id="5" name="Obrázek 4"/>
          <p:cNvPicPr>
            <a:picLocks noChangeAspect="1"/>
          </p:cNvPicPr>
          <p:nvPr/>
        </p:nvPicPr>
        <p:blipFill rotWithShape="1">
          <a:blip r:embed="rId2" cstate="print">
            <a:extLst>
              <a:ext uri="{28A0092B-C50C-407E-A947-70E740481C1C}">
                <a14:useLocalDpi xmlns:a14="http://schemas.microsoft.com/office/drawing/2010/main" val="0"/>
              </a:ext>
            </a:extLst>
          </a:blip>
          <a:srcRect l="16610" t="9900" r="13303" b="13168"/>
          <a:stretch/>
        </p:blipFill>
        <p:spPr>
          <a:xfrm>
            <a:off x="4791062" y="2776128"/>
            <a:ext cx="2705519" cy="2227304"/>
          </a:xfrm>
          <a:prstGeom prst="rect">
            <a:avLst/>
          </a:prstGeom>
        </p:spPr>
      </p:pic>
      <p:pic>
        <p:nvPicPr>
          <p:cNvPr id="6" name="Obrázek 5"/>
          <p:cNvPicPr>
            <a:picLocks noChangeAspect="1"/>
          </p:cNvPicPr>
          <p:nvPr/>
        </p:nvPicPr>
        <p:blipFill rotWithShape="1">
          <a:blip r:embed="rId3" cstate="print">
            <a:extLst>
              <a:ext uri="{28A0092B-C50C-407E-A947-70E740481C1C}">
                <a14:useLocalDpi xmlns:a14="http://schemas.microsoft.com/office/drawing/2010/main" val="0"/>
              </a:ext>
            </a:extLst>
          </a:blip>
          <a:srcRect l="2" t="12215" r="-1344" b="12062"/>
          <a:stretch/>
        </p:blipFill>
        <p:spPr>
          <a:xfrm>
            <a:off x="1055389" y="1726519"/>
            <a:ext cx="2339321" cy="2330605"/>
          </a:xfrm>
          <a:prstGeom prst="rect">
            <a:avLst/>
          </a:prstGeom>
        </p:spPr>
      </p:pic>
      <p:pic>
        <p:nvPicPr>
          <p:cNvPr id="7" name="Obrázek 6"/>
          <p:cNvPicPr>
            <a:picLocks noChangeAspect="1"/>
          </p:cNvPicPr>
          <p:nvPr/>
        </p:nvPicPr>
        <p:blipFill rotWithShape="1">
          <a:blip r:embed="rId4" cstate="print">
            <a:extLst>
              <a:ext uri="{28A0092B-C50C-407E-A947-70E740481C1C}">
                <a14:useLocalDpi xmlns:a14="http://schemas.microsoft.com/office/drawing/2010/main" val="0"/>
              </a:ext>
            </a:extLst>
          </a:blip>
          <a:srcRect l="14976" t="5168" r="29268" b="15833"/>
          <a:stretch/>
        </p:blipFill>
        <p:spPr>
          <a:xfrm>
            <a:off x="8892933" y="1619879"/>
            <a:ext cx="2694159" cy="2543887"/>
          </a:xfrm>
          <a:prstGeom prst="rect">
            <a:avLst/>
          </a:prstGeom>
        </p:spPr>
      </p:pic>
    </p:spTree>
    <p:extLst>
      <p:ext uri="{BB962C8B-B14F-4D97-AF65-F5344CB8AC3E}">
        <p14:creationId xmlns:p14="http://schemas.microsoft.com/office/powerpoint/2010/main" val="1383080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10" restart="whenNotActive" fill="hold" evtFilter="cancelBubble" nodeType="interactiveSeq">
                <p:stCondLst>
                  <p:cond evt="onClick" delay="0">
                    <p:tgtEl>
                      <p:spTgt spid="7"/>
                    </p:tgtEl>
                  </p:cond>
                </p:stCondLst>
                <p:endSync evt="end" delay="0">
                  <p:rtn val="all"/>
                </p:endSync>
                <p:childTnLst>
                  <p:par>
                    <p:cTn id="11" fill="hold">
                      <p:stCondLst>
                        <p:cond delay="0"/>
                      </p:stCondLst>
                      <p:childTnLst>
                        <p:par>
                          <p:cTn id="12" fill="hold">
                            <p:stCondLst>
                              <p:cond delay="0"/>
                            </p:stCondLst>
                            <p:childTnLst>
                              <p:par>
                                <p:cTn id="13" presetID="42" presetClass="exit" presetSubtype="0" fill="hold" nodeType="clickEffect">
                                  <p:stCondLst>
                                    <p:cond delay="0"/>
                                  </p:stCondLst>
                                  <p:childTnLst>
                                    <p:animEffect transition="out" filter="fade">
                                      <p:cBhvr>
                                        <p:cTn id="14" dur="1000"/>
                                        <p:tgtEl>
                                          <p:spTgt spid="7"/>
                                        </p:tgtEl>
                                      </p:cBhvr>
                                    </p:animEffect>
                                    <p:anim calcmode="lin" valueType="num">
                                      <p:cBhvr>
                                        <p:cTn id="15" dur="1000"/>
                                        <p:tgtEl>
                                          <p:spTgt spid="7"/>
                                        </p:tgtEl>
                                        <p:attrNameLst>
                                          <p:attrName>ppt_x</p:attrName>
                                        </p:attrNameLst>
                                      </p:cBhvr>
                                      <p:tavLst>
                                        <p:tav tm="0">
                                          <p:val>
                                            <p:strVal val="ppt_x"/>
                                          </p:val>
                                        </p:tav>
                                        <p:tav tm="100000">
                                          <p:val>
                                            <p:strVal val="ppt_x"/>
                                          </p:val>
                                        </p:tav>
                                      </p:tavLst>
                                    </p:anim>
                                    <p:anim calcmode="lin" valueType="num">
                                      <p:cBhvr>
                                        <p:cTn id="16" dur="1000"/>
                                        <p:tgtEl>
                                          <p:spTgt spid="7"/>
                                        </p:tgtEl>
                                        <p:attrNameLst>
                                          <p:attrName>ppt_y</p:attrName>
                                        </p:attrNameLst>
                                      </p:cBhvr>
                                      <p:tavLst>
                                        <p:tav tm="0">
                                          <p:val>
                                            <p:strVal val="ppt_y"/>
                                          </p:val>
                                        </p:tav>
                                        <p:tav tm="100000">
                                          <p:val>
                                            <p:strVal val="ppt_y+.1"/>
                                          </p:val>
                                        </p:tav>
                                      </p:tavLst>
                                    </p:anim>
                                    <p:set>
                                      <p:cBhvr>
                                        <p:cTn id="17"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8" restart="whenNotActive" fill="hold" evtFilter="cancelBubble" nodeType="interactiveSeq">
                <p:stCondLst>
                  <p:cond evt="onClick" delay="0">
                    <p:tgtEl>
                      <p:spTgt spid="6"/>
                    </p:tgtEl>
                  </p:cond>
                </p:stCondLst>
                <p:endSync evt="end" delay="0">
                  <p:rtn val="all"/>
                </p:endSync>
                <p:childTnLst>
                  <p:par>
                    <p:cTn id="19" fill="hold">
                      <p:stCondLst>
                        <p:cond delay="0"/>
                      </p:stCondLst>
                      <p:childTnLst>
                        <p:par>
                          <p:cTn id="20" fill="hold">
                            <p:stCondLst>
                              <p:cond delay="0"/>
                            </p:stCondLst>
                            <p:childTnLst>
                              <p:par>
                                <p:cTn id="21" presetID="6" presetClass="emph" presetSubtype="0" fill="hold" nodeType="clickEffect">
                                  <p:stCondLst>
                                    <p:cond delay="0"/>
                                  </p:stCondLst>
                                  <p:childTnLst>
                                    <p:animScale>
                                      <p:cBhvr>
                                        <p:cTn id="22" dur="2000" fill="hold"/>
                                        <p:tgtEl>
                                          <p:spTgt spid="6"/>
                                        </p:tgtEl>
                                      </p:cBhvr>
                                      <p:by x="150000" y="150000"/>
                                    </p:animScale>
                                  </p:childTnLst>
                                </p:cTn>
                              </p:par>
                              <p:par>
                                <p:cTn id="23" presetID="42" presetClass="exit" presetSubtype="0" fill="hold" nodeType="withEffect">
                                  <p:stCondLst>
                                    <p:cond delay="0"/>
                                  </p:stCondLst>
                                  <p:childTnLst>
                                    <p:animEffect transition="out" filter="fade">
                                      <p:cBhvr>
                                        <p:cTn id="24" dur="1000"/>
                                        <p:tgtEl>
                                          <p:spTgt spid="5"/>
                                        </p:tgtEl>
                                      </p:cBhvr>
                                    </p:animEffect>
                                    <p:anim calcmode="lin" valueType="num">
                                      <p:cBhvr>
                                        <p:cTn id="25" dur="1000"/>
                                        <p:tgtEl>
                                          <p:spTgt spid="5"/>
                                        </p:tgtEl>
                                        <p:attrNameLst>
                                          <p:attrName>ppt_x</p:attrName>
                                        </p:attrNameLst>
                                      </p:cBhvr>
                                      <p:tavLst>
                                        <p:tav tm="0">
                                          <p:val>
                                            <p:strVal val="ppt_x"/>
                                          </p:val>
                                        </p:tav>
                                        <p:tav tm="100000">
                                          <p:val>
                                            <p:strVal val="ppt_x"/>
                                          </p:val>
                                        </p:tav>
                                      </p:tavLst>
                                    </p:anim>
                                    <p:anim calcmode="lin" valueType="num">
                                      <p:cBhvr>
                                        <p:cTn id="26" dur="1000"/>
                                        <p:tgtEl>
                                          <p:spTgt spid="5"/>
                                        </p:tgtEl>
                                        <p:attrNameLst>
                                          <p:attrName>ppt_y</p:attrName>
                                        </p:attrNameLst>
                                      </p:cBhvr>
                                      <p:tavLst>
                                        <p:tav tm="0">
                                          <p:val>
                                            <p:strVal val="ppt_y"/>
                                          </p:val>
                                        </p:tav>
                                        <p:tav tm="100000">
                                          <p:val>
                                            <p:strVal val="ppt_y+.1"/>
                                          </p:val>
                                        </p:tav>
                                      </p:tavLst>
                                    </p:anim>
                                    <p:set>
                                      <p:cBhvr>
                                        <p:cTn id="27" dur="1" fill="hold">
                                          <p:stCondLst>
                                            <p:cond delay="999"/>
                                          </p:stCondLst>
                                        </p:cTn>
                                        <p:tgtEl>
                                          <p:spTgt spid="5"/>
                                        </p:tgtEl>
                                        <p:attrNameLst>
                                          <p:attrName>style.visibility</p:attrName>
                                        </p:attrNameLst>
                                      </p:cBhvr>
                                      <p:to>
                                        <p:strVal val="hidden"/>
                                      </p:to>
                                    </p:set>
                                  </p:childTnLst>
                                </p:cTn>
                              </p:par>
                              <p:par>
                                <p:cTn id="28" presetID="42" presetClass="exit" presetSubtype="0" fill="hold" nodeType="withEffect">
                                  <p:stCondLst>
                                    <p:cond delay="0"/>
                                  </p:stCondLst>
                                  <p:childTnLst>
                                    <p:animEffect transition="out" filter="fade">
                                      <p:cBhvr>
                                        <p:cTn id="29" dur="1000"/>
                                        <p:tgtEl>
                                          <p:spTgt spid="7"/>
                                        </p:tgtEl>
                                      </p:cBhvr>
                                    </p:animEffect>
                                    <p:anim calcmode="lin" valueType="num">
                                      <p:cBhvr>
                                        <p:cTn id="30" dur="1000"/>
                                        <p:tgtEl>
                                          <p:spTgt spid="7"/>
                                        </p:tgtEl>
                                        <p:attrNameLst>
                                          <p:attrName>ppt_x</p:attrName>
                                        </p:attrNameLst>
                                      </p:cBhvr>
                                      <p:tavLst>
                                        <p:tav tm="0">
                                          <p:val>
                                            <p:strVal val="ppt_x"/>
                                          </p:val>
                                        </p:tav>
                                        <p:tav tm="100000">
                                          <p:val>
                                            <p:strVal val="ppt_x"/>
                                          </p:val>
                                        </p:tav>
                                      </p:tavLst>
                                    </p:anim>
                                    <p:anim calcmode="lin" valueType="num">
                                      <p:cBhvr>
                                        <p:cTn id="31" dur="1000"/>
                                        <p:tgtEl>
                                          <p:spTgt spid="7"/>
                                        </p:tgtEl>
                                        <p:attrNameLst>
                                          <p:attrName>ppt_y</p:attrName>
                                        </p:attrNameLst>
                                      </p:cBhvr>
                                      <p:tavLst>
                                        <p:tav tm="0">
                                          <p:val>
                                            <p:strVal val="ppt_y"/>
                                          </p:val>
                                        </p:tav>
                                        <p:tav tm="100000">
                                          <p:val>
                                            <p:strVal val="ppt_y+.1"/>
                                          </p:val>
                                        </p:tav>
                                      </p:tavLst>
                                    </p:anim>
                                    <p:set>
                                      <p:cBhvr>
                                        <p:cTn id="32"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3126059" y="565138"/>
            <a:ext cx="6096000" cy="1938992"/>
          </a:xfrm>
          <a:prstGeom prst="rect">
            <a:avLst/>
          </a:prstGeom>
        </p:spPr>
        <p:txBody>
          <a:bodyPr>
            <a:spAutoFit/>
          </a:bodyPr>
          <a:lstStyle/>
          <a:p>
            <a:pPr algn="ctr"/>
            <a:r>
              <a:rPr lang="cs-CZ" sz="2000" i="1" dirty="0">
                <a:latin typeface="Calibri" panose="020F0502020204030204" pitchFamily="34" charset="0"/>
                <a:ea typeface="Calibri" panose="020F0502020204030204" pitchFamily="34" charset="0"/>
                <a:cs typeface="Times New Roman" panose="02020603050405020304" pitchFamily="18" charset="0"/>
              </a:rPr>
              <a:t>Na louce za lesem pase se stádo,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s</a:t>
            </a:r>
            <a:r>
              <a:rPr lang="cs-CZ" sz="2000" i="1" dirty="0">
                <a:latin typeface="Calibri" panose="020F0502020204030204" pitchFamily="34" charset="0"/>
                <a:ea typeface="Calibri" panose="020F0502020204030204" pitchFamily="34" charset="0"/>
                <a:cs typeface="Times New Roman" panose="02020603050405020304" pitchFamily="18" charset="0"/>
              </a:rPr>
              <a:t> ním malé mláďátko, trávu má rádo.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Když </a:t>
            </a:r>
            <a:r>
              <a:rPr lang="cs-CZ" sz="2000" i="1" dirty="0">
                <a:latin typeface="Calibri" panose="020F0502020204030204" pitchFamily="34" charset="0"/>
                <a:ea typeface="Calibri" panose="020F0502020204030204" pitchFamily="34" charset="0"/>
                <a:cs typeface="Times New Roman" panose="02020603050405020304" pitchFamily="18" charset="0"/>
              </a:rPr>
              <a:t>žízeň dostane, upije z </a:t>
            </a:r>
            <a:r>
              <a:rPr lang="cs-CZ" sz="2000" i="1" dirty="0" err="1">
                <a:latin typeface="Calibri" panose="020F0502020204030204" pitchFamily="34" charset="0"/>
                <a:ea typeface="Calibri" panose="020F0502020204030204" pitchFamily="34" charset="0"/>
                <a:cs typeface="Times New Roman" panose="02020603050405020304" pitchFamily="18" charset="0"/>
              </a:rPr>
              <a:t>vemínka</a:t>
            </a:r>
            <a:r>
              <a:rPr lang="cs-CZ" sz="2000" i="1" dirty="0">
                <a:latin typeface="Calibri" panose="020F0502020204030204" pitchFamily="34" charset="0"/>
                <a:ea typeface="Calibri" panose="020F0502020204030204" pitchFamily="34" charset="0"/>
                <a:cs typeface="Times New Roman" panose="02020603050405020304" pitchFamily="18" charset="0"/>
              </a:rPr>
              <a:t>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mlíčko</a:t>
            </a:r>
            <a:r>
              <a:rPr lang="cs-CZ" sz="2000" i="1" dirty="0">
                <a:latin typeface="Calibri" panose="020F0502020204030204" pitchFamily="34" charset="0"/>
                <a:ea typeface="Calibri" panose="020F0502020204030204" pitchFamily="34" charset="0"/>
                <a:cs typeface="Times New Roman" panose="02020603050405020304" pitchFamily="18" charset="0"/>
              </a:rPr>
              <a:t>, co pro něj nosí si maminka.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Strakatá </a:t>
            </a:r>
            <a:r>
              <a:rPr lang="cs-CZ" sz="2000" i="1" dirty="0">
                <a:latin typeface="Calibri" panose="020F0502020204030204" pitchFamily="34" charset="0"/>
                <a:ea typeface="Calibri" panose="020F0502020204030204" pitchFamily="34" charset="0"/>
                <a:cs typeface="Times New Roman" panose="02020603050405020304" pitchFamily="18" charset="0"/>
              </a:rPr>
              <a:t>maminka na mládě zabučí,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a:latin typeface="Calibri" panose="020F0502020204030204" pitchFamily="34" charset="0"/>
                <a:ea typeface="Calibri" panose="020F0502020204030204" pitchFamily="34" charset="0"/>
                <a:cs typeface="Times New Roman" panose="02020603050405020304" pitchFamily="18" charset="0"/>
              </a:rPr>
              <a:t>ž</a:t>
            </a:r>
            <a:r>
              <a:rPr lang="cs-CZ" sz="2000" i="1" dirty="0" smtClean="0">
                <a:latin typeface="Calibri" panose="020F0502020204030204" pitchFamily="34" charset="0"/>
                <a:ea typeface="Calibri" panose="020F0502020204030204" pitchFamily="34" charset="0"/>
                <a:cs typeface="Times New Roman" panose="02020603050405020304" pitchFamily="18" charset="0"/>
              </a:rPr>
              <a:t>e až </a:t>
            </a:r>
            <a:r>
              <a:rPr lang="cs-CZ" sz="2000" i="1" dirty="0">
                <a:latin typeface="Calibri" panose="020F0502020204030204" pitchFamily="34" charset="0"/>
                <a:ea typeface="Calibri" panose="020F0502020204030204" pitchFamily="34" charset="0"/>
                <a:cs typeface="Times New Roman" panose="02020603050405020304" pitchFamily="18" charset="0"/>
              </a:rPr>
              <a:t>bude velké, všechno se naučí.</a:t>
            </a:r>
            <a:endParaRPr lang="cs-CZ" sz="2000" i="1" dirty="0"/>
          </a:p>
        </p:txBody>
      </p:sp>
      <p:pic>
        <p:nvPicPr>
          <p:cNvPr id="5" name="Obrázek 4"/>
          <p:cNvPicPr>
            <a:picLocks noChangeAspect="1"/>
          </p:cNvPicPr>
          <p:nvPr/>
        </p:nvPicPr>
        <p:blipFill rotWithShape="1">
          <a:blip r:embed="rId2" cstate="print">
            <a:extLst>
              <a:ext uri="{28A0092B-C50C-407E-A947-70E740481C1C}">
                <a14:useLocalDpi xmlns:a14="http://schemas.microsoft.com/office/drawing/2010/main" val="0"/>
              </a:ext>
            </a:extLst>
          </a:blip>
          <a:srcRect l="14309" t="9582" r="5559" b="5833"/>
          <a:stretch/>
        </p:blipFill>
        <p:spPr>
          <a:xfrm>
            <a:off x="4852077" y="2757291"/>
            <a:ext cx="2821258" cy="2087406"/>
          </a:xfrm>
          <a:prstGeom prst="rect">
            <a:avLst/>
          </a:prstGeom>
        </p:spPr>
      </p:pic>
      <p:pic>
        <p:nvPicPr>
          <p:cNvPr id="6" name="Obrázek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2378" y="2080446"/>
            <a:ext cx="2983186" cy="2237390"/>
          </a:xfrm>
          <a:prstGeom prst="rect">
            <a:avLst/>
          </a:prstGeom>
        </p:spPr>
      </p:pic>
      <p:pic>
        <p:nvPicPr>
          <p:cNvPr id="7" name="Obrázek 6"/>
          <p:cNvPicPr>
            <a:picLocks noChangeAspect="1"/>
          </p:cNvPicPr>
          <p:nvPr/>
        </p:nvPicPr>
        <p:blipFill rotWithShape="1">
          <a:blip r:embed="rId4" cstate="print">
            <a:extLst>
              <a:ext uri="{28A0092B-C50C-407E-A947-70E740481C1C}">
                <a14:useLocalDpi xmlns:a14="http://schemas.microsoft.com/office/drawing/2010/main" val="0"/>
              </a:ext>
            </a:extLst>
          </a:blip>
          <a:srcRect l="1760" t="13840" r="21312" b="1585"/>
          <a:stretch/>
        </p:blipFill>
        <p:spPr>
          <a:xfrm>
            <a:off x="8506981" y="2025515"/>
            <a:ext cx="3128759" cy="2292321"/>
          </a:xfrm>
          <a:prstGeom prst="rect">
            <a:avLst/>
          </a:prstGeom>
        </p:spPr>
      </p:pic>
    </p:spTree>
    <p:extLst>
      <p:ext uri="{BB962C8B-B14F-4D97-AF65-F5344CB8AC3E}">
        <p14:creationId xmlns:p14="http://schemas.microsoft.com/office/powerpoint/2010/main" val="763359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6"/>
                                        </p:tgtEl>
                                      </p:cBhvr>
                                      <p:by x="150000" y="150000"/>
                                    </p:animScale>
                                  </p:childTnLst>
                                </p:cTn>
                              </p:par>
                              <p:par>
                                <p:cTn id="7" presetID="42" presetClass="exit" presetSubtype="0" fill="hold" nodeType="withEffect">
                                  <p:stCondLst>
                                    <p:cond delay="0"/>
                                  </p:stCondLst>
                                  <p:childTnLst>
                                    <p:animEffect transition="out" filter="fade">
                                      <p:cBhvr>
                                        <p:cTn id="8" dur="1000"/>
                                        <p:tgtEl>
                                          <p:spTgt spid="7"/>
                                        </p:tgtEl>
                                      </p:cBhvr>
                                    </p:animEffect>
                                    <p:anim calcmode="lin" valueType="num">
                                      <p:cBhvr>
                                        <p:cTn id="9" dur="1000"/>
                                        <p:tgtEl>
                                          <p:spTgt spid="7"/>
                                        </p:tgtEl>
                                        <p:attrNameLst>
                                          <p:attrName>ppt_x</p:attrName>
                                        </p:attrNameLst>
                                      </p:cBhvr>
                                      <p:tavLst>
                                        <p:tav tm="0">
                                          <p:val>
                                            <p:strVal val="ppt_x"/>
                                          </p:val>
                                        </p:tav>
                                        <p:tav tm="100000">
                                          <p:val>
                                            <p:strVal val="ppt_x"/>
                                          </p:val>
                                        </p:tav>
                                      </p:tavLst>
                                    </p:anim>
                                    <p:anim calcmode="lin" valueType="num">
                                      <p:cBhvr>
                                        <p:cTn id="10" dur="1000"/>
                                        <p:tgtEl>
                                          <p:spTgt spid="7"/>
                                        </p:tgtEl>
                                        <p:attrNameLst>
                                          <p:attrName>ppt_y</p:attrName>
                                        </p:attrNameLst>
                                      </p:cBhvr>
                                      <p:tavLst>
                                        <p:tav tm="0">
                                          <p:val>
                                            <p:strVal val="ppt_y"/>
                                          </p:val>
                                        </p:tav>
                                        <p:tav tm="100000">
                                          <p:val>
                                            <p:strVal val="ppt_y+.1"/>
                                          </p:val>
                                        </p:tav>
                                      </p:tavLst>
                                    </p:anim>
                                    <p:set>
                                      <p:cBhvr>
                                        <p:cTn id="11" dur="1" fill="hold">
                                          <p:stCondLst>
                                            <p:cond delay="999"/>
                                          </p:stCondLst>
                                        </p:cTn>
                                        <p:tgtEl>
                                          <p:spTgt spid="7"/>
                                        </p:tgtEl>
                                        <p:attrNameLst>
                                          <p:attrName>style.visibility</p:attrName>
                                        </p:attrNameLst>
                                      </p:cBhvr>
                                      <p:to>
                                        <p:strVal val="hidden"/>
                                      </p:to>
                                    </p:set>
                                  </p:childTnLst>
                                </p:cTn>
                              </p:par>
                              <p:par>
                                <p:cTn id="12" presetID="42" presetClass="exit" presetSubtype="0" fill="hold" nodeType="withEffect">
                                  <p:stCondLst>
                                    <p:cond delay="0"/>
                                  </p:stCondLst>
                                  <p:childTnLst>
                                    <p:animEffect transition="out" filter="fade">
                                      <p:cBhvr>
                                        <p:cTn id="13" dur="1000"/>
                                        <p:tgtEl>
                                          <p:spTgt spid="5"/>
                                        </p:tgtEl>
                                      </p:cBhvr>
                                    </p:animEffect>
                                    <p:anim calcmode="lin" valueType="num">
                                      <p:cBhvr>
                                        <p:cTn id="14" dur="1000"/>
                                        <p:tgtEl>
                                          <p:spTgt spid="5"/>
                                        </p:tgtEl>
                                        <p:attrNameLst>
                                          <p:attrName>ppt_x</p:attrName>
                                        </p:attrNameLst>
                                      </p:cBhvr>
                                      <p:tavLst>
                                        <p:tav tm="0">
                                          <p:val>
                                            <p:strVal val="ppt_x"/>
                                          </p:val>
                                        </p:tav>
                                        <p:tav tm="100000">
                                          <p:val>
                                            <p:strVal val="ppt_x"/>
                                          </p:val>
                                        </p:tav>
                                      </p:tavLst>
                                    </p:anim>
                                    <p:anim calcmode="lin" valueType="num">
                                      <p:cBhvr>
                                        <p:cTn id="15" dur="1000"/>
                                        <p:tgtEl>
                                          <p:spTgt spid="5"/>
                                        </p:tgtEl>
                                        <p:attrNameLst>
                                          <p:attrName>ppt_y</p:attrName>
                                        </p:attrNameLst>
                                      </p:cBhvr>
                                      <p:tavLst>
                                        <p:tav tm="0">
                                          <p:val>
                                            <p:strVal val="ppt_y"/>
                                          </p:val>
                                        </p:tav>
                                        <p:tav tm="100000">
                                          <p:val>
                                            <p:strVal val="ppt_y+.1"/>
                                          </p:val>
                                        </p:tav>
                                      </p:tavLst>
                                    </p:anim>
                                    <p:set>
                                      <p:cBhvr>
                                        <p:cTn id="16" dur="1" fill="hold">
                                          <p:stCondLst>
                                            <p:cond delay="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7" restart="whenNotActive" fill="hold" evtFilter="cancelBubble" nodeType="interactiveSeq">
                <p:stCondLst>
                  <p:cond evt="onClick" delay="0">
                    <p:tgtEl>
                      <p:spTgt spid="5"/>
                    </p:tgtEl>
                  </p:cond>
                </p:stCondLst>
                <p:endSync evt="end" delay="0">
                  <p:rtn val="all"/>
                </p:endSync>
                <p:childTnLst>
                  <p:par>
                    <p:cTn id="18" fill="hold">
                      <p:stCondLst>
                        <p:cond delay="0"/>
                      </p:stCondLst>
                      <p:childTnLst>
                        <p:par>
                          <p:cTn id="19" fill="hold">
                            <p:stCondLst>
                              <p:cond delay="0"/>
                            </p:stCondLst>
                            <p:childTnLst>
                              <p:par>
                                <p:cTn id="20" presetID="42" presetClass="exit" presetSubtype="0" fill="hold" nodeType="clickEffect">
                                  <p:stCondLst>
                                    <p:cond delay="0"/>
                                  </p:stCondLst>
                                  <p:childTnLst>
                                    <p:animEffect transition="out" filter="fade">
                                      <p:cBhvr>
                                        <p:cTn id="21" dur="1000"/>
                                        <p:tgtEl>
                                          <p:spTgt spid="5"/>
                                        </p:tgtEl>
                                      </p:cBhvr>
                                    </p:animEffect>
                                    <p:anim calcmode="lin" valueType="num">
                                      <p:cBhvr>
                                        <p:cTn id="22" dur="1000"/>
                                        <p:tgtEl>
                                          <p:spTgt spid="5"/>
                                        </p:tgtEl>
                                        <p:attrNameLst>
                                          <p:attrName>ppt_x</p:attrName>
                                        </p:attrNameLst>
                                      </p:cBhvr>
                                      <p:tavLst>
                                        <p:tav tm="0">
                                          <p:val>
                                            <p:strVal val="ppt_x"/>
                                          </p:val>
                                        </p:tav>
                                        <p:tav tm="100000">
                                          <p:val>
                                            <p:strVal val="ppt_x"/>
                                          </p:val>
                                        </p:tav>
                                      </p:tavLst>
                                    </p:anim>
                                    <p:anim calcmode="lin" valueType="num">
                                      <p:cBhvr>
                                        <p:cTn id="23" dur="1000"/>
                                        <p:tgtEl>
                                          <p:spTgt spid="5"/>
                                        </p:tgtEl>
                                        <p:attrNameLst>
                                          <p:attrName>ppt_y</p:attrName>
                                        </p:attrNameLst>
                                      </p:cBhvr>
                                      <p:tavLst>
                                        <p:tav tm="0">
                                          <p:val>
                                            <p:strVal val="ppt_y"/>
                                          </p:val>
                                        </p:tav>
                                        <p:tav tm="100000">
                                          <p:val>
                                            <p:strVal val="ppt_y+.1"/>
                                          </p:val>
                                        </p:tav>
                                      </p:tavLst>
                                    </p:anim>
                                    <p:set>
                                      <p:cBhvr>
                                        <p:cTn id="24" dur="1" fill="hold">
                                          <p:stCondLst>
                                            <p:cond delay="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25" restart="whenNotActive" fill="hold" evtFilter="cancelBubble" nodeType="interactiveSeq">
                <p:stCondLst>
                  <p:cond evt="onClick" delay="0">
                    <p:tgtEl>
                      <p:spTgt spid="7"/>
                    </p:tgtEl>
                  </p:cond>
                </p:stCondLst>
                <p:endSync evt="end" delay="0">
                  <p:rtn val="all"/>
                </p:endSync>
                <p:childTnLst>
                  <p:par>
                    <p:cTn id="26" fill="hold">
                      <p:stCondLst>
                        <p:cond delay="0"/>
                      </p:stCondLst>
                      <p:childTnLst>
                        <p:par>
                          <p:cTn id="27" fill="hold">
                            <p:stCondLst>
                              <p:cond delay="0"/>
                            </p:stCondLst>
                            <p:childTnLst>
                              <p:par>
                                <p:cTn id="28" presetID="42" presetClass="exit" presetSubtype="0" fill="hold" nodeType="clickEffect">
                                  <p:stCondLst>
                                    <p:cond delay="0"/>
                                  </p:stCondLst>
                                  <p:childTnLst>
                                    <p:animEffect transition="out" filter="fade">
                                      <p:cBhvr>
                                        <p:cTn id="29" dur="1000"/>
                                        <p:tgtEl>
                                          <p:spTgt spid="7"/>
                                        </p:tgtEl>
                                      </p:cBhvr>
                                    </p:animEffect>
                                    <p:anim calcmode="lin" valueType="num">
                                      <p:cBhvr>
                                        <p:cTn id="30" dur="1000"/>
                                        <p:tgtEl>
                                          <p:spTgt spid="7"/>
                                        </p:tgtEl>
                                        <p:attrNameLst>
                                          <p:attrName>ppt_x</p:attrName>
                                        </p:attrNameLst>
                                      </p:cBhvr>
                                      <p:tavLst>
                                        <p:tav tm="0">
                                          <p:val>
                                            <p:strVal val="ppt_x"/>
                                          </p:val>
                                        </p:tav>
                                        <p:tav tm="100000">
                                          <p:val>
                                            <p:strVal val="ppt_x"/>
                                          </p:val>
                                        </p:tav>
                                      </p:tavLst>
                                    </p:anim>
                                    <p:anim calcmode="lin" valueType="num">
                                      <p:cBhvr>
                                        <p:cTn id="31" dur="1000"/>
                                        <p:tgtEl>
                                          <p:spTgt spid="7"/>
                                        </p:tgtEl>
                                        <p:attrNameLst>
                                          <p:attrName>ppt_y</p:attrName>
                                        </p:attrNameLst>
                                      </p:cBhvr>
                                      <p:tavLst>
                                        <p:tav tm="0">
                                          <p:val>
                                            <p:strVal val="ppt_y"/>
                                          </p:val>
                                        </p:tav>
                                        <p:tav tm="100000">
                                          <p:val>
                                            <p:strVal val="ppt_y+.1"/>
                                          </p:val>
                                        </p:tav>
                                      </p:tavLst>
                                    </p:anim>
                                    <p:set>
                                      <p:cBhvr>
                                        <p:cTn id="32"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4352692" y="639046"/>
            <a:ext cx="3174380" cy="1323439"/>
          </a:xfrm>
          <a:prstGeom prst="rect">
            <a:avLst/>
          </a:prstGeom>
        </p:spPr>
        <p:txBody>
          <a:bodyPr wrap="square">
            <a:spAutoFit/>
          </a:bodyPr>
          <a:lstStyle/>
          <a:p>
            <a:pPr algn="ctr"/>
            <a:r>
              <a:rPr lang="cs-CZ" sz="2000" i="1" dirty="0">
                <a:latin typeface="Calibri" panose="020F0502020204030204" pitchFamily="34" charset="0"/>
                <a:ea typeface="Calibri" panose="020F0502020204030204" pitchFamily="34" charset="0"/>
                <a:cs typeface="Times New Roman" panose="02020603050405020304" pitchFamily="18" charset="0"/>
              </a:rPr>
              <a:t>Po vodě si tiše plují,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na </a:t>
            </a:r>
            <a:r>
              <a:rPr lang="cs-CZ" sz="2000" i="1" dirty="0">
                <a:latin typeface="Calibri" panose="020F0502020204030204" pitchFamily="34" charset="0"/>
                <a:ea typeface="Calibri" panose="020F0502020204030204" pitchFamily="34" charset="0"/>
                <a:cs typeface="Times New Roman" panose="02020603050405020304" pitchFamily="18" charset="0"/>
              </a:rPr>
              <a:t>souši se kolébají.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Táta </a:t>
            </a:r>
            <a:r>
              <a:rPr lang="cs-CZ" sz="2000" i="1" dirty="0">
                <a:latin typeface="Calibri" panose="020F0502020204030204" pitchFamily="34" charset="0"/>
                <a:ea typeface="Calibri" panose="020F0502020204030204" pitchFamily="34" charset="0"/>
                <a:cs typeface="Times New Roman" panose="02020603050405020304" pitchFamily="18" charset="0"/>
              </a:rPr>
              <a:t>pestrou barvu má,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sz="2000" i="1" dirty="0" smtClean="0">
                <a:latin typeface="Calibri" panose="020F0502020204030204" pitchFamily="34" charset="0"/>
                <a:ea typeface="Calibri" panose="020F0502020204030204" pitchFamily="34" charset="0"/>
                <a:cs typeface="Times New Roman" panose="02020603050405020304" pitchFamily="18" charset="0"/>
              </a:rPr>
              <a:t>máma </a:t>
            </a:r>
            <a:r>
              <a:rPr lang="cs-CZ" sz="2000" i="1" dirty="0">
                <a:latin typeface="Calibri" panose="020F0502020204030204" pitchFamily="34" charset="0"/>
                <a:ea typeface="Calibri" panose="020F0502020204030204" pitchFamily="34" charset="0"/>
                <a:cs typeface="Times New Roman" panose="02020603050405020304" pitchFamily="18" charset="0"/>
              </a:rPr>
              <a:t>je hnědo-šedivá.</a:t>
            </a:r>
            <a:endParaRPr lang="cs-CZ" sz="2000" i="1" dirty="0"/>
          </a:p>
        </p:txBody>
      </p:sp>
      <p:pic>
        <p:nvPicPr>
          <p:cNvPr id="6" name="Obrázek 5"/>
          <p:cNvPicPr>
            <a:picLocks noChangeAspect="1"/>
          </p:cNvPicPr>
          <p:nvPr/>
        </p:nvPicPr>
        <p:blipFill rotWithShape="1">
          <a:blip r:embed="rId2" cstate="print">
            <a:extLst>
              <a:ext uri="{28A0092B-C50C-407E-A947-70E740481C1C}">
                <a14:useLocalDpi xmlns:a14="http://schemas.microsoft.com/office/drawing/2010/main" val="0"/>
              </a:ext>
            </a:extLst>
          </a:blip>
          <a:srcRect l="16610" t="9900" r="13303" b="13168"/>
          <a:stretch/>
        </p:blipFill>
        <p:spPr>
          <a:xfrm>
            <a:off x="797535" y="1655959"/>
            <a:ext cx="2705519" cy="2227304"/>
          </a:xfrm>
          <a:prstGeom prst="rect">
            <a:avLst/>
          </a:prstGeom>
        </p:spPr>
      </p:pic>
      <p:pic>
        <p:nvPicPr>
          <p:cNvPr id="7" name="Obrázek 6"/>
          <p:cNvPicPr>
            <a:picLocks noChangeAspect="1"/>
          </p:cNvPicPr>
          <p:nvPr/>
        </p:nvPicPr>
        <p:blipFill rotWithShape="1">
          <a:blip r:embed="rId3" cstate="print">
            <a:extLst>
              <a:ext uri="{28A0092B-C50C-407E-A947-70E740481C1C}">
                <a14:useLocalDpi xmlns:a14="http://schemas.microsoft.com/office/drawing/2010/main" val="0"/>
              </a:ext>
            </a:extLst>
          </a:blip>
          <a:srcRect l="14976" t="5168" r="29268" b="15833"/>
          <a:stretch/>
        </p:blipFill>
        <p:spPr>
          <a:xfrm>
            <a:off x="4592802" y="2304392"/>
            <a:ext cx="2694159" cy="2543887"/>
          </a:xfrm>
          <a:prstGeom prst="rect">
            <a:avLst/>
          </a:prstGeom>
        </p:spPr>
      </p:pic>
      <p:pic>
        <p:nvPicPr>
          <p:cNvPr id="8" name="Obrázek 7"/>
          <p:cNvPicPr>
            <a:picLocks noChangeAspect="1"/>
          </p:cNvPicPr>
          <p:nvPr/>
        </p:nvPicPr>
        <p:blipFill rotWithShape="1">
          <a:blip r:embed="rId4" cstate="print">
            <a:extLst>
              <a:ext uri="{28A0092B-C50C-407E-A947-70E740481C1C}">
                <a14:useLocalDpi xmlns:a14="http://schemas.microsoft.com/office/drawing/2010/main" val="0"/>
              </a:ext>
            </a:extLst>
          </a:blip>
          <a:srcRect l="22826" t="3667" r="29332" b="3833"/>
          <a:stretch/>
        </p:blipFill>
        <p:spPr>
          <a:xfrm>
            <a:off x="8869680" y="1642673"/>
            <a:ext cx="2185663" cy="3017520"/>
          </a:xfrm>
          <a:prstGeom prst="rect">
            <a:avLst/>
          </a:prstGeom>
        </p:spPr>
      </p:pic>
    </p:spTree>
    <p:extLst>
      <p:ext uri="{BB962C8B-B14F-4D97-AF65-F5344CB8AC3E}">
        <p14:creationId xmlns:p14="http://schemas.microsoft.com/office/powerpoint/2010/main" val="449604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8"/>
                                        </p:tgtEl>
                                      </p:cBhvr>
                                    </p:animEffect>
                                    <p:anim calcmode="lin" valueType="num">
                                      <p:cBhvr>
                                        <p:cTn id="7" dur="1000"/>
                                        <p:tgtEl>
                                          <p:spTgt spid="8"/>
                                        </p:tgtEl>
                                        <p:attrNameLst>
                                          <p:attrName>ppt_x</p:attrName>
                                        </p:attrNameLst>
                                      </p:cBhvr>
                                      <p:tavLst>
                                        <p:tav tm="0">
                                          <p:val>
                                            <p:strVal val="ppt_x"/>
                                          </p:val>
                                        </p:tav>
                                        <p:tav tm="100000">
                                          <p:val>
                                            <p:strVal val="ppt_x"/>
                                          </p:val>
                                        </p:tav>
                                      </p:tavLst>
                                    </p:anim>
                                    <p:anim calcmode="lin" valueType="num">
                                      <p:cBhvr>
                                        <p:cTn id="8" dur="1000"/>
                                        <p:tgtEl>
                                          <p:spTgt spid="8"/>
                                        </p:tgtEl>
                                        <p:attrNameLst>
                                          <p:attrName>ppt_y</p:attrName>
                                        </p:attrNameLst>
                                      </p:cBhvr>
                                      <p:tavLst>
                                        <p:tav tm="0">
                                          <p:val>
                                            <p:strVal val="ppt_y"/>
                                          </p:val>
                                        </p:tav>
                                        <p:tav tm="100000">
                                          <p:val>
                                            <p:strVal val="ppt_y+.1"/>
                                          </p:val>
                                        </p:tav>
                                      </p:tavLst>
                                    </p:anim>
                                    <p:set>
                                      <p:cBhvr>
                                        <p:cTn id="9"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6"/>
                    </p:tgtEl>
                  </p:cond>
                </p:stCondLst>
                <p:endSync evt="end" delay="0">
                  <p:rtn val="all"/>
                </p:endSync>
                <p:childTnLst>
                  <p:par>
                    <p:cTn id="11" fill="hold">
                      <p:stCondLst>
                        <p:cond delay="0"/>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6"/>
                                        </p:tgtEl>
                                      </p:cBhvr>
                                      <p:by x="150000" y="150000"/>
                                    </p:animScale>
                                  </p:childTnLst>
                                </p:cTn>
                              </p:par>
                              <p:par>
                                <p:cTn id="15" presetID="42" presetClass="exit" presetSubtype="0" fill="hold" nodeType="withEffect">
                                  <p:stCondLst>
                                    <p:cond delay="0"/>
                                  </p:stCondLst>
                                  <p:childTnLst>
                                    <p:animEffect transition="out" filter="fade">
                                      <p:cBhvr>
                                        <p:cTn id="16" dur="1000"/>
                                        <p:tgtEl>
                                          <p:spTgt spid="7"/>
                                        </p:tgtEl>
                                      </p:cBhvr>
                                    </p:animEffect>
                                    <p:anim calcmode="lin" valueType="num">
                                      <p:cBhvr>
                                        <p:cTn id="17" dur="1000"/>
                                        <p:tgtEl>
                                          <p:spTgt spid="7"/>
                                        </p:tgtEl>
                                        <p:attrNameLst>
                                          <p:attrName>ppt_x</p:attrName>
                                        </p:attrNameLst>
                                      </p:cBhvr>
                                      <p:tavLst>
                                        <p:tav tm="0">
                                          <p:val>
                                            <p:strVal val="ppt_x"/>
                                          </p:val>
                                        </p:tav>
                                        <p:tav tm="100000">
                                          <p:val>
                                            <p:strVal val="ppt_x"/>
                                          </p:val>
                                        </p:tav>
                                      </p:tavLst>
                                    </p:anim>
                                    <p:anim calcmode="lin" valueType="num">
                                      <p:cBhvr>
                                        <p:cTn id="18" dur="1000"/>
                                        <p:tgtEl>
                                          <p:spTgt spid="7"/>
                                        </p:tgtEl>
                                        <p:attrNameLst>
                                          <p:attrName>ppt_y</p:attrName>
                                        </p:attrNameLst>
                                      </p:cBhvr>
                                      <p:tavLst>
                                        <p:tav tm="0">
                                          <p:val>
                                            <p:strVal val="ppt_y"/>
                                          </p:val>
                                        </p:tav>
                                        <p:tav tm="100000">
                                          <p:val>
                                            <p:strVal val="ppt_y+.1"/>
                                          </p:val>
                                        </p:tav>
                                      </p:tavLst>
                                    </p:anim>
                                    <p:set>
                                      <p:cBhvr>
                                        <p:cTn id="19" dur="1" fill="hold">
                                          <p:stCondLst>
                                            <p:cond delay="999"/>
                                          </p:stCondLst>
                                        </p:cTn>
                                        <p:tgtEl>
                                          <p:spTgt spid="7"/>
                                        </p:tgtEl>
                                        <p:attrNameLst>
                                          <p:attrName>style.visibility</p:attrName>
                                        </p:attrNameLst>
                                      </p:cBhvr>
                                      <p:to>
                                        <p:strVal val="hidden"/>
                                      </p:to>
                                    </p:set>
                                  </p:childTnLst>
                                </p:cTn>
                              </p:par>
                              <p:par>
                                <p:cTn id="20" presetID="42" presetClass="exit" presetSubtype="0" fill="hold" nodeType="withEffect">
                                  <p:stCondLst>
                                    <p:cond delay="0"/>
                                  </p:stCondLst>
                                  <p:childTnLst>
                                    <p:animEffect transition="out" filter="fade">
                                      <p:cBhvr>
                                        <p:cTn id="21" dur="1000"/>
                                        <p:tgtEl>
                                          <p:spTgt spid="8"/>
                                        </p:tgtEl>
                                      </p:cBhvr>
                                    </p:animEffect>
                                    <p:anim calcmode="lin" valueType="num">
                                      <p:cBhvr>
                                        <p:cTn id="22" dur="1000"/>
                                        <p:tgtEl>
                                          <p:spTgt spid="8"/>
                                        </p:tgtEl>
                                        <p:attrNameLst>
                                          <p:attrName>ppt_x</p:attrName>
                                        </p:attrNameLst>
                                      </p:cBhvr>
                                      <p:tavLst>
                                        <p:tav tm="0">
                                          <p:val>
                                            <p:strVal val="ppt_x"/>
                                          </p:val>
                                        </p:tav>
                                        <p:tav tm="100000">
                                          <p:val>
                                            <p:strVal val="ppt_x"/>
                                          </p:val>
                                        </p:tav>
                                      </p:tavLst>
                                    </p:anim>
                                    <p:anim calcmode="lin" valueType="num">
                                      <p:cBhvr>
                                        <p:cTn id="23" dur="1000"/>
                                        <p:tgtEl>
                                          <p:spTgt spid="8"/>
                                        </p:tgtEl>
                                        <p:attrNameLst>
                                          <p:attrName>ppt_y</p:attrName>
                                        </p:attrNameLst>
                                      </p:cBhvr>
                                      <p:tavLst>
                                        <p:tav tm="0">
                                          <p:val>
                                            <p:strVal val="ppt_y"/>
                                          </p:val>
                                        </p:tav>
                                        <p:tav tm="100000">
                                          <p:val>
                                            <p:strVal val="ppt_y+.1"/>
                                          </p:val>
                                        </p:tav>
                                      </p:tavLst>
                                    </p:anim>
                                    <p:set>
                                      <p:cBhvr>
                                        <p:cTn id="24" dur="1" fill="hold">
                                          <p:stCondLst>
                                            <p:cond delay="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25" restart="whenNotActive" fill="hold" evtFilter="cancelBubble" nodeType="interactiveSeq">
                <p:stCondLst>
                  <p:cond evt="onClick" delay="0">
                    <p:tgtEl>
                      <p:spTgt spid="7"/>
                    </p:tgtEl>
                  </p:cond>
                </p:stCondLst>
                <p:endSync evt="end" delay="0">
                  <p:rtn val="all"/>
                </p:endSync>
                <p:childTnLst>
                  <p:par>
                    <p:cTn id="26" fill="hold">
                      <p:stCondLst>
                        <p:cond delay="0"/>
                      </p:stCondLst>
                      <p:childTnLst>
                        <p:par>
                          <p:cTn id="27" fill="hold">
                            <p:stCondLst>
                              <p:cond delay="0"/>
                            </p:stCondLst>
                            <p:childTnLst>
                              <p:par>
                                <p:cTn id="28" presetID="42" presetClass="exit" presetSubtype="0" fill="hold" nodeType="clickEffect">
                                  <p:stCondLst>
                                    <p:cond delay="0"/>
                                  </p:stCondLst>
                                  <p:childTnLst>
                                    <p:animEffect transition="out" filter="fade">
                                      <p:cBhvr>
                                        <p:cTn id="29" dur="1000"/>
                                        <p:tgtEl>
                                          <p:spTgt spid="7"/>
                                        </p:tgtEl>
                                      </p:cBhvr>
                                    </p:animEffect>
                                    <p:anim calcmode="lin" valueType="num">
                                      <p:cBhvr>
                                        <p:cTn id="30" dur="1000"/>
                                        <p:tgtEl>
                                          <p:spTgt spid="7"/>
                                        </p:tgtEl>
                                        <p:attrNameLst>
                                          <p:attrName>ppt_x</p:attrName>
                                        </p:attrNameLst>
                                      </p:cBhvr>
                                      <p:tavLst>
                                        <p:tav tm="0">
                                          <p:val>
                                            <p:strVal val="ppt_x"/>
                                          </p:val>
                                        </p:tav>
                                        <p:tav tm="100000">
                                          <p:val>
                                            <p:strVal val="ppt_x"/>
                                          </p:val>
                                        </p:tav>
                                      </p:tavLst>
                                    </p:anim>
                                    <p:anim calcmode="lin" valueType="num">
                                      <p:cBhvr>
                                        <p:cTn id="31" dur="1000"/>
                                        <p:tgtEl>
                                          <p:spTgt spid="7"/>
                                        </p:tgtEl>
                                        <p:attrNameLst>
                                          <p:attrName>ppt_y</p:attrName>
                                        </p:attrNameLst>
                                      </p:cBhvr>
                                      <p:tavLst>
                                        <p:tav tm="0">
                                          <p:val>
                                            <p:strVal val="ppt_y"/>
                                          </p:val>
                                        </p:tav>
                                        <p:tav tm="100000">
                                          <p:val>
                                            <p:strVal val="ppt_y+.1"/>
                                          </p:val>
                                        </p:tav>
                                      </p:tavLst>
                                    </p:anim>
                                    <p:set>
                                      <p:cBhvr>
                                        <p:cTn id="32"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2788920" y="404705"/>
            <a:ext cx="6561142" cy="2308324"/>
          </a:xfrm>
          <a:prstGeom prst="rect">
            <a:avLst/>
          </a:prstGeom>
        </p:spPr>
        <p:txBody>
          <a:bodyPr wrap="square" numCol="2">
            <a:spAutoFit/>
          </a:bodyPr>
          <a:lstStyle/>
          <a:p>
            <a:pPr algn="ctr"/>
            <a:r>
              <a:rPr lang="cs-CZ" i="1" dirty="0" smtClean="0">
                <a:latin typeface="Calibri" panose="020F0502020204030204" pitchFamily="34" charset="0"/>
                <a:ea typeface="Calibri" panose="020F0502020204030204" pitchFamily="34" charset="0"/>
                <a:cs typeface="Times New Roman" panose="02020603050405020304" pitchFamily="18" charset="0"/>
              </a:rPr>
              <a:t>Bába </a:t>
            </a:r>
            <a:r>
              <a:rPr lang="cs-CZ" i="1" dirty="0">
                <a:latin typeface="Calibri" panose="020F0502020204030204" pitchFamily="34" charset="0"/>
                <a:ea typeface="Calibri" panose="020F0502020204030204" pitchFamily="34" charset="0"/>
                <a:cs typeface="Times New Roman" panose="02020603050405020304" pitchFamily="18" charset="0"/>
              </a:rPr>
              <a:t>dlouhý proutek má, </a:t>
            </a:r>
            <a:endParaRPr lang="cs-CZ"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i="1" dirty="0" smtClean="0">
                <a:latin typeface="Calibri" panose="020F0502020204030204" pitchFamily="34" charset="0"/>
                <a:ea typeface="Calibri" panose="020F0502020204030204" pitchFamily="34" charset="0"/>
                <a:cs typeface="Times New Roman" panose="02020603050405020304" pitchFamily="18" charset="0"/>
              </a:rPr>
              <a:t>občas </a:t>
            </a:r>
            <a:r>
              <a:rPr lang="cs-CZ" i="1" dirty="0">
                <a:latin typeface="Calibri" panose="020F0502020204030204" pitchFamily="34" charset="0"/>
                <a:ea typeface="Calibri" panose="020F0502020204030204" pitchFamily="34" charset="0"/>
                <a:cs typeface="Times New Roman" panose="02020603050405020304" pitchFamily="18" charset="0"/>
              </a:rPr>
              <a:t>s ním i zašlehá, </a:t>
            </a:r>
            <a:endParaRPr lang="cs-CZ"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i="1" dirty="0" smtClean="0">
                <a:latin typeface="Calibri" panose="020F0502020204030204" pitchFamily="34" charset="0"/>
                <a:ea typeface="Calibri" panose="020F0502020204030204" pitchFamily="34" charset="0"/>
                <a:cs typeface="Times New Roman" panose="02020603050405020304" pitchFamily="18" charset="0"/>
              </a:rPr>
              <a:t>vedle </a:t>
            </a:r>
            <a:r>
              <a:rPr lang="cs-CZ" i="1" dirty="0">
                <a:latin typeface="Calibri" panose="020F0502020204030204" pitchFamily="34" charset="0"/>
                <a:ea typeface="Calibri" panose="020F0502020204030204" pitchFamily="34" charset="0"/>
                <a:cs typeface="Times New Roman" panose="02020603050405020304" pitchFamily="18" charset="0"/>
              </a:rPr>
              <a:t>ní si pyšně kráčí, </a:t>
            </a:r>
            <a:endParaRPr lang="cs-CZ"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i="1" dirty="0" smtClean="0">
                <a:latin typeface="Calibri" panose="020F0502020204030204" pitchFamily="34" charset="0"/>
                <a:ea typeface="Calibri" panose="020F0502020204030204" pitchFamily="34" charset="0"/>
                <a:cs typeface="Times New Roman" panose="02020603050405020304" pitchFamily="18" charset="0"/>
              </a:rPr>
              <a:t>dlouhým </a:t>
            </a:r>
            <a:r>
              <a:rPr lang="cs-CZ" i="1" dirty="0">
                <a:latin typeface="Calibri" panose="020F0502020204030204" pitchFamily="34" charset="0"/>
                <a:ea typeface="Calibri" panose="020F0502020204030204" pitchFamily="34" charset="0"/>
                <a:cs typeface="Times New Roman" panose="02020603050405020304" pitchFamily="18" charset="0"/>
              </a:rPr>
              <a:t>krkem si vytáčí, </a:t>
            </a:r>
            <a:endParaRPr lang="cs-CZ" i="1" dirty="0" smtClean="0">
              <a:latin typeface="Calibri" panose="020F0502020204030204" pitchFamily="34" charset="0"/>
              <a:ea typeface="Calibri" panose="020F0502020204030204" pitchFamily="34" charset="0"/>
              <a:cs typeface="Times New Roman" panose="02020603050405020304" pitchFamily="18" charset="0"/>
            </a:endParaRPr>
          </a:p>
          <a:p>
            <a:pPr algn="ctr"/>
            <a:endParaRPr lang="cs-CZ" i="1" dirty="0" smtClean="0">
              <a:latin typeface="Calibri" panose="020F0502020204030204" pitchFamily="34" charset="0"/>
              <a:ea typeface="Calibri" panose="020F0502020204030204" pitchFamily="34" charset="0"/>
              <a:cs typeface="Times New Roman" panose="02020603050405020304" pitchFamily="18" charset="0"/>
            </a:endParaRPr>
          </a:p>
          <a:p>
            <a:pPr algn="ctr"/>
            <a:endParaRPr lang="cs-CZ" i="1" dirty="0" smtClean="0">
              <a:latin typeface="Calibri" panose="020F0502020204030204" pitchFamily="34" charset="0"/>
              <a:ea typeface="Calibri" panose="020F0502020204030204" pitchFamily="34" charset="0"/>
              <a:cs typeface="Times New Roman" panose="02020603050405020304" pitchFamily="18" charset="0"/>
            </a:endParaRPr>
          </a:p>
          <a:p>
            <a:pPr algn="ctr"/>
            <a:endParaRPr lang="cs-CZ" i="1" dirty="0">
              <a:latin typeface="Calibri" panose="020F0502020204030204" pitchFamily="34" charset="0"/>
              <a:ea typeface="Calibri" panose="020F0502020204030204" pitchFamily="34" charset="0"/>
              <a:cs typeface="Times New Roman" panose="02020603050405020304" pitchFamily="18" charset="0"/>
            </a:endParaRPr>
          </a:p>
          <a:p>
            <a:pPr algn="ctr"/>
            <a:endParaRPr lang="cs-CZ"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i="1" dirty="0" smtClean="0">
                <a:latin typeface="Calibri" panose="020F0502020204030204" pitchFamily="34" charset="0"/>
                <a:ea typeface="Calibri" panose="020F0502020204030204" pitchFamily="34" charset="0"/>
                <a:cs typeface="Times New Roman" panose="02020603050405020304" pitchFamily="18" charset="0"/>
              </a:rPr>
              <a:t>bílá </a:t>
            </a:r>
            <a:r>
              <a:rPr lang="cs-CZ" i="1" dirty="0">
                <a:latin typeface="Calibri" panose="020F0502020204030204" pitchFamily="34" charset="0"/>
                <a:ea typeface="Calibri" panose="020F0502020204030204" pitchFamily="34" charset="0"/>
                <a:cs typeface="Times New Roman" panose="02020603050405020304" pitchFamily="18" charset="0"/>
              </a:rPr>
              <a:t>máma ptačí, </a:t>
            </a:r>
            <a:endParaRPr lang="cs-CZ"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i="1" dirty="0" smtClean="0">
                <a:latin typeface="Calibri" panose="020F0502020204030204" pitchFamily="34" charset="0"/>
                <a:ea typeface="Calibri" panose="020F0502020204030204" pitchFamily="34" charset="0"/>
                <a:cs typeface="Times New Roman" panose="02020603050405020304" pitchFamily="18" charset="0"/>
              </a:rPr>
              <a:t>co </a:t>
            </a:r>
            <a:r>
              <a:rPr lang="cs-CZ" i="1" dirty="0">
                <a:latin typeface="Calibri" panose="020F0502020204030204" pitchFamily="34" charset="0"/>
                <a:ea typeface="Calibri" panose="020F0502020204030204" pitchFamily="34" charset="0"/>
                <a:cs typeface="Times New Roman" panose="02020603050405020304" pitchFamily="18" charset="0"/>
              </a:rPr>
              <a:t>na bábu syčí. </a:t>
            </a:r>
            <a:endParaRPr lang="cs-CZ"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i="1" dirty="0" smtClean="0">
                <a:latin typeface="Calibri" panose="020F0502020204030204" pitchFamily="34" charset="0"/>
                <a:ea typeface="Calibri" panose="020F0502020204030204" pitchFamily="34" charset="0"/>
                <a:cs typeface="Times New Roman" panose="02020603050405020304" pitchFamily="18" charset="0"/>
              </a:rPr>
              <a:t>Za </a:t>
            </a:r>
            <a:r>
              <a:rPr lang="cs-CZ" i="1" dirty="0">
                <a:latin typeface="Calibri" panose="020F0502020204030204" pitchFamily="34" charset="0"/>
                <a:ea typeface="Calibri" panose="020F0502020204030204" pitchFamily="34" charset="0"/>
                <a:cs typeface="Times New Roman" panose="02020603050405020304" pitchFamily="18" charset="0"/>
              </a:rPr>
              <a:t>svou mámou vzorně jdou, </a:t>
            </a:r>
            <a:endParaRPr lang="cs-CZ"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i="1" dirty="0" smtClean="0">
                <a:latin typeface="Calibri" panose="020F0502020204030204" pitchFamily="34" charset="0"/>
                <a:ea typeface="Calibri" panose="020F0502020204030204" pitchFamily="34" charset="0"/>
                <a:cs typeface="Times New Roman" panose="02020603050405020304" pitchFamily="18" charset="0"/>
              </a:rPr>
              <a:t>pěkně </a:t>
            </a:r>
            <a:r>
              <a:rPr lang="cs-CZ" i="1" dirty="0">
                <a:latin typeface="Calibri" panose="020F0502020204030204" pitchFamily="34" charset="0"/>
                <a:ea typeface="Calibri" panose="020F0502020204030204" pitchFamily="34" charset="0"/>
                <a:cs typeface="Times New Roman" panose="02020603050405020304" pitchFamily="18" charset="0"/>
              </a:rPr>
              <a:t>v řadě za sebou. </a:t>
            </a:r>
            <a:endParaRPr lang="cs-CZ" i="1" dirty="0" smtClean="0">
              <a:latin typeface="Calibri" panose="020F0502020204030204" pitchFamily="34" charset="0"/>
              <a:ea typeface="Calibri" panose="020F0502020204030204" pitchFamily="34" charset="0"/>
              <a:cs typeface="Times New Roman" panose="02020603050405020304" pitchFamily="18" charset="0"/>
            </a:endParaRPr>
          </a:p>
          <a:p>
            <a:pPr algn="ctr"/>
            <a:r>
              <a:rPr lang="cs-CZ" i="1" dirty="0" smtClean="0">
                <a:latin typeface="Calibri" panose="020F0502020204030204" pitchFamily="34" charset="0"/>
                <a:ea typeface="Calibri" panose="020F0502020204030204" pitchFamily="34" charset="0"/>
                <a:cs typeface="Times New Roman" panose="02020603050405020304" pitchFamily="18" charset="0"/>
              </a:rPr>
              <a:t>Už </a:t>
            </a:r>
            <a:r>
              <a:rPr lang="cs-CZ" i="1" dirty="0">
                <a:latin typeface="Calibri" panose="020F0502020204030204" pitchFamily="34" charset="0"/>
                <a:ea typeface="Calibri" panose="020F0502020204030204" pitchFamily="34" charset="0"/>
                <a:cs typeface="Times New Roman" panose="02020603050405020304" pitchFamily="18" charset="0"/>
              </a:rPr>
              <a:t>víš, jak se </a:t>
            </a:r>
            <a:r>
              <a:rPr lang="cs-CZ" i="1" dirty="0" err="1">
                <a:latin typeface="Calibri" panose="020F0502020204030204" pitchFamily="34" charset="0"/>
                <a:ea typeface="Calibri" panose="020F0502020204030204" pitchFamily="34" charset="0"/>
                <a:cs typeface="Times New Roman" panose="02020603050405020304" pitchFamily="18" charset="0"/>
              </a:rPr>
              <a:t>jmenujou</a:t>
            </a:r>
            <a:r>
              <a:rPr lang="cs-CZ" i="1" dirty="0" smtClean="0">
                <a:latin typeface="Calibri" panose="020F0502020204030204" pitchFamily="34" charset="0"/>
                <a:ea typeface="Calibri" panose="020F0502020204030204" pitchFamily="34" charset="0"/>
                <a:cs typeface="Times New Roman" panose="02020603050405020304" pitchFamily="18" charset="0"/>
              </a:rPr>
              <a:t>?</a:t>
            </a:r>
          </a:p>
        </p:txBody>
      </p:sp>
      <p:pic>
        <p:nvPicPr>
          <p:cNvPr id="9" name="Obrázek 8"/>
          <p:cNvPicPr>
            <a:picLocks noChangeAspect="1"/>
          </p:cNvPicPr>
          <p:nvPr/>
        </p:nvPicPr>
        <p:blipFill rotWithShape="1">
          <a:blip r:embed="rId2" cstate="print">
            <a:extLst>
              <a:ext uri="{28A0092B-C50C-407E-A947-70E740481C1C}">
                <a14:useLocalDpi xmlns:a14="http://schemas.microsoft.com/office/drawing/2010/main" val="0"/>
              </a:ext>
            </a:extLst>
          </a:blip>
          <a:srcRect l="14976" t="5168" r="29268" b="15833"/>
          <a:stretch/>
        </p:blipFill>
        <p:spPr>
          <a:xfrm>
            <a:off x="1137389" y="2197044"/>
            <a:ext cx="2694159" cy="2543887"/>
          </a:xfrm>
          <a:prstGeom prst="rect">
            <a:avLst/>
          </a:prstGeom>
        </p:spPr>
      </p:pic>
      <p:pic>
        <p:nvPicPr>
          <p:cNvPr id="10" name="Obrázek 9"/>
          <p:cNvPicPr>
            <a:picLocks noChangeAspect="1"/>
          </p:cNvPicPr>
          <p:nvPr/>
        </p:nvPicPr>
        <p:blipFill rotWithShape="1">
          <a:blip r:embed="rId3" cstate="print">
            <a:extLst>
              <a:ext uri="{28A0092B-C50C-407E-A947-70E740481C1C}">
                <a14:useLocalDpi xmlns:a14="http://schemas.microsoft.com/office/drawing/2010/main" val="0"/>
              </a:ext>
            </a:extLst>
          </a:blip>
          <a:srcRect l="2" t="12215" r="-1344" b="12062"/>
          <a:stretch/>
        </p:blipFill>
        <p:spPr>
          <a:xfrm>
            <a:off x="5256897" y="2404978"/>
            <a:ext cx="2339321" cy="2330605"/>
          </a:xfrm>
          <a:prstGeom prst="rect">
            <a:avLst/>
          </a:prstGeom>
        </p:spPr>
      </p:pic>
      <p:pic>
        <p:nvPicPr>
          <p:cNvPr id="11" name="Obrázek 10"/>
          <p:cNvPicPr>
            <a:picLocks noChangeAspect="1"/>
          </p:cNvPicPr>
          <p:nvPr/>
        </p:nvPicPr>
        <p:blipFill rotWithShape="1">
          <a:blip r:embed="rId4" cstate="print">
            <a:extLst>
              <a:ext uri="{28A0092B-C50C-407E-A947-70E740481C1C}">
                <a14:useLocalDpi xmlns:a14="http://schemas.microsoft.com/office/drawing/2010/main" val="0"/>
              </a:ext>
            </a:extLst>
          </a:blip>
          <a:srcRect l="14981" t="11423" r="18135" b="4208"/>
          <a:stretch/>
        </p:blipFill>
        <p:spPr>
          <a:xfrm>
            <a:off x="8589863" y="2122701"/>
            <a:ext cx="2846070" cy="2692574"/>
          </a:xfrm>
          <a:prstGeom prst="rect">
            <a:avLst/>
          </a:prstGeom>
        </p:spPr>
      </p:pic>
    </p:spTree>
    <p:extLst>
      <p:ext uri="{BB962C8B-B14F-4D97-AF65-F5344CB8AC3E}">
        <p14:creationId xmlns:p14="http://schemas.microsoft.com/office/powerpoint/2010/main" val="1358115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11"/>
                                        </p:tgtEl>
                                      </p:cBhvr>
                                      <p:by x="150000" y="150000"/>
                                    </p:animScale>
                                  </p:childTnLst>
                                </p:cTn>
                              </p:par>
                              <p:par>
                                <p:cTn id="7" presetID="42" presetClass="exit" presetSubtype="0" fill="hold" nodeType="withEffect">
                                  <p:stCondLst>
                                    <p:cond delay="0"/>
                                  </p:stCondLst>
                                  <p:childTnLst>
                                    <p:animEffect transition="out" filter="fade">
                                      <p:cBhvr>
                                        <p:cTn id="8" dur="1000"/>
                                        <p:tgtEl>
                                          <p:spTgt spid="10"/>
                                        </p:tgtEl>
                                      </p:cBhvr>
                                    </p:animEffect>
                                    <p:anim calcmode="lin" valueType="num">
                                      <p:cBhvr>
                                        <p:cTn id="9" dur="1000"/>
                                        <p:tgtEl>
                                          <p:spTgt spid="10"/>
                                        </p:tgtEl>
                                        <p:attrNameLst>
                                          <p:attrName>ppt_x</p:attrName>
                                        </p:attrNameLst>
                                      </p:cBhvr>
                                      <p:tavLst>
                                        <p:tav tm="0">
                                          <p:val>
                                            <p:strVal val="ppt_x"/>
                                          </p:val>
                                        </p:tav>
                                        <p:tav tm="100000">
                                          <p:val>
                                            <p:strVal val="ppt_x"/>
                                          </p:val>
                                        </p:tav>
                                      </p:tavLst>
                                    </p:anim>
                                    <p:anim calcmode="lin" valueType="num">
                                      <p:cBhvr>
                                        <p:cTn id="10" dur="1000"/>
                                        <p:tgtEl>
                                          <p:spTgt spid="10"/>
                                        </p:tgtEl>
                                        <p:attrNameLst>
                                          <p:attrName>ppt_y</p:attrName>
                                        </p:attrNameLst>
                                      </p:cBhvr>
                                      <p:tavLst>
                                        <p:tav tm="0">
                                          <p:val>
                                            <p:strVal val="ppt_y"/>
                                          </p:val>
                                        </p:tav>
                                        <p:tav tm="100000">
                                          <p:val>
                                            <p:strVal val="ppt_y+.1"/>
                                          </p:val>
                                        </p:tav>
                                      </p:tavLst>
                                    </p:anim>
                                    <p:set>
                                      <p:cBhvr>
                                        <p:cTn id="11" dur="1" fill="hold">
                                          <p:stCondLst>
                                            <p:cond delay="999"/>
                                          </p:stCondLst>
                                        </p:cTn>
                                        <p:tgtEl>
                                          <p:spTgt spid="10"/>
                                        </p:tgtEl>
                                        <p:attrNameLst>
                                          <p:attrName>style.visibility</p:attrName>
                                        </p:attrNameLst>
                                      </p:cBhvr>
                                      <p:to>
                                        <p:strVal val="hidden"/>
                                      </p:to>
                                    </p:set>
                                  </p:childTnLst>
                                </p:cTn>
                              </p:par>
                              <p:par>
                                <p:cTn id="12" presetID="42" presetClass="exit" presetSubtype="0" fill="hold" nodeType="withEffect">
                                  <p:stCondLst>
                                    <p:cond delay="0"/>
                                  </p:stCondLst>
                                  <p:childTnLst>
                                    <p:animEffect transition="out" filter="fade">
                                      <p:cBhvr>
                                        <p:cTn id="13" dur="1000"/>
                                        <p:tgtEl>
                                          <p:spTgt spid="9"/>
                                        </p:tgtEl>
                                      </p:cBhvr>
                                    </p:animEffect>
                                    <p:anim calcmode="lin" valueType="num">
                                      <p:cBhvr>
                                        <p:cTn id="14" dur="1000"/>
                                        <p:tgtEl>
                                          <p:spTgt spid="9"/>
                                        </p:tgtEl>
                                        <p:attrNameLst>
                                          <p:attrName>ppt_x</p:attrName>
                                        </p:attrNameLst>
                                      </p:cBhvr>
                                      <p:tavLst>
                                        <p:tav tm="0">
                                          <p:val>
                                            <p:strVal val="ppt_x"/>
                                          </p:val>
                                        </p:tav>
                                        <p:tav tm="100000">
                                          <p:val>
                                            <p:strVal val="ppt_x"/>
                                          </p:val>
                                        </p:tav>
                                      </p:tavLst>
                                    </p:anim>
                                    <p:anim calcmode="lin" valueType="num">
                                      <p:cBhvr>
                                        <p:cTn id="15" dur="1000"/>
                                        <p:tgtEl>
                                          <p:spTgt spid="9"/>
                                        </p:tgtEl>
                                        <p:attrNameLst>
                                          <p:attrName>ppt_y</p:attrName>
                                        </p:attrNameLst>
                                      </p:cBhvr>
                                      <p:tavLst>
                                        <p:tav tm="0">
                                          <p:val>
                                            <p:strVal val="ppt_y"/>
                                          </p:val>
                                        </p:tav>
                                        <p:tav tm="100000">
                                          <p:val>
                                            <p:strVal val="ppt_y+.1"/>
                                          </p:val>
                                        </p:tav>
                                      </p:tavLst>
                                    </p:anim>
                                    <p:set>
                                      <p:cBhvr>
                                        <p:cTn id="16" dur="1" fill="hold">
                                          <p:stCondLst>
                                            <p:cond delay="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7" restart="whenNotActive" fill="hold" evtFilter="cancelBubble" nodeType="interactiveSeq">
                <p:stCondLst>
                  <p:cond evt="onClick" delay="0">
                    <p:tgtEl>
                      <p:spTgt spid="9"/>
                    </p:tgtEl>
                  </p:cond>
                </p:stCondLst>
                <p:endSync evt="end" delay="0">
                  <p:rtn val="all"/>
                </p:endSync>
                <p:childTnLst>
                  <p:par>
                    <p:cTn id="18" fill="hold">
                      <p:stCondLst>
                        <p:cond delay="0"/>
                      </p:stCondLst>
                      <p:childTnLst>
                        <p:par>
                          <p:cTn id="19" fill="hold">
                            <p:stCondLst>
                              <p:cond delay="0"/>
                            </p:stCondLst>
                            <p:childTnLst>
                              <p:par>
                                <p:cTn id="20" presetID="42" presetClass="exit" presetSubtype="0" fill="hold" nodeType="clickEffect">
                                  <p:stCondLst>
                                    <p:cond delay="0"/>
                                  </p:stCondLst>
                                  <p:childTnLst>
                                    <p:animEffect transition="out" filter="fade">
                                      <p:cBhvr>
                                        <p:cTn id="21" dur="1000"/>
                                        <p:tgtEl>
                                          <p:spTgt spid="9"/>
                                        </p:tgtEl>
                                      </p:cBhvr>
                                    </p:animEffect>
                                    <p:anim calcmode="lin" valueType="num">
                                      <p:cBhvr>
                                        <p:cTn id="22" dur="1000"/>
                                        <p:tgtEl>
                                          <p:spTgt spid="9"/>
                                        </p:tgtEl>
                                        <p:attrNameLst>
                                          <p:attrName>ppt_x</p:attrName>
                                        </p:attrNameLst>
                                      </p:cBhvr>
                                      <p:tavLst>
                                        <p:tav tm="0">
                                          <p:val>
                                            <p:strVal val="ppt_x"/>
                                          </p:val>
                                        </p:tav>
                                        <p:tav tm="100000">
                                          <p:val>
                                            <p:strVal val="ppt_x"/>
                                          </p:val>
                                        </p:tav>
                                      </p:tavLst>
                                    </p:anim>
                                    <p:anim calcmode="lin" valueType="num">
                                      <p:cBhvr>
                                        <p:cTn id="23" dur="1000"/>
                                        <p:tgtEl>
                                          <p:spTgt spid="9"/>
                                        </p:tgtEl>
                                        <p:attrNameLst>
                                          <p:attrName>ppt_y</p:attrName>
                                        </p:attrNameLst>
                                      </p:cBhvr>
                                      <p:tavLst>
                                        <p:tav tm="0">
                                          <p:val>
                                            <p:strVal val="ppt_y"/>
                                          </p:val>
                                        </p:tav>
                                        <p:tav tm="100000">
                                          <p:val>
                                            <p:strVal val="ppt_y+.1"/>
                                          </p:val>
                                        </p:tav>
                                      </p:tavLst>
                                    </p:anim>
                                    <p:set>
                                      <p:cBhvr>
                                        <p:cTn id="24" dur="1" fill="hold">
                                          <p:stCondLst>
                                            <p:cond delay="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25" restart="whenNotActive" fill="hold" evtFilter="cancelBubble" nodeType="interactiveSeq">
                <p:stCondLst>
                  <p:cond evt="onClick" delay="0">
                    <p:tgtEl>
                      <p:spTgt spid="10"/>
                    </p:tgtEl>
                  </p:cond>
                </p:stCondLst>
                <p:endSync evt="end" delay="0">
                  <p:rtn val="all"/>
                </p:endSync>
                <p:childTnLst>
                  <p:par>
                    <p:cTn id="26" fill="hold">
                      <p:stCondLst>
                        <p:cond delay="0"/>
                      </p:stCondLst>
                      <p:childTnLst>
                        <p:par>
                          <p:cTn id="27" fill="hold">
                            <p:stCondLst>
                              <p:cond delay="0"/>
                            </p:stCondLst>
                            <p:childTnLst>
                              <p:par>
                                <p:cTn id="28" presetID="42" presetClass="exit" presetSubtype="0" fill="hold" nodeType="clickEffect">
                                  <p:stCondLst>
                                    <p:cond delay="0"/>
                                  </p:stCondLst>
                                  <p:childTnLst>
                                    <p:animEffect transition="out" filter="fade">
                                      <p:cBhvr>
                                        <p:cTn id="29" dur="1000"/>
                                        <p:tgtEl>
                                          <p:spTgt spid="10"/>
                                        </p:tgtEl>
                                      </p:cBhvr>
                                    </p:animEffect>
                                    <p:anim calcmode="lin" valueType="num">
                                      <p:cBhvr>
                                        <p:cTn id="30" dur="1000"/>
                                        <p:tgtEl>
                                          <p:spTgt spid="10"/>
                                        </p:tgtEl>
                                        <p:attrNameLst>
                                          <p:attrName>ppt_x</p:attrName>
                                        </p:attrNameLst>
                                      </p:cBhvr>
                                      <p:tavLst>
                                        <p:tav tm="0">
                                          <p:val>
                                            <p:strVal val="ppt_x"/>
                                          </p:val>
                                        </p:tav>
                                        <p:tav tm="100000">
                                          <p:val>
                                            <p:strVal val="ppt_x"/>
                                          </p:val>
                                        </p:tav>
                                      </p:tavLst>
                                    </p:anim>
                                    <p:anim calcmode="lin" valueType="num">
                                      <p:cBhvr>
                                        <p:cTn id="31" dur="1000"/>
                                        <p:tgtEl>
                                          <p:spTgt spid="10"/>
                                        </p:tgtEl>
                                        <p:attrNameLst>
                                          <p:attrName>ppt_y</p:attrName>
                                        </p:attrNameLst>
                                      </p:cBhvr>
                                      <p:tavLst>
                                        <p:tav tm="0">
                                          <p:val>
                                            <p:strVal val="ppt_y"/>
                                          </p:val>
                                        </p:tav>
                                        <p:tav tm="100000">
                                          <p:val>
                                            <p:strVal val="ppt_y+.1"/>
                                          </p:val>
                                        </p:tav>
                                      </p:tavLst>
                                    </p:anim>
                                    <p:set>
                                      <p:cBhvr>
                                        <p:cTn id="32" dur="1" fill="hold">
                                          <p:stCondLst>
                                            <p:cond delay="9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3503054" y="650383"/>
            <a:ext cx="4412166" cy="853567"/>
          </a:xfrm>
          <a:prstGeom prst="rect">
            <a:avLst/>
          </a:prstGeom>
        </p:spPr>
        <p:txBody>
          <a:bodyPr wrap="square">
            <a:spAutoFit/>
          </a:bodyPr>
          <a:lstStyle/>
          <a:p>
            <a:pPr algn="ctr">
              <a:lnSpc>
                <a:spcPct val="107000"/>
              </a:lnSpc>
              <a:spcAft>
                <a:spcPts val="800"/>
              </a:spcAft>
            </a:pPr>
            <a:r>
              <a:rPr lang="cs-CZ" sz="2000" i="1" dirty="0">
                <a:latin typeface="Calibri" panose="020F0502020204030204" pitchFamily="34" charset="0"/>
                <a:ea typeface="Calibri" panose="020F0502020204030204" pitchFamily="34" charset="0"/>
                <a:cs typeface="Times New Roman" panose="02020603050405020304" pitchFamily="18" charset="0"/>
              </a:rPr>
              <a:t>Na louce s přáteli vesele skotačí,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cs-CZ" sz="2000" i="1" dirty="0" smtClean="0">
                <a:latin typeface="Calibri" panose="020F0502020204030204" pitchFamily="34" charset="0"/>
                <a:ea typeface="Calibri" panose="020F0502020204030204" pitchFamily="34" charset="0"/>
                <a:cs typeface="Times New Roman" panose="02020603050405020304" pitchFamily="18" charset="0"/>
              </a:rPr>
              <a:t>tu </a:t>
            </a:r>
            <a:r>
              <a:rPr lang="cs-CZ" sz="2000" i="1" dirty="0">
                <a:latin typeface="Calibri" panose="020F0502020204030204" pitchFamily="34" charset="0"/>
                <a:ea typeface="Calibri" panose="020F0502020204030204" pitchFamily="34" charset="0"/>
                <a:cs typeface="Times New Roman" panose="02020603050405020304" pitchFamily="18" charset="0"/>
              </a:rPr>
              <a:t>trkne, tu mekne, tu stranou poskočí.</a:t>
            </a:r>
            <a:endParaRPr lang="cs-CZ" sz="2000" i="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Obrázek 4"/>
          <p:cNvPicPr>
            <a:picLocks noChangeAspect="1"/>
          </p:cNvPicPr>
          <p:nvPr/>
        </p:nvPicPr>
        <p:blipFill rotWithShape="1">
          <a:blip r:embed="rId2" cstate="print">
            <a:extLst>
              <a:ext uri="{28A0092B-C50C-407E-A947-70E740481C1C}">
                <a14:useLocalDpi xmlns:a14="http://schemas.microsoft.com/office/drawing/2010/main" val="0"/>
              </a:ext>
            </a:extLst>
          </a:blip>
          <a:srcRect l="14309" t="9582" r="5559" b="5833"/>
          <a:stretch/>
        </p:blipFill>
        <p:spPr>
          <a:xfrm>
            <a:off x="4852077" y="2894451"/>
            <a:ext cx="2821258" cy="2087406"/>
          </a:xfrm>
          <a:prstGeom prst="rect">
            <a:avLst/>
          </a:prstGeom>
        </p:spPr>
      </p:pic>
      <p:pic>
        <p:nvPicPr>
          <p:cNvPr id="6" name="Obrázek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4556" y="1961050"/>
            <a:ext cx="2983186" cy="2237390"/>
          </a:xfrm>
          <a:prstGeom prst="rect">
            <a:avLst/>
          </a:prstGeom>
        </p:spPr>
      </p:pic>
      <p:pic>
        <p:nvPicPr>
          <p:cNvPr id="7" name="Obrázek 6"/>
          <p:cNvPicPr>
            <a:picLocks noChangeAspect="1"/>
          </p:cNvPicPr>
          <p:nvPr/>
        </p:nvPicPr>
        <p:blipFill rotWithShape="1">
          <a:blip r:embed="rId4" cstate="print">
            <a:extLst>
              <a:ext uri="{28A0092B-C50C-407E-A947-70E740481C1C}">
                <a14:useLocalDpi xmlns:a14="http://schemas.microsoft.com/office/drawing/2010/main" val="0"/>
              </a:ext>
            </a:extLst>
          </a:blip>
          <a:srcRect l="7363" t="17656" r="24786" b="1585"/>
          <a:stretch/>
        </p:blipFill>
        <p:spPr>
          <a:xfrm>
            <a:off x="8423910" y="1896585"/>
            <a:ext cx="2983230" cy="2366320"/>
          </a:xfrm>
          <a:prstGeom prst="rect">
            <a:avLst/>
          </a:prstGeom>
        </p:spPr>
      </p:pic>
    </p:spTree>
    <p:extLst>
      <p:ext uri="{BB962C8B-B14F-4D97-AF65-F5344CB8AC3E}">
        <p14:creationId xmlns:p14="http://schemas.microsoft.com/office/powerpoint/2010/main" val="2557386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7"/>
                                        </p:tgtEl>
                                      </p:cBhvr>
                                      <p:by x="150000" y="150000"/>
                                    </p:animScale>
                                  </p:childTnLst>
                                </p:cTn>
                              </p:par>
                              <p:par>
                                <p:cTn id="7" presetID="42" presetClass="exit" presetSubtype="0" fill="hold" nodeType="withEffect">
                                  <p:stCondLst>
                                    <p:cond delay="0"/>
                                  </p:stCondLst>
                                  <p:childTnLst>
                                    <p:animEffect transition="out" filter="fade">
                                      <p:cBhvr>
                                        <p:cTn id="8" dur="1000"/>
                                        <p:tgtEl>
                                          <p:spTgt spid="5"/>
                                        </p:tgtEl>
                                      </p:cBhvr>
                                    </p:animEffect>
                                    <p:anim calcmode="lin" valueType="num">
                                      <p:cBhvr>
                                        <p:cTn id="9" dur="1000"/>
                                        <p:tgtEl>
                                          <p:spTgt spid="5"/>
                                        </p:tgtEl>
                                        <p:attrNameLst>
                                          <p:attrName>ppt_x</p:attrName>
                                        </p:attrNameLst>
                                      </p:cBhvr>
                                      <p:tavLst>
                                        <p:tav tm="0">
                                          <p:val>
                                            <p:strVal val="ppt_x"/>
                                          </p:val>
                                        </p:tav>
                                        <p:tav tm="100000">
                                          <p:val>
                                            <p:strVal val="ppt_x"/>
                                          </p:val>
                                        </p:tav>
                                      </p:tavLst>
                                    </p:anim>
                                    <p:anim calcmode="lin" valueType="num">
                                      <p:cBhvr>
                                        <p:cTn id="10" dur="1000"/>
                                        <p:tgtEl>
                                          <p:spTgt spid="5"/>
                                        </p:tgtEl>
                                        <p:attrNameLst>
                                          <p:attrName>ppt_y</p:attrName>
                                        </p:attrNameLst>
                                      </p:cBhvr>
                                      <p:tavLst>
                                        <p:tav tm="0">
                                          <p:val>
                                            <p:strVal val="ppt_y"/>
                                          </p:val>
                                        </p:tav>
                                        <p:tav tm="100000">
                                          <p:val>
                                            <p:strVal val="ppt_y+.1"/>
                                          </p:val>
                                        </p:tav>
                                      </p:tavLst>
                                    </p:anim>
                                    <p:set>
                                      <p:cBhvr>
                                        <p:cTn id="11" dur="1" fill="hold">
                                          <p:stCondLst>
                                            <p:cond delay="999"/>
                                          </p:stCondLst>
                                        </p:cTn>
                                        <p:tgtEl>
                                          <p:spTgt spid="5"/>
                                        </p:tgtEl>
                                        <p:attrNameLst>
                                          <p:attrName>style.visibility</p:attrName>
                                        </p:attrNameLst>
                                      </p:cBhvr>
                                      <p:to>
                                        <p:strVal val="hidden"/>
                                      </p:to>
                                    </p:set>
                                  </p:childTnLst>
                                </p:cTn>
                              </p:par>
                              <p:par>
                                <p:cTn id="12" presetID="42" presetClass="exit" presetSubtype="0" fill="hold" nodeType="withEffect">
                                  <p:stCondLst>
                                    <p:cond delay="0"/>
                                  </p:stCondLst>
                                  <p:childTnLst>
                                    <p:animEffect transition="out" filter="fade">
                                      <p:cBhvr>
                                        <p:cTn id="13" dur="1000"/>
                                        <p:tgtEl>
                                          <p:spTgt spid="6"/>
                                        </p:tgtEl>
                                      </p:cBhvr>
                                    </p:animEffect>
                                    <p:anim calcmode="lin" valueType="num">
                                      <p:cBhvr>
                                        <p:cTn id="14" dur="1000"/>
                                        <p:tgtEl>
                                          <p:spTgt spid="6"/>
                                        </p:tgtEl>
                                        <p:attrNameLst>
                                          <p:attrName>ppt_x</p:attrName>
                                        </p:attrNameLst>
                                      </p:cBhvr>
                                      <p:tavLst>
                                        <p:tav tm="0">
                                          <p:val>
                                            <p:strVal val="ppt_x"/>
                                          </p:val>
                                        </p:tav>
                                        <p:tav tm="100000">
                                          <p:val>
                                            <p:strVal val="ppt_x"/>
                                          </p:val>
                                        </p:tav>
                                      </p:tavLst>
                                    </p:anim>
                                    <p:anim calcmode="lin" valueType="num">
                                      <p:cBhvr>
                                        <p:cTn id="15" dur="1000"/>
                                        <p:tgtEl>
                                          <p:spTgt spid="6"/>
                                        </p:tgtEl>
                                        <p:attrNameLst>
                                          <p:attrName>ppt_y</p:attrName>
                                        </p:attrNameLst>
                                      </p:cBhvr>
                                      <p:tavLst>
                                        <p:tav tm="0">
                                          <p:val>
                                            <p:strVal val="ppt_y"/>
                                          </p:val>
                                        </p:tav>
                                        <p:tav tm="100000">
                                          <p:val>
                                            <p:strVal val="ppt_y+.1"/>
                                          </p:val>
                                        </p:tav>
                                      </p:tavLst>
                                    </p:anim>
                                    <p:set>
                                      <p:cBhvr>
                                        <p:cTn id="16" dur="1" fill="hold">
                                          <p:stCondLst>
                                            <p:cond delay="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42" presetClass="exit" presetSubtype="0" fill="hold" nodeType="clickEffect">
                                  <p:stCondLst>
                                    <p:cond delay="0"/>
                                  </p:stCondLst>
                                  <p:childTnLst>
                                    <p:animEffect transition="out" filter="fade">
                                      <p:cBhvr>
                                        <p:cTn id="21" dur="1000"/>
                                        <p:tgtEl>
                                          <p:spTgt spid="6"/>
                                        </p:tgtEl>
                                      </p:cBhvr>
                                    </p:animEffect>
                                    <p:anim calcmode="lin" valueType="num">
                                      <p:cBhvr>
                                        <p:cTn id="22" dur="1000"/>
                                        <p:tgtEl>
                                          <p:spTgt spid="6"/>
                                        </p:tgtEl>
                                        <p:attrNameLst>
                                          <p:attrName>ppt_x</p:attrName>
                                        </p:attrNameLst>
                                      </p:cBhvr>
                                      <p:tavLst>
                                        <p:tav tm="0">
                                          <p:val>
                                            <p:strVal val="ppt_x"/>
                                          </p:val>
                                        </p:tav>
                                        <p:tav tm="100000">
                                          <p:val>
                                            <p:strVal val="ppt_x"/>
                                          </p:val>
                                        </p:tav>
                                      </p:tavLst>
                                    </p:anim>
                                    <p:anim calcmode="lin" valueType="num">
                                      <p:cBhvr>
                                        <p:cTn id="23" dur="1000"/>
                                        <p:tgtEl>
                                          <p:spTgt spid="6"/>
                                        </p:tgtEl>
                                        <p:attrNameLst>
                                          <p:attrName>ppt_y</p:attrName>
                                        </p:attrNameLst>
                                      </p:cBhvr>
                                      <p:tavLst>
                                        <p:tav tm="0">
                                          <p:val>
                                            <p:strVal val="ppt_y"/>
                                          </p:val>
                                        </p:tav>
                                        <p:tav tm="100000">
                                          <p:val>
                                            <p:strVal val="ppt_y+.1"/>
                                          </p:val>
                                        </p:tav>
                                      </p:tavLst>
                                    </p:anim>
                                    <p:set>
                                      <p:cBhvr>
                                        <p:cTn id="24" dur="1" fill="hold">
                                          <p:stCondLst>
                                            <p:cond delay="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25" restart="whenNotActive" fill="hold" evtFilter="cancelBubble" nodeType="interactiveSeq">
                <p:stCondLst>
                  <p:cond evt="onClick" delay="0">
                    <p:tgtEl>
                      <p:spTgt spid="5"/>
                    </p:tgtEl>
                  </p:cond>
                </p:stCondLst>
                <p:endSync evt="end" delay="0">
                  <p:rtn val="all"/>
                </p:endSync>
                <p:childTnLst>
                  <p:par>
                    <p:cTn id="26" fill="hold">
                      <p:stCondLst>
                        <p:cond delay="0"/>
                      </p:stCondLst>
                      <p:childTnLst>
                        <p:par>
                          <p:cTn id="27" fill="hold">
                            <p:stCondLst>
                              <p:cond delay="0"/>
                            </p:stCondLst>
                            <p:childTnLst>
                              <p:par>
                                <p:cTn id="28" presetID="42" presetClass="exit" presetSubtype="0" fill="hold" nodeType="clickEffect">
                                  <p:stCondLst>
                                    <p:cond delay="0"/>
                                  </p:stCondLst>
                                  <p:childTnLst>
                                    <p:animEffect transition="out" filter="fade">
                                      <p:cBhvr>
                                        <p:cTn id="29" dur="1000"/>
                                        <p:tgtEl>
                                          <p:spTgt spid="5"/>
                                        </p:tgtEl>
                                      </p:cBhvr>
                                    </p:animEffect>
                                    <p:anim calcmode="lin" valueType="num">
                                      <p:cBhvr>
                                        <p:cTn id="30" dur="1000"/>
                                        <p:tgtEl>
                                          <p:spTgt spid="5"/>
                                        </p:tgtEl>
                                        <p:attrNameLst>
                                          <p:attrName>ppt_x</p:attrName>
                                        </p:attrNameLst>
                                      </p:cBhvr>
                                      <p:tavLst>
                                        <p:tav tm="0">
                                          <p:val>
                                            <p:strVal val="ppt_x"/>
                                          </p:val>
                                        </p:tav>
                                        <p:tav tm="100000">
                                          <p:val>
                                            <p:strVal val="ppt_x"/>
                                          </p:val>
                                        </p:tav>
                                      </p:tavLst>
                                    </p:anim>
                                    <p:anim calcmode="lin" valueType="num">
                                      <p:cBhvr>
                                        <p:cTn id="31" dur="1000"/>
                                        <p:tgtEl>
                                          <p:spTgt spid="5"/>
                                        </p:tgtEl>
                                        <p:attrNameLst>
                                          <p:attrName>ppt_y</p:attrName>
                                        </p:attrNameLst>
                                      </p:cBhvr>
                                      <p:tavLst>
                                        <p:tav tm="0">
                                          <p:val>
                                            <p:strVal val="ppt_y"/>
                                          </p:val>
                                        </p:tav>
                                        <p:tav tm="100000">
                                          <p:val>
                                            <p:strVal val="ppt_y+.1"/>
                                          </p:val>
                                        </p:tav>
                                      </p:tavLst>
                                    </p:anim>
                                    <p:set>
                                      <p:cBhvr>
                                        <p:cTn id="32" dur="1" fill="hold">
                                          <p:stCondLst>
                                            <p:cond delay="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5168232" y="759082"/>
            <a:ext cx="2516651" cy="1270861"/>
          </a:xfrm>
          <a:prstGeom prst="rect">
            <a:avLst/>
          </a:prstGeom>
        </p:spPr>
        <p:txBody>
          <a:bodyPr wrap="none">
            <a:spAutoFit/>
          </a:bodyPr>
          <a:lstStyle/>
          <a:p>
            <a:pPr algn="ctr">
              <a:lnSpc>
                <a:spcPct val="107000"/>
              </a:lnSpc>
              <a:spcAft>
                <a:spcPts val="800"/>
              </a:spcAft>
            </a:pPr>
            <a:r>
              <a:rPr lang="cs-CZ" sz="2000" i="1" dirty="0">
                <a:latin typeface="Calibri" panose="020F0502020204030204" pitchFamily="34" charset="0"/>
                <a:ea typeface="Calibri" panose="020F0502020204030204" pitchFamily="34" charset="0"/>
                <a:cs typeface="Times New Roman" panose="02020603050405020304" pitchFamily="18" charset="0"/>
              </a:rPr>
              <a:t>Malé žluté ptáčátko,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cs-CZ" sz="2000" i="1" dirty="0" smtClean="0">
                <a:latin typeface="Calibri" panose="020F0502020204030204" pitchFamily="34" charset="0"/>
                <a:ea typeface="Calibri" panose="020F0502020204030204" pitchFamily="34" charset="0"/>
                <a:cs typeface="Times New Roman" panose="02020603050405020304" pitchFamily="18" charset="0"/>
              </a:rPr>
              <a:t>kvokat </a:t>
            </a:r>
            <a:r>
              <a:rPr lang="cs-CZ" sz="2000" i="1" dirty="0">
                <a:latin typeface="Calibri" panose="020F0502020204030204" pitchFamily="34" charset="0"/>
                <a:ea typeface="Calibri" panose="020F0502020204030204" pitchFamily="34" charset="0"/>
                <a:cs typeface="Times New Roman" panose="02020603050405020304" pitchFamily="18" charset="0"/>
              </a:rPr>
              <a:t>bude zakrátko. </a:t>
            </a:r>
            <a:endParaRPr lang="cs-CZ" sz="2000" i="1" dirty="0" smtClean="0">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cs-CZ" sz="2000" i="1" dirty="0" smtClean="0">
                <a:latin typeface="Calibri" panose="020F0502020204030204" pitchFamily="34" charset="0"/>
                <a:ea typeface="Calibri" panose="020F0502020204030204" pitchFamily="34" charset="0"/>
                <a:cs typeface="Times New Roman" panose="02020603050405020304" pitchFamily="18" charset="0"/>
              </a:rPr>
              <a:t>Jmenuje </a:t>
            </a:r>
            <a:r>
              <a:rPr lang="cs-CZ" sz="2000" i="1" dirty="0">
                <a:latin typeface="Calibri" panose="020F0502020204030204" pitchFamily="34" charset="0"/>
                <a:ea typeface="Calibri" panose="020F0502020204030204" pitchFamily="34" charset="0"/>
                <a:cs typeface="Times New Roman" panose="02020603050405020304" pitchFamily="18" charset="0"/>
              </a:rPr>
              <a:t>se …</a:t>
            </a:r>
            <a:endParaRPr lang="cs-CZ" sz="2000" i="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Obrázek 4"/>
          <p:cNvPicPr>
            <a:picLocks noChangeAspect="1"/>
          </p:cNvPicPr>
          <p:nvPr/>
        </p:nvPicPr>
        <p:blipFill rotWithShape="1">
          <a:blip r:embed="rId2" cstate="print">
            <a:extLst>
              <a:ext uri="{28A0092B-C50C-407E-A947-70E740481C1C}">
                <a14:useLocalDpi xmlns:a14="http://schemas.microsoft.com/office/drawing/2010/main" val="0"/>
              </a:ext>
            </a:extLst>
          </a:blip>
          <a:srcRect l="14976" t="5168" r="29268" b="15833"/>
          <a:stretch/>
        </p:blipFill>
        <p:spPr>
          <a:xfrm>
            <a:off x="808895" y="1917122"/>
            <a:ext cx="2694159" cy="2543887"/>
          </a:xfrm>
          <a:prstGeom prst="rect">
            <a:avLst/>
          </a:prstGeom>
        </p:spPr>
      </p:pic>
      <p:pic>
        <p:nvPicPr>
          <p:cNvPr id="6" name="Obrázek 5"/>
          <p:cNvPicPr>
            <a:picLocks noChangeAspect="1"/>
          </p:cNvPicPr>
          <p:nvPr/>
        </p:nvPicPr>
        <p:blipFill rotWithShape="1">
          <a:blip r:embed="rId3" cstate="print">
            <a:extLst>
              <a:ext uri="{28A0092B-C50C-407E-A947-70E740481C1C}">
                <a14:useLocalDpi xmlns:a14="http://schemas.microsoft.com/office/drawing/2010/main" val="0"/>
              </a:ext>
            </a:extLst>
          </a:blip>
          <a:srcRect l="14981" t="11423" r="18135" b="4208"/>
          <a:stretch/>
        </p:blipFill>
        <p:spPr>
          <a:xfrm>
            <a:off x="8734829" y="1768435"/>
            <a:ext cx="2846070" cy="2692574"/>
          </a:xfrm>
          <a:prstGeom prst="rect">
            <a:avLst/>
          </a:prstGeom>
        </p:spPr>
      </p:pic>
      <p:pic>
        <p:nvPicPr>
          <p:cNvPr id="7" name="Obrázek 6"/>
          <p:cNvPicPr>
            <a:picLocks noChangeAspect="1"/>
          </p:cNvPicPr>
          <p:nvPr/>
        </p:nvPicPr>
        <p:blipFill rotWithShape="1">
          <a:blip r:embed="rId4" cstate="print">
            <a:extLst>
              <a:ext uri="{28A0092B-C50C-407E-A947-70E740481C1C}">
                <a14:useLocalDpi xmlns:a14="http://schemas.microsoft.com/office/drawing/2010/main" val="0"/>
              </a:ext>
            </a:extLst>
          </a:blip>
          <a:srcRect l="16610" t="9900" r="13303" b="13168"/>
          <a:stretch/>
        </p:blipFill>
        <p:spPr>
          <a:xfrm>
            <a:off x="4766182" y="2496412"/>
            <a:ext cx="2705519" cy="2227304"/>
          </a:xfrm>
          <a:prstGeom prst="rect">
            <a:avLst/>
          </a:prstGeom>
        </p:spPr>
      </p:pic>
    </p:spTree>
    <p:extLst>
      <p:ext uri="{BB962C8B-B14F-4D97-AF65-F5344CB8AC3E}">
        <p14:creationId xmlns:p14="http://schemas.microsoft.com/office/powerpoint/2010/main" val="471458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5"/>
                                        </p:tgtEl>
                                      </p:cBhvr>
                                      <p:by x="150000" y="150000"/>
                                    </p:animScale>
                                  </p:childTnLst>
                                </p:cTn>
                              </p:par>
                              <p:par>
                                <p:cTn id="7" presetID="42" presetClass="exit" presetSubtype="0" fill="hold" nodeType="withEffect">
                                  <p:stCondLst>
                                    <p:cond delay="0"/>
                                  </p:stCondLst>
                                  <p:childTnLst>
                                    <p:animEffect transition="out" filter="fade">
                                      <p:cBhvr>
                                        <p:cTn id="8" dur="1000"/>
                                        <p:tgtEl>
                                          <p:spTgt spid="6"/>
                                        </p:tgtEl>
                                      </p:cBhvr>
                                    </p:animEffect>
                                    <p:anim calcmode="lin" valueType="num">
                                      <p:cBhvr>
                                        <p:cTn id="9" dur="1000"/>
                                        <p:tgtEl>
                                          <p:spTgt spid="6"/>
                                        </p:tgtEl>
                                        <p:attrNameLst>
                                          <p:attrName>ppt_x</p:attrName>
                                        </p:attrNameLst>
                                      </p:cBhvr>
                                      <p:tavLst>
                                        <p:tav tm="0">
                                          <p:val>
                                            <p:strVal val="ppt_x"/>
                                          </p:val>
                                        </p:tav>
                                        <p:tav tm="100000">
                                          <p:val>
                                            <p:strVal val="ppt_x"/>
                                          </p:val>
                                        </p:tav>
                                      </p:tavLst>
                                    </p:anim>
                                    <p:anim calcmode="lin" valueType="num">
                                      <p:cBhvr>
                                        <p:cTn id="10" dur="1000"/>
                                        <p:tgtEl>
                                          <p:spTgt spid="6"/>
                                        </p:tgtEl>
                                        <p:attrNameLst>
                                          <p:attrName>ppt_y</p:attrName>
                                        </p:attrNameLst>
                                      </p:cBhvr>
                                      <p:tavLst>
                                        <p:tav tm="0">
                                          <p:val>
                                            <p:strVal val="ppt_y"/>
                                          </p:val>
                                        </p:tav>
                                        <p:tav tm="100000">
                                          <p:val>
                                            <p:strVal val="ppt_y+.1"/>
                                          </p:val>
                                        </p:tav>
                                      </p:tavLst>
                                    </p:anim>
                                    <p:set>
                                      <p:cBhvr>
                                        <p:cTn id="11" dur="1" fill="hold">
                                          <p:stCondLst>
                                            <p:cond delay="999"/>
                                          </p:stCondLst>
                                        </p:cTn>
                                        <p:tgtEl>
                                          <p:spTgt spid="6"/>
                                        </p:tgtEl>
                                        <p:attrNameLst>
                                          <p:attrName>style.visibility</p:attrName>
                                        </p:attrNameLst>
                                      </p:cBhvr>
                                      <p:to>
                                        <p:strVal val="hidden"/>
                                      </p:to>
                                    </p:set>
                                  </p:childTnLst>
                                </p:cTn>
                              </p:par>
                              <p:par>
                                <p:cTn id="12" presetID="42" presetClass="exit" presetSubtype="0" fill="hold" nodeType="withEffect">
                                  <p:stCondLst>
                                    <p:cond delay="0"/>
                                  </p:stCondLst>
                                  <p:childTnLst>
                                    <p:animEffect transition="out" filter="fade">
                                      <p:cBhvr>
                                        <p:cTn id="13" dur="1000"/>
                                        <p:tgtEl>
                                          <p:spTgt spid="7"/>
                                        </p:tgtEl>
                                      </p:cBhvr>
                                    </p:animEffect>
                                    <p:anim calcmode="lin" valueType="num">
                                      <p:cBhvr>
                                        <p:cTn id="14" dur="1000"/>
                                        <p:tgtEl>
                                          <p:spTgt spid="7"/>
                                        </p:tgtEl>
                                        <p:attrNameLst>
                                          <p:attrName>ppt_x</p:attrName>
                                        </p:attrNameLst>
                                      </p:cBhvr>
                                      <p:tavLst>
                                        <p:tav tm="0">
                                          <p:val>
                                            <p:strVal val="ppt_x"/>
                                          </p:val>
                                        </p:tav>
                                        <p:tav tm="100000">
                                          <p:val>
                                            <p:strVal val="ppt_x"/>
                                          </p:val>
                                        </p:tav>
                                      </p:tavLst>
                                    </p:anim>
                                    <p:anim calcmode="lin" valueType="num">
                                      <p:cBhvr>
                                        <p:cTn id="15" dur="1000"/>
                                        <p:tgtEl>
                                          <p:spTgt spid="7"/>
                                        </p:tgtEl>
                                        <p:attrNameLst>
                                          <p:attrName>ppt_y</p:attrName>
                                        </p:attrNameLst>
                                      </p:cBhvr>
                                      <p:tavLst>
                                        <p:tav tm="0">
                                          <p:val>
                                            <p:strVal val="ppt_y"/>
                                          </p:val>
                                        </p:tav>
                                        <p:tav tm="100000">
                                          <p:val>
                                            <p:strVal val="ppt_y+.1"/>
                                          </p:val>
                                        </p:tav>
                                      </p:tavLst>
                                    </p:anim>
                                    <p:set>
                                      <p:cBhvr>
                                        <p:cTn id="16"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17" restart="whenNotActive" fill="hold" evtFilter="cancelBubble" nodeType="interactiveSeq">
                <p:stCondLst>
                  <p:cond evt="onClick" delay="0">
                    <p:tgtEl>
                      <p:spTgt spid="7"/>
                    </p:tgtEl>
                  </p:cond>
                </p:stCondLst>
                <p:endSync evt="end" delay="0">
                  <p:rtn val="all"/>
                </p:endSync>
                <p:childTnLst>
                  <p:par>
                    <p:cTn id="18" fill="hold">
                      <p:stCondLst>
                        <p:cond delay="0"/>
                      </p:stCondLst>
                      <p:childTnLst>
                        <p:par>
                          <p:cTn id="19" fill="hold">
                            <p:stCondLst>
                              <p:cond delay="0"/>
                            </p:stCondLst>
                            <p:childTnLst>
                              <p:par>
                                <p:cTn id="20" presetID="42" presetClass="exit" presetSubtype="0" fill="hold" nodeType="clickEffect">
                                  <p:stCondLst>
                                    <p:cond delay="0"/>
                                  </p:stCondLst>
                                  <p:childTnLst>
                                    <p:animEffect transition="out" filter="fade">
                                      <p:cBhvr>
                                        <p:cTn id="21" dur="1000"/>
                                        <p:tgtEl>
                                          <p:spTgt spid="7"/>
                                        </p:tgtEl>
                                      </p:cBhvr>
                                    </p:animEffect>
                                    <p:anim calcmode="lin" valueType="num">
                                      <p:cBhvr>
                                        <p:cTn id="22" dur="1000"/>
                                        <p:tgtEl>
                                          <p:spTgt spid="7"/>
                                        </p:tgtEl>
                                        <p:attrNameLst>
                                          <p:attrName>ppt_x</p:attrName>
                                        </p:attrNameLst>
                                      </p:cBhvr>
                                      <p:tavLst>
                                        <p:tav tm="0">
                                          <p:val>
                                            <p:strVal val="ppt_x"/>
                                          </p:val>
                                        </p:tav>
                                        <p:tav tm="100000">
                                          <p:val>
                                            <p:strVal val="ppt_x"/>
                                          </p:val>
                                        </p:tav>
                                      </p:tavLst>
                                    </p:anim>
                                    <p:anim calcmode="lin" valueType="num">
                                      <p:cBhvr>
                                        <p:cTn id="23" dur="1000"/>
                                        <p:tgtEl>
                                          <p:spTgt spid="7"/>
                                        </p:tgtEl>
                                        <p:attrNameLst>
                                          <p:attrName>ppt_y</p:attrName>
                                        </p:attrNameLst>
                                      </p:cBhvr>
                                      <p:tavLst>
                                        <p:tav tm="0">
                                          <p:val>
                                            <p:strVal val="ppt_y"/>
                                          </p:val>
                                        </p:tav>
                                        <p:tav tm="100000">
                                          <p:val>
                                            <p:strVal val="ppt_y+.1"/>
                                          </p:val>
                                        </p:tav>
                                      </p:tavLst>
                                    </p:anim>
                                    <p:set>
                                      <p:cBhvr>
                                        <p:cTn id="24"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25" restart="whenNotActive" fill="hold" evtFilter="cancelBubble" nodeType="interactiveSeq">
                <p:stCondLst>
                  <p:cond evt="onClick" delay="0">
                    <p:tgtEl>
                      <p:spTgt spid="6"/>
                    </p:tgtEl>
                  </p:cond>
                </p:stCondLst>
                <p:endSync evt="end" delay="0">
                  <p:rtn val="all"/>
                </p:endSync>
                <p:childTnLst>
                  <p:par>
                    <p:cTn id="26" fill="hold">
                      <p:stCondLst>
                        <p:cond delay="0"/>
                      </p:stCondLst>
                      <p:childTnLst>
                        <p:par>
                          <p:cTn id="27" fill="hold">
                            <p:stCondLst>
                              <p:cond delay="0"/>
                            </p:stCondLst>
                            <p:childTnLst>
                              <p:par>
                                <p:cTn id="28" presetID="42" presetClass="exit" presetSubtype="0" fill="hold" nodeType="withEffect">
                                  <p:stCondLst>
                                    <p:cond delay="0"/>
                                  </p:stCondLst>
                                  <p:childTnLst>
                                    <p:animEffect transition="out" filter="fade">
                                      <p:cBhvr>
                                        <p:cTn id="29" dur="1000"/>
                                        <p:tgtEl>
                                          <p:spTgt spid="6"/>
                                        </p:tgtEl>
                                      </p:cBhvr>
                                    </p:animEffect>
                                    <p:anim calcmode="lin" valueType="num">
                                      <p:cBhvr>
                                        <p:cTn id="30" dur="1000"/>
                                        <p:tgtEl>
                                          <p:spTgt spid="6"/>
                                        </p:tgtEl>
                                        <p:attrNameLst>
                                          <p:attrName>ppt_x</p:attrName>
                                        </p:attrNameLst>
                                      </p:cBhvr>
                                      <p:tavLst>
                                        <p:tav tm="0">
                                          <p:val>
                                            <p:strVal val="ppt_x"/>
                                          </p:val>
                                        </p:tav>
                                        <p:tav tm="100000">
                                          <p:val>
                                            <p:strVal val="ppt_x"/>
                                          </p:val>
                                        </p:tav>
                                      </p:tavLst>
                                    </p:anim>
                                    <p:anim calcmode="lin" valueType="num">
                                      <p:cBhvr>
                                        <p:cTn id="31" dur="1000"/>
                                        <p:tgtEl>
                                          <p:spTgt spid="6"/>
                                        </p:tgtEl>
                                        <p:attrNameLst>
                                          <p:attrName>ppt_y</p:attrName>
                                        </p:attrNameLst>
                                      </p:cBhvr>
                                      <p:tavLst>
                                        <p:tav tm="0">
                                          <p:val>
                                            <p:strVal val="ppt_y"/>
                                          </p:val>
                                        </p:tav>
                                        <p:tav tm="100000">
                                          <p:val>
                                            <p:strVal val="ppt_y+.1"/>
                                          </p:val>
                                        </p:tav>
                                      </p:tavLst>
                                    </p:anim>
                                    <p:set>
                                      <p:cBhvr>
                                        <p:cTn id="32" dur="1" fill="hold">
                                          <p:stCondLst>
                                            <p:cond delay="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odkazy</a:t>
            </a:r>
            <a:endParaRPr lang="cs-CZ" dirty="0"/>
          </a:p>
        </p:txBody>
      </p:sp>
      <p:sp>
        <p:nvSpPr>
          <p:cNvPr id="3" name="Zástupný symbol pro obsah 2"/>
          <p:cNvSpPr>
            <a:spLocks noGrp="1"/>
          </p:cNvSpPr>
          <p:nvPr>
            <p:ph idx="1"/>
          </p:nvPr>
        </p:nvSpPr>
        <p:spPr/>
        <p:txBody>
          <a:bodyPr>
            <a:normAutofit fontScale="77500" lnSpcReduction="20000"/>
          </a:bodyPr>
          <a:lstStyle/>
          <a:p>
            <a:r>
              <a:rPr lang="cs-CZ" dirty="0" smtClean="0"/>
              <a:t>Texty jsou dílem autorky.</a:t>
            </a:r>
          </a:p>
          <a:p>
            <a:r>
              <a:rPr lang="cs-CZ" dirty="0" smtClean="0"/>
              <a:t>Bibliografické údaje k obrázkům:</a:t>
            </a:r>
          </a:p>
          <a:p>
            <a:r>
              <a:rPr lang="cs-CZ" dirty="0" smtClean="0"/>
              <a:t>Kůzle</a:t>
            </a:r>
            <a:r>
              <a:rPr lang="cs-CZ" dirty="0"/>
              <a:t>: AUTOR NEZNÁMÝ. </a:t>
            </a:r>
            <a:r>
              <a:rPr lang="cs-CZ" i="1" dirty="0"/>
              <a:t>Pixabay.com</a:t>
            </a:r>
            <a:r>
              <a:rPr lang="cs-CZ" dirty="0"/>
              <a:t> [online]. [cit. 23.2.2015]. Dostupný na WWW: </a:t>
            </a:r>
            <a:r>
              <a:rPr lang="cs-CZ" u="sng" dirty="0">
                <a:hlinkClick r:id="rId2"/>
              </a:rPr>
              <a:t>http://pixabay.com/en/goat-white-animal-wildlife-wild-281546/</a:t>
            </a:r>
            <a:endParaRPr lang="cs-CZ" dirty="0"/>
          </a:p>
          <a:p>
            <a:r>
              <a:rPr lang="cs-CZ" dirty="0"/>
              <a:t>Hříbě: AUTOR NEZNÁMÝ. </a:t>
            </a:r>
            <a:r>
              <a:rPr lang="cs-CZ" i="1" dirty="0"/>
              <a:t>Pixabay.com</a:t>
            </a:r>
            <a:r>
              <a:rPr lang="cs-CZ" dirty="0"/>
              <a:t> [online]. [cit. 23.2.2015]. Dostupný na WWW: </a:t>
            </a:r>
            <a:r>
              <a:rPr lang="cs-CZ" u="sng" dirty="0">
                <a:hlinkClick r:id="rId3"/>
              </a:rPr>
              <a:t>http://pixabay.com/en/animals-horse-foal-bai-358812/</a:t>
            </a:r>
            <a:endParaRPr lang="cs-CZ" dirty="0"/>
          </a:p>
          <a:p>
            <a:r>
              <a:rPr lang="cs-CZ" dirty="0"/>
              <a:t>Kuře: AUTOR NEZNÁMÝ. </a:t>
            </a:r>
            <a:r>
              <a:rPr lang="cs-CZ" i="1" dirty="0"/>
              <a:t>Pixabay.com</a:t>
            </a:r>
            <a:r>
              <a:rPr lang="cs-CZ" dirty="0"/>
              <a:t> [online]. [cit. 23.2.2015]. Dostupný na WWW: </a:t>
            </a:r>
            <a:r>
              <a:rPr lang="cs-CZ" u="sng" dirty="0">
                <a:hlinkClick r:id="rId4"/>
              </a:rPr>
              <a:t>http://pixabay.com/en/easter-chicks-baby-beautiful-sweet-349026/</a:t>
            </a:r>
            <a:endParaRPr lang="cs-CZ" dirty="0"/>
          </a:p>
          <a:p>
            <a:r>
              <a:rPr lang="cs-CZ" dirty="0"/>
              <a:t>House: AUTOR NEZNÁMÝ. </a:t>
            </a:r>
            <a:r>
              <a:rPr lang="cs-CZ" i="1" dirty="0"/>
              <a:t>Pixabay.com</a:t>
            </a:r>
            <a:r>
              <a:rPr lang="cs-CZ" dirty="0"/>
              <a:t> [online]. [cit. 23.2.2015]. Dostupný na WWW: </a:t>
            </a:r>
            <a:r>
              <a:rPr lang="cs-CZ" u="sng" dirty="0">
                <a:hlinkClick r:id="rId5"/>
              </a:rPr>
              <a:t>http://pixabay.com/en/chicks-goose-animals-goslings-336953/</a:t>
            </a:r>
            <a:endParaRPr lang="cs-CZ" dirty="0"/>
          </a:p>
          <a:p>
            <a:r>
              <a:rPr lang="cs-CZ" dirty="0"/>
              <a:t>Káče: AUTOR NEZNÁMÝ. </a:t>
            </a:r>
            <a:r>
              <a:rPr lang="cs-CZ" i="1" dirty="0"/>
              <a:t>Pixabay.com</a:t>
            </a:r>
            <a:r>
              <a:rPr lang="cs-CZ" dirty="0"/>
              <a:t> [online]. [cit. 23.2.2015]. Dostupný na WWW: </a:t>
            </a:r>
            <a:r>
              <a:rPr lang="cs-CZ" u="sng" dirty="0">
                <a:hlinkClick r:id="rId6"/>
              </a:rPr>
              <a:t>http://pixabay.com/en/yellow-duckling-swimming-pond-275972/</a:t>
            </a:r>
            <a:endParaRPr lang="cs-CZ" dirty="0"/>
          </a:p>
          <a:p>
            <a:endParaRPr lang="cs-CZ" dirty="0"/>
          </a:p>
        </p:txBody>
      </p:sp>
    </p:spTree>
    <p:extLst>
      <p:ext uri="{BB962C8B-B14F-4D97-AF65-F5344CB8AC3E}">
        <p14:creationId xmlns:p14="http://schemas.microsoft.com/office/powerpoint/2010/main" val="155300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odkazy</a:t>
            </a:r>
            <a:endParaRPr lang="cs-CZ" dirty="0"/>
          </a:p>
        </p:txBody>
      </p:sp>
      <p:sp>
        <p:nvSpPr>
          <p:cNvPr id="3" name="Zástupný symbol pro obsah 2"/>
          <p:cNvSpPr>
            <a:spLocks noGrp="1"/>
          </p:cNvSpPr>
          <p:nvPr>
            <p:ph idx="1"/>
          </p:nvPr>
        </p:nvSpPr>
        <p:spPr/>
        <p:txBody>
          <a:bodyPr>
            <a:normAutofit fontScale="85000" lnSpcReduction="20000"/>
          </a:bodyPr>
          <a:lstStyle/>
          <a:p>
            <a:r>
              <a:rPr lang="cs-CZ" dirty="0"/>
              <a:t>Štěně: AUTOR NEZNÁMÝ. </a:t>
            </a:r>
            <a:r>
              <a:rPr lang="cs-CZ" i="1" dirty="0"/>
              <a:t>Pixabay.com</a:t>
            </a:r>
            <a:r>
              <a:rPr lang="cs-CZ" dirty="0"/>
              <a:t> [online]. [cit. 23.2.2015]. Dostupný na WWW: </a:t>
            </a:r>
            <a:r>
              <a:rPr lang="cs-CZ" u="sng" dirty="0">
                <a:hlinkClick r:id="rId2"/>
              </a:rPr>
              <a:t>http://pixabay.com/en/dog-young-dog-puppy-280332/</a:t>
            </a:r>
            <a:endParaRPr lang="cs-CZ" dirty="0"/>
          </a:p>
          <a:p>
            <a:r>
              <a:rPr lang="cs-CZ" dirty="0" smtClean="0"/>
              <a:t>Kotě</a:t>
            </a:r>
            <a:r>
              <a:rPr lang="cs-CZ" dirty="0"/>
              <a:t>: AUTOR NEZNÁMÝ. </a:t>
            </a:r>
            <a:r>
              <a:rPr lang="cs-CZ" i="1" dirty="0"/>
              <a:t>Pixabay.com</a:t>
            </a:r>
            <a:r>
              <a:rPr lang="cs-CZ" dirty="0"/>
              <a:t> [online]. [cit. 23.2.2015]. Dostupný na WWW: </a:t>
            </a:r>
            <a:r>
              <a:rPr lang="cs-CZ" u="sng" dirty="0">
                <a:hlinkClick r:id="rId3"/>
              </a:rPr>
              <a:t>http://pixabay.com/en/kitten-animal-fur-little-kitty-275349/</a:t>
            </a:r>
            <a:endParaRPr lang="cs-CZ" dirty="0"/>
          </a:p>
          <a:p>
            <a:r>
              <a:rPr lang="cs-CZ" dirty="0"/>
              <a:t>Sele: AUTOR NEZNÁMÝ. </a:t>
            </a:r>
            <a:r>
              <a:rPr lang="cs-CZ" i="1" dirty="0"/>
              <a:t>Pixabay.com</a:t>
            </a:r>
            <a:r>
              <a:rPr lang="cs-CZ" dirty="0"/>
              <a:t> [online]. [cit. 23.2.2015]. Dostupný na WWW: </a:t>
            </a:r>
            <a:r>
              <a:rPr lang="cs-CZ" u="sng" dirty="0">
                <a:hlinkClick r:id="rId4"/>
              </a:rPr>
              <a:t>http://pixabay.com/en/pig-alp-rona-furna-sow-happy-pig-214349/</a:t>
            </a:r>
            <a:endParaRPr lang="cs-CZ" dirty="0"/>
          </a:p>
          <a:p>
            <a:r>
              <a:rPr lang="cs-CZ" dirty="0"/>
              <a:t>Tele: AUTOR NEZNÁMÝ. </a:t>
            </a:r>
            <a:r>
              <a:rPr lang="cs-CZ" i="1" dirty="0"/>
              <a:t>Pixabay.com</a:t>
            </a:r>
            <a:r>
              <a:rPr lang="cs-CZ" dirty="0"/>
              <a:t> [online]. [cit. 23.2.2015]. Dostupný na WWW: </a:t>
            </a:r>
            <a:r>
              <a:rPr lang="cs-CZ" u="sng" dirty="0">
                <a:hlinkClick r:id="rId5"/>
              </a:rPr>
              <a:t>http://pixabay.com/en/calf-young-animal-cow-56019/</a:t>
            </a:r>
            <a:endParaRPr lang="cs-CZ" dirty="0"/>
          </a:p>
          <a:p>
            <a:r>
              <a:rPr lang="cs-CZ" dirty="0"/>
              <a:t>Ptáče: AUTOR NEZNÁMÝ. </a:t>
            </a:r>
            <a:r>
              <a:rPr lang="cs-CZ" i="1" dirty="0"/>
              <a:t>Pixabay.com</a:t>
            </a:r>
            <a:r>
              <a:rPr lang="cs-CZ" dirty="0"/>
              <a:t> [online]. [cit. 23.2.2015]. Dostupný na WWW: </a:t>
            </a:r>
            <a:r>
              <a:rPr lang="cs-CZ" u="sng" dirty="0">
                <a:hlinkClick r:id="rId6"/>
              </a:rPr>
              <a:t>http://pixabay.com/en/bird-s-nest-nesting-place-233789/</a:t>
            </a:r>
            <a:endParaRPr lang="cs-CZ" dirty="0"/>
          </a:p>
          <a:p>
            <a:r>
              <a:rPr lang="cs-CZ" dirty="0"/>
              <a:t>Jehně: AUTOR NEZNÁMÝ. </a:t>
            </a:r>
            <a:r>
              <a:rPr lang="cs-CZ" i="1" dirty="0"/>
              <a:t>Pixabay.com</a:t>
            </a:r>
            <a:r>
              <a:rPr lang="cs-CZ" dirty="0"/>
              <a:t> [online]. [cit. 23.2.2015]. Dostupný na WWW: </a:t>
            </a:r>
            <a:r>
              <a:rPr lang="cs-CZ" u="sng" dirty="0">
                <a:hlinkClick r:id="rId7"/>
              </a:rPr>
              <a:t>http://pixabay.com/en/deichschaf-lamb-lambs-sheep-animal-323061</a:t>
            </a:r>
            <a:r>
              <a:rPr lang="cs-CZ" u="sng" dirty="0" smtClean="0">
                <a:hlinkClick r:id="rId7"/>
              </a:rPr>
              <a:t>/</a:t>
            </a:r>
            <a:endParaRPr lang="cs-CZ" u="sng" dirty="0" smtClean="0"/>
          </a:p>
          <a:p>
            <a:endParaRPr lang="cs-CZ" dirty="0"/>
          </a:p>
        </p:txBody>
      </p:sp>
    </p:spTree>
    <p:extLst>
      <p:ext uri="{BB962C8B-B14F-4D97-AF65-F5344CB8AC3E}">
        <p14:creationId xmlns:p14="http://schemas.microsoft.com/office/powerpoint/2010/main" val="3447358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Metodický pokyn</a:t>
            </a:r>
            <a:r>
              <a:rPr lang="cs-CZ" dirty="0" smtClean="0"/>
              <a:t/>
            </a:r>
            <a:br>
              <a:rPr lang="cs-CZ" dirty="0" smtClean="0"/>
            </a:br>
            <a:r>
              <a:rPr lang="cs-CZ" dirty="0"/>
              <a:t>I</a:t>
            </a:r>
            <a:r>
              <a:rPr lang="cs-CZ" dirty="0" smtClean="0"/>
              <a:t>ntegrovaný blok: (Mláďata)</a:t>
            </a:r>
            <a:endParaRPr lang="cs-CZ" sz="2700" dirty="0"/>
          </a:p>
        </p:txBody>
      </p:sp>
      <p:sp>
        <p:nvSpPr>
          <p:cNvPr id="3" name="Zástupný symbol pro obsah 2"/>
          <p:cNvSpPr>
            <a:spLocks noGrp="1"/>
          </p:cNvSpPr>
          <p:nvPr>
            <p:ph idx="1"/>
          </p:nvPr>
        </p:nvSpPr>
        <p:spPr/>
        <p:txBody>
          <a:bodyPr>
            <a:normAutofit lnSpcReduction="10000"/>
          </a:bodyPr>
          <a:lstStyle/>
          <a:p>
            <a:pPr marL="45720" indent="0">
              <a:buNone/>
            </a:pPr>
            <a:endParaRPr lang="cs-CZ" b="1" dirty="0"/>
          </a:p>
          <a:p>
            <a:r>
              <a:rPr lang="cs-CZ" b="1" dirty="0" smtClean="0"/>
              <a:t>Popis</a:t>
            </a:r>
            <a:endParaRPr lang="cs-CZ" b="1" dirty="0"/>
          </a:p>
          <a:p>
            <a:r>
              <a:rPr lang="cs-CZ" dirty="0" smtClean="0"/>
              <a:t>Materiál obsahuje 11 hádanek jejichž řešeními jsou názvy našich nejběžnějších mláďat. S materiálem lze pracovat jak na dotykové obrazovce, tak lze použít pouze samostatné texty. Nad některými částmi hádanky se lze s dětmi pozastavit a vysvětlit si, co dané sdělení znamená.</a:t>
            </a:r>
          </a:p>
          <a:p>
            <a:r>
              <a:rPr lang="cs-CZ" b="1" dirty="0"/>
              <a:t>Očekávání a </a:t>
            </a:r>
            <a:r>
              <a:rPr lang="cs-CZ" b="1" dirty="0" smtClean="0"/>
              <a:t>cíle</a:t>
            </a:r>
            <a:endParaRPr lang="cs-CZ" b="1" dirty="0"/>
          </a:p>
          <a:p>
            <a:r>
              <a:rPr lang="cs-CZ" dirty="0" smtClean="0"/>
              <a:t>Dítě si procvičí názvosloví v dané oblasti a upevní si je ve spojení s obrazem mláděte. Zároveň pro něj mohou být některé získané informace nové.</a:t>
            </a:r>
            <a:endParaRPr lang="cs-CZ" dirty="0"/>
          </a:p>
          <a:p>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15</a:t>
            </a:fld>
            <a:endParaRPr lang="cs-CZ" dirty="0"/>
          </a:p>
        </p:txBody>
      </p:sp>
    </p:spTree>
    <p:extLst>
      <p:ext uri="{BB962C8B-B14F-4D97-AF65-F5344CB8AC3E}">
        <p14:creationId xmlns:p14="http://schemas.microsoft.com/office/powerpoint/2010/main" val="1601244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Studijní materiály</a:t>
            </a:r>
            <a:br>
              <a:rPr lang="cs-CZ" b="1" dirty="0"/>
            </a:br>
            <a:endParaRPr lang="cs-CZ" dirty="0"/>
          </a:p>
        </p:txBody>
      </p:sp>
      <p:sp>
        <p:nvSpPr>
          <p:cNvPr id="3" name="Zástupný symbol pro obsah 2"/>
          <p:cNvSpPr>
            <a:spLocks noGrp="1"/>
          </p:cNvSpPr>
          <p:nvPr>
            <p:ph idx="1"/>
          </p:nvPr>
        </p:nvSpPr>
        <p:spPr/>
        <p:txBody>
          <a:bodyPr>
            <a:normAutofit/>
          </a:bodyPr>
          <a:lstStyle/>
          <a:p>
            <a:r>
              <a:rPr lang="cs-CZ" b="1" dirty="0" smtClean="0"/>
              <a:t>Povinné </a:t>
            </a:r>
            <a:r>
              <a:rPr lang="cs-CZ" b="1" dirty="0"/>
              <a:t>materiály, pomůcky a technické vybavení</a:t>
            </a:r>
          </a:p>
          <a:p>
            <a:pPr lvl="0"/>
            <a:r>
              <a:rPr lang="cs-CZ" dirty="0" smtClean="0"/>
              <a:t>zdroj</a:t>
            </a:r>
            <a:r>
              <a:rPr lang="cs-CZ" dirty="0"/>
              <a:t>: </a:t>
            </a:r>
            <a:r>
              <a:rPr lang="cs-CZ" u="sng" dirty="0">
                <a:hlinkClick r:id="rId3"/>
              </a:rPr>
              <a:t>www.dumy.cz</a:t>
            </a:r>
            <a:endParaRPr lang="cs-CZ" dirty="0"/>
          </a:p>
          <a:p>
            <a:pPr lvl="0"/>
            <a:r>
              <a:rPr lang="cs-CZ" dirty="0"/>
              <a:t>Dotyková obrazovka, připojená k PC</a:t>
            </a:r>
          </a:p>
          <a:p>
            <a:pPr marL="45720" indent="0">
              <a:buNone/>
            </a:pPr>
            <a:endParaRPr lang="cs-CZ" dirty="0"/>
          </a:p>
          <a:p>
            <a:r>
              <a:rPr lang="cs-CZ" b="1" dirty="0"/>
              <a:t>Nepovinné materiály</a:t>
            </a:r>
          </a:p>
          <a:p>
            <a:r>
              <a:rPr lang="cs-CZ" dirty="0"/>
              <a:t>Didaktický kufřík - KUMUČ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16</a:t>
            </a:fld>
            <a:endParaRPr lang="cs-CZ" dirty="0"/>
          </a:p>
        </p:txBody>
      </p:sp>
    </p:spTree>
    <p:extLst>
      <p:ext uri="{BB962C8B-B14F-4D97-AF65-F5344CB8AC3E}">
        <p14:creationId xmlns:p14="http://schemas.microsoft.com/office/powerpoint/2010/main" val="297801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01040" y="479861"/>
            <a:ext cx="9509760" cy="1088136"/>
          </a:xfrm>
        </p:spPr>
        <p:txBody>
          <a:bodyPr>
            <a:normAutofit fontScale="90000"/>
          </a:bodyPr>
          <a:lstStyle/>
          <a:p>
            <a:r>
              <a:rPr lang="cs-CZ" b="1" dirty="0" smtClean="0"/>
              <a:t/>
            </a:r>
            <a:br>
              <a:rPr lang="cs-CZ" b="1" dirty="0" smtClean="0"/>
            </a:br>
            <a:r>
              <a:rPr lang="cs-CZ" b="1" dirty="0"/>
              <a:t/>
            </a:r>
            <a:br>
              <a:rPr lang="cs-CZ" b="1" dirty="0"/>
            </a:br>
            <a:r>
              <a:rPr lang="cs-CZ" b="1" dirty="0" smtClean="0"/>
              <a:t/>
            </a:r>
            <a:br>
              <a:rPr lang="cs-CZ" b="1" dirty="0" smtClean="0"/>
            </a:br>
            <a:r>
              <a:rPr lang="cs-CZ" b="1" dirty="0" smtClean="0"/>
              <a:t>Práce </a:t>
            </a:r>
            <a:r>
              <a:rPr lang="cs-CZ" b="1" dirty="0"/>
              <a:t>s interaktivním výukovým materiálem</a:t>
            </a:r>
            <a:br>
              <a:rPr lang="cs-CZ" b="1" dirty="0"/>
            </a:br>
            <a:endParaRPr lang="cs-CZ" dirty="0"/>
          </a:p>
        </p:txBody>
      </p:sp>
      <p:sp>
        <p:nvSpPr>
          <p:cNvPr id="3" name="Zástupný symbol pro obsah 2"/>
          <p:cNvSpPr>
            <a:spLocks noGrp="1"/>
          </p:cNvSpPr>
          <p:nvPr>
            <p:ph idx="1"/>
          </p:nvPr>
        </p:nvSpPr>
        <p:spPr>
          <a:xfrm>
            <a:off x="1341120" y="1183000"/>
            <a:ext cx="9509760" cy="3524813"/>
          </a:xfrm>
        </p:spPr>
        <p:txBody>
          <a:bodyPr vert="horz" lIns="91440" tIns="45720" rIns="91440" bIns="45720" rtlCol="0" anchor="t">
            <a:normAutofit/>
          </a:bodyPr>
          <a:lstStyle/>
          <a:p>
            <a:r>
              <a:rPr lang="cs-CZ"/>
              <a:t>Každý snímek obsahuje jednu hádanku. Dětem se nabízí 3 různá řešení formou fotografií zvířecích mláďat. Poté, co dítě klikne na jím vybranou odpověď, se podle odpovědi materiálu dozví, zda vybralo odpověď správnou. Při správné odpovědi se obrázek vybraného mláděte zvětší, zatímco ostatní obrázky zmizí. Při nesprávné volbě chybně zvolená varianta zmizí.</a:t>
            </a:r>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17</a:t>
            </a:fld>
            <a:endParaRPr lang="cs-CZ" dirty="0"/>
          </a:p>
        </p:txBody>
      </p:sp>
    </p:spTree>
    <p:extLst>
      <p:ext uri="{BB962C8B-B14F-4D97-AF65-F5344CB8AC3E}">
        <p14:creationId xmlns:p14="http://schemas.microsoft.com/office/powerpoint/2010/main" val="141080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Práce s didaktickým kufříkem KUMUČ</a:t>
            </a:r>
            <a:r>
              <a:rPr lang="cs-CZ" dirty="0"/>
              <a:t/>
            </a:r>
            <a:br>
              <a:rPr lang="cs-CZ" dirty="0"/>
            </a:br>
            <a:endParaRPr lang="cs-CZ" dirty="0"/>
          </a:p>
        </p:txBody>
      </p:sp>
      <p:sp>
        <p:nvSpPr>
          <p:cNvPr id="3" name="Zástupný symbol pro obsah 2"/>
          <p:cNvSpPr>
            <a:spLocks noGrp="1"/>
          </p:cNvSpPr>
          <p:nvPr>
            <p:ph idx="1"/>
          </p:nvPr>
        </p:nvSpPr>
        <p:spPr/>
        <p:txBody>
          <a:bodyPr>
            <a:normAutofit/>
          </a:bodyPr>
          <a:lstStyle/>
          <a:p>
            <a:pPr lvl="0"/>
            <a:r>
              <a:rPr lang="cs-CZ" dirty="0" smtClean="0"/>
              <a:t>Nůžky </a:t>
            </a:r>
            <a:r>
              <a:rPr lang="cs-CZ" dirty="0"/>
              <a:t>- můžeme </a:t>
            </a:r>
            <a:r>
              <a:rPr lang="cs-CZ" dirty="0" smtClean="0"/>
              <a:t>s dětmi vystřihovat obrázky </a:t>
            </a:r>
            <a:r>
              <a:rPr lang="cs-CZ" dirty="0"/>
              <a:t>mláďat.</a:t>
            </a:r>
            <a:endParaRPr lang="cs-CZ" dirty="0" smtClean="0"/>
          </a:p>
          <a:p>
            <a:pPr lvl="0"/>
            <a:r>
              <a:rPr lang="cs-CZ" dirty="0" smtClean="0"/>
              <a:t>Na magnetické tabulky připevníme </a:t>
            </a:r>
            <a:r>
              <a:rPr lang="cs-CZ" dirty="0"/>
              <a:t>nebo </a:t>
            </a:r>
            <a:r>
              <a:rPr lang="cs-CZ" dirty="0" smtClean="0"/>
              <a:t>nakreslíme obrázky mláďat.</a:t>
            </a:r>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18</a:t>
            </a:fld>
            <a:endParaRPr lang="cs-CZ" dirty="0"/>
          </a:p>
        </p:txBody>
      </p:sp>
    </p:spTree>
    <p:extLst>
      <p:ext uri="{BB962C8B-B14F-4D97-AF65-F5344CB8AC3E}">
        <p14:creationId xmlns:p14="http://schemas.microsoft.com/office/powerpoint/2010/main" val="1228622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Prvky polytechnické výchovy</a:t>
            </a:r>
          </a:p>
        </p:txBody>
      </p:sp>
      <p:sp>
        <p:nvSpPr>
          <p:cNvPr id="3" name="Zástupný symbol pro obsah 2"/>
          <p:cNvSpPr>
            <a:spLocks noGrp="1"/>
          </p:cNvSpPr>
          <p:nvPr>
            <p:ph idx="1"/>
          </p:nvPr>
        </p:nvSpPr>
        <p:spPr/>
        <p:txBody>
          <a:bodyPr/>
          <a:lstStyle/>
          <a:p>
            <a:r>
              <a:rPr lang="cs-CZ" dirty="0"/>
              <a:t>Děti si osvojují základní práci s dotykovou obrazovkou a některými náležitostmi KUMUČE</a:t>
            </a:r>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t>19</a:t>
            </a:fld>
            <a:endParaRPr lang="cs-CZ" dirty="0"/>
          </a:p>
        </p:txBody>
      </p:sp>
    </p:spTree>
    <p:extLst>
      <p:ext uri="{BB962C8B-B14F-4D97-AF65-F5344CB8AC3E}">
        <p14:creationId xmlns:p14="http://schemas.microsoft.com/office/powerpoint/2010/main" val="3776505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20</a:t>
            </a:fld>
            <a:endParaRPr lang="cs-CZ" dirty="0">
              <a:solidFill>
                <a:prstClr val="black"/>
              </a:solidFill>
            </a:endParaRPr>
          </a:p>
        </p:txBody>
      </p:sp>
      <p:grpSp>
        <p:nvGrpSpPr>
          <p:cNvPr id="5" name="Skupina 4"/>
          <p:cNvGrpSpPr/>
          <p:nvPr/>
        </p:nvGrpSpPr>
        <p:grpSpPr>
          <a:xfrm>
            <a:off x="1921041" y="1118395"/>
            <a:ext cx="7513903" cy="4066669"/>
            <a:chOff x="3057284" y="750955"/>
            <a:chExt cx="4242876" cy="3500865"/>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techniky 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p>
            <a:p>
              <a:pPr algn="ctr" defTabSz="444500">
                <a:lnSpc>
                  <a:spcPct val="90000"/>
                </a:lnSpc>
                <a:spcBef>
                  <a:spcPct val="0"/>
                </a:spcBef>
                <a:spcAft>
                  <a:spcPct val="35000"/>
                </a:spcAft>
              </a:pPr>
              <a:r>
                <a:rPr lang="cs-CZ" sz="1600" b="1" dirty="0">
                  <a:solidFill>
                    <a:schemeClr val="tx1"/>
                  </a:solidFill>
                </a:rPr>
                <a:t>děti k získávání základních pracovních dovedností a návyků</a:t>
              </a: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5095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technice</a:t>
              </a:r>
            </a:p>
          </p:txBody>
        </p:sp>
        <p:sp>
          <p:nvSpPr>
            <p:cNvPr id="22" name="Volný tvar 21"/>
            <p:cNvSpPr/>
            <p:nvPr/>
          </p:nvSpPr>
          <p:spPr>
            <a:xfrm>
              <a:off x="5695633" y="2135474"/>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potenciálu</a:t>
              </a:r>
            </a:p>
            <a:p>
              <a:pPr algn="ctr" defTabSz="444500">
                <a:lnSpc>
                  <a:spcPct val="90000"/>
                </a:lnSpc>
                <a:spcBef>
                  <a:spcPct val="0"/>
                </a:spcBef>
                <a:spcAft>
                  <a:spcPct val="35000"/>
                </a:spcAft>
              </a:pPr>
              <a:r>
                <a:rPr lang="cs-CZ" sz="1600" b="1" dirty="0">
                  <a:solidFill>
                    <a:schemeClr val="tx1"/>
                  </a:solidFill>
                </a:rPr>
                <a:t>dětí</a:t>
              </a:r>
            </a:p>
          </p:txBody>
        </p:sp>
      </p:grpSp>
      <p:sp>
        <p:nvSpPr>
          <p:cNvPr id="34" name="TextovéPole 33"/>
          <p:cNvSpPr txBox="1"/>
          <p:nvPr/>
        </p:nvSpPr>
        <p:spPr>
          <a:xfrm>
            <a:off x="2925798" y="160791"/>
            <a:ext cx="4563708" cy="954107"/>
          </a:xfrm>
          <a:prstGeom prst="rect">
            <a:avLst/>
          </a:prstGeom>
          <a:noFill/>
        </p:spPr>
        <p:txBody>
          <a:bodyPr wrap="square" rtlCol="0">
            <a:spAutoFit/>
          </a:bodyPr>
          <a:lstStyle/>
          <a:p>
            <a:r>
              <a:rPr lang="cs-CZ" sz="2800" b="1" dirty="0" smtClean="0">
                <a:solidFill>
                  <a:srgbClr val="0070C0"/>
                </a:solidFill>
              </a:rPr>
              <a:t>          Cíle </a:t>
            </a:r>
            <a:r>
              <a:rPr lang="cs-CZ" sz="2800" b="1" dirty="0">
                <a:solidFill>
                  <a:srgbClr val="0070C0"/>
                </a:solidFill>
              </a:rPr>
              <a:t>polytechnické </a:t>
            </a:r>
            <a:r>
              <a:rPr lang="cs-CZ" sz="2800" b="1" dirty="0" smtClean="0">
                <a:solidFill>
                  <a:srgbClr val="0070C0"/>
                </a:solidFill>
              </a:rPr>
              <a:t>                                                                      </a:t>
            </a:r>
            <a:endParaRPr lang="cs-CZ" sz="2800" b="1" dirty="0">
              <a:solidFill>
                <a:srgbClr val="0070C0"/>
              </a:solidFill>
            </a:endParaRPr>
          </a:p>
          <a:p>
            <a:r>
              <a:rPr lang="cs-CZ" sz="2800" b="1" dirty="0" smtClean="0">
                <a:solidFill>
                  <a:srgbClr val="0070C0"/>
                </a:solidFill>
              </a:rPr>
              <a:t>                  výchovy</a:t>
            </a:r>
            <a:endParaRPr lang="cs-CZ" sz="2800" b="1" dirty="0">
              <a:solidFill>
                <a:srgbClr val="0070C0"/>
              </a:solidFill>
            </a:endParaRPr>
          </a:p>
        </p:txBody>
      </p:sp>
    </p:spTree>
    <p:extLst>
      <p:ext uri="{BB962C8B-B14F-4D97-AF65-F5344CB8AC3E}">
        <p14:creationId xmlns:p14="http://schemas.microsoft.com/office/powerpoint/2010/main" val="1915604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754</Words>
  <Application>Microsoft Office PowerPoint</Application>
  <PresentationFormat>Širokoúhlá obrazovka</PresentationFormat>
  <Paragraphs>116</Paragraphs>
  <Slides>20</Slides>
  <Notes>8</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Sheer Green 16x9</vt:lpstr>
      <vt:lpstr>Hádanky - mláďata</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odkazy</vt:lpstr>
      <vt:lpstr>Použité odkazy</vt:lpstr>
      <vt:lpstr>Metodický pokyn Integrovaný blok: (Mláďata)</vt:lpstr>
      <vt:lpstr>Studijní materiály </vt:lpstr>
      <vt:lpstr>   Práce s interaktivním výukovým materiálem </vt:lpstr>
      <vt:lpstr>Práce s didaktickým kufříkem KUMUČ </vt:lpstr>
      <vt:lpstr>Prvky polytechnické výchovy</vt:lpstr>
      <vt:lpstr>Prezentace aplikace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Hádanky - mláďata</dc:title>
  <dc:creator/>
  <cp:lastModifiedBy/>
  <cp:revision>4</cp:revision>
  <dcterms:created xsi:type="dcterms:W3CDTF">2014-08-05T12:38:58Z</dcterms:created>
  <dcterms:modified xsi:type="dcterms:W3CDTF">2015-05-23T17:51:02Z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