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9" r:id="rId4"/>
    <p:sldId id="286" r:id="rId5"/>
    <p:sldId id="287" r:id="rId6"/>
    <p:sldId id="288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DC2FB"/>
    <a:srgbClr val="FEF8E5"/>
    <a:srgbClr val="FFFFFF"/>
    <a:srgbClr val="FEF9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5501" autoAdjust="0"/>
  </p:normalViewPr>
  <p:slideViewPr>
    <p:cSldViewPr snapToGrid="0">
      <p:cViewPr>
        <p:scale>
          <a:sx n="70" d="100"/>
          <a:sy n="70" d="100"/>
        </p:scale>
        <p:origin x="-726" y="-7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5.wdp"/><Relationship Id="rId3" Type="http://schemas.microsoft.com/office/2007/relationships/hdphoto" Target="../media/hdphoto2.wdp"/><Relationship Id="rId7" Type="http://schemas.microsoft.com/office/2007/relationships/hdphoto" Target="../media/hdphoto4.wdp"/><Relationship Id="rId12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1.wdp"/><Relationship Id="rId5" Type="http://schemas.microsoft.com/office/2007/relationships/hdphoto" Target="../media/hdphoto3.wdp"/><Relationship Id="rId10" Type="http://schemas.openxmlformats.org/officeDocument/2006/relationships/image" Target="../media/image4.png"/><Relationship Id="rId4" Type="http://schemas.openxmlformats.org/officeDocument/2006/relationships/image" Target="../media/image6.png"/><Relationship Id="rId9" Type="http://schemas.openxmlformats.org/officeDocument/2006/relationships/image" Target="../media/image9.png"/><Relationship Id="rId14" Type="http://schemas.openxmlformats.org/officeDocument/2006/relationships/comments" Target="../comments/commen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7.png"/><Relationship Id="rId18" Type="http://schemas.microsoft.com/office/2007/relationships/hdphoto" Target="../media/hdphoto1.wdp"/><Relationship Id="rId3" Type="http://schemas.microsoft.com/office/2007/relationships/hdphoto" Target="../media/hdphoto2.wdp"/><Relationship Id="rId21" Type="http://schemas.openxmlformats.org/officeDocument/2006/relationships/comments" Target="../comments/comment2.xml"/><Relationship Id="rId7" Type="http://schemas.microsoft.com/office/2007/relationships/hdphoto" Target="../media/hdphoto3.wdp"/><Relationship Id="rId12" Type="http://schemas.openxmlformats.org/officeDocument/2006/relationships/image" Target="../media/image8.png"/><Relationship Id="rId17" Type="http://schemas.openxmlformats.org/officeDocument/2006/relationships/image" Target="../media/image4.png"/><Relationship Id="rId2" Type="http://schemas.openxmlformats.org/officeDocument/2006/relationships/image" Target="../media/image11.png"/><Relationship Id="rId16" Type="http://schemas.openxmlformats.org/officeDocument/2006/relationships/image" Target="../media/image19.png"/><Relationship Id="rId20" Type="http://schemas.microsoft.com/office/2007/relationships/hdphoto" Target="../media/hdphoto5.wdp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6.png"/><Relationship Id="rId5" Type="http://schemas.microsoft.com/office/2007/relationships/hdphoto" Target="../media/hdphoto6.wdp"/><Relationship Id="rId15" Type="http://schemas.openxmlformats.org/officeDocument/2006/relationships/image" Target="../media/image9.png"/><Relationship Id="rId10" Type="http://schemas.openxmlformats.org/officeDocument/2006/relationships/image" Target="../media/image15.png"/><Relationship Id="rId19" Type="http://schemas.openxmlformats.org/officeDocument/2006/relationships/image" Target="../media/image10.png"/><Relationship Id="rId4" Type="http://schemas.openxmlformats.org/officeDocument/2006/relationships/image" Target="../media/image12.png"/><Relationship Id="rId9" Type="http://schemas.microsoft.com/office/2007/relationships/hdphoto" Target="../media/hdphoto4.wdp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microsoft.com/office/2007/relationships/hdphoto" Target="../media/hdphoto1.wdp"/><Relationship Id="rId3" Type="http://schemas.microsoft.com/office/2007/relationships/hdphoto" Target="../media/hdphoto2.wdp"/><Relationship Id="rId7" Type="http://schemas.microsoft.com/office/2007/relationships/hdphoto" Target="../media/hdphoto3.wdp"/><Relationship Id="rId12" Type="http://schemas.openxmlformats.org/officeDocument/2006/relationships/image" Target="../media/image4.png"/><Relationship Id="rId2" Type="http://schemas.openxmlformats.org/officeDocument/2006/relationships/image" Target="../media/image20.png"/><Relationship Id="rId16" Type="http://schemas.openxmlformats.org/officeDocument/2006/relationships/comments" Target="../comments/comment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9.png"/><Relationship Id="rId5" Type="http://schemas.microsoft.com/office/2007/relationships/hdphoto" Target="../media/hdphoto4.wdp"/><Relationship Id="rId15" Type="http://schemas.microsoft.com/office/2007/relationships/hdphoto" Target="../media/hdphoto5.wdp"/><Relationship Id="rId10" Type="http://schemas.openxmlformats.org/officeDocument/2006/relationships/image" Target="../media/image8.png"/><Relationship Id="rId4" Type="http://schemas.openxmlformats.org/officeDocument/2006/relationships/image" Target="../media/image14.png"/><Relationship Id="rId9" Type="http://schemas.microsoft.com/office/2007/relationships/hdphoto" Target="../media/hdphoto6.wdp"/><Relationship Id="rId1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err="1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Barykova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 práce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241073" y="495067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535" b="99744" l="3252" r="986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3728" y="1262130"/>
            <a:ext cx="5538272" cy="5367270"/>
          </a:xfrm>
          <a:prstGeom prst="rect">
            <a:avLst/>
          </a:prstGeom>
        </p:spPr>
      </p:pic>
      <p:sp>
        <p:nvSpPr>
          <p:cNvPr id="9" name="Oválný bublinový popisek 8"/>
          <p:cNvSpPr/>
          <p:nvPr/>
        </p:nvSpPr>
        <p:spPr>
          <a:xfrm>
            <a:off x="0" y="45591"/>
            <a:ext cx="6578221" cy="4603895"/>
          </a:xfrm>
          <a:prstGeom prst="wedgeEllipseCallout">
            <a:avLst>
              <a:gd name="adj1" fmla="val 59802"/>
              <a:gd name="adj2" fmla="val 21114"/>
            </a:avLst>
          </a:prstGeom>
          <a:gradFill flip="none" rotWithShape="1">
            <a:gsLst>
              <a:gs pos="0">
                <a:srgbClr val="0DC2FB">
                  <a:tint val="66000"/>
                  <a:satMod val="160000"/>
                </a:srgbClr>
              </a:gs>
              <a:gs pos="50000">
                <a:srgbClr val="0DC2FB">
                  <a:tint val="44500"/>
                  <a:satMod val="160000"/>
                </a:srgbClr>
              </a:gs>
              <a:gs pos="100000">
                <a:srgbClr val="0DC2FB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HAF, HAF,HAF</a:t>
            </a:r>
          </a:p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Ahoj děti jmenuji se </a:t>
            </a:r>
            <a:r>
              <a:rPr lang="cs-CZ" sz="2600" dirty="0" err="1" smtClean="0">
                <a:solidFill>
                  <a:schemeClr val="tx1"/>
                </a:solidFill>
              </a:rPr>
              <a:t>Baryk</a:t>
            </a:r>
            <a:r>
              <a:rPr lang="cs-CZ" sz="2600" dirty="0">
                <a:solidFill>
                  <a:schemeClr val="tx1"/>
                </a:solidFill>
              </a:rPr>
              <a:t>.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Jsem pastevecký pes a zaháním zvířátka do ohrady.</a:t>
            </a:r>
          </a:p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POMŮŽETE </a:t>
            </a:r>
            <a:r>
              <a:rPr lang="cs-CZ" sz="2600" dirty="0" smtClean="0">
                <a:solidFill>
                  <a:schemeClr val="tx1"/>
                </a:solidFill>
              </a:rPr>
              <a:t>MNĚ,  </a:t>
            </a:r>
            <a:r>
              <a:rPr lang="cs-CZ" sz="2600" dirty="0" smtClean="0">
                <a:solidFill>
                  <a:schemeClr val="tx1"/>
                </a:solidFill>
              </a:rPr>
              <a:t>PROSÍM ?</a:t>
            </a:r>
            <a:endParaRPr lang="cs-CZ" sz="2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8035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50"/>
            </a:gs>
            <a:gs pos="79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100000">
                        <a14:foregroundMark x1="40749" y1="88004" x2="40749" y2="88004"/>
                        <a14:foregroundMark x1="50504" y1="85038" x2="41001" y2="87030"/>
                        <a14:backgroundMark x1="37215" y1="89676" x2="37215" y2="896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" y="0"/>
            <a:ext cx="7948480" cy="6465194"/>
          </a:xfrm>
          <a:prstGeom prst="rect">
            <a:avLst/>
          </a:prstGeom>
        </p:spPr>
      </p:pic>
      <p:pic>
        <p:nvPicPr>
          <p:cNvPr id="78" name="Obrázek 7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7273" b="95455" l="6136" r="98364">
                        <a14:foregroundMark x1="24000" y1="16364" x2="51318" y2="63818"/>
                        <a14:foregroundMark x1="23182" y1="59394" x2="68955" y2="43030"/>
                        <a14:foregroundMark x1="51591" y1="41273" x2="68000" y2="41758"/>
                        <a14:foregroundMark x1="69045" y1="41939" x2="94000" y2="68242"/>
                        <a14:foregroundMark x1="69864" y1="47636" x2="68409" y2="66303"/>
                        <a14:foregroundMark x1="66000" y1="66485" x2="66955" y2="84061"/>
                        <a14:foregroundMark x1="24682" y1="61333" x2="23318" y2="85515"/>
                        <a14:foregroundMark x1="12955" y1="84788" x2="21318" y2="71091"/>
                        <a14:foregroundMark x1="12682" y1="35576" x2="26682" y2="23091"/>
                        <a14:backgroundMark x1="36818" y1="72727" x2="26545" y2="73939"/>
                        <a14:backgroundMark x1="27591" y1="73758" x2="27591" y2="73758"/>
                        <a14:backgroundMark x1="62300" y1="85167" x2="55550" y2="958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56862" y="1009239"/>
            <a:ext cx="3450275" cy="2587706"/>
          </a:xfrm>
          <a:prstGeom prst="rect">
            <a:avLst/>
          </a:prstGeom>
        </p:spPr>
      </p:pic>
      <p:pic>
        <p:nvPicPr>
          <p:cNvPr id="79" name="Obrázek 78"/>
          <p:cNvPicPr>
            <a:picLocks noChangeAspect="1"/>
          </p:cNvPicPr>
          <p:nvPr/>
        </p:nvPicPr>
        <p:blipFill>
          <a:blip r:embed="rId6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591060" y="2588205"/>
            <a:ext cx="2970093" cy="2227570"/>
          </a:xfrm>
          <a:prstGeom prst="rect">
            <a:avLst/>
          </a:prstGeom>
        </p:spPr>
      </p:pic>
      <p:pic>
        <p:nvPicPr>
          <p:cNvPr id="80" name="Obrázek 79" descr="20150330_17145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-330126" y="-48452"/>
            <a:ext cx="2791877" cy="2288412"/>
          </a:xfrm>
          <a:prstGeom prst="rect">
            <a:avLst/>
          </a:prstGeom>
        </p:spPr>
      </p:pic>
      <p:pic>
        <p:nvPicPr>
          <p:cNvPr id="81" name="Obrázek 80" descr="20150330_17145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855995" y="4734576"/>
            <a:ext cx="2791877" cy="2288412"/>
          </a:xfrm>
          <a:prstGeom prst="rect">
            <a:avLst/>
          </a:prstGeom>
        </p:spPr>
      </p:pic>
      <p:pic>
        <p:nvPicPr>
          <p:cNvPr id="82" name="Obrázek 81" descr="20150330_17145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flipH="1">
            <a:off x="6793002" y="2099782"/>
            <a:ext cx="2178720" cy="1785827"/>
          </a:xfrm>
          <a:prstGeom prst="rect">
            <a:avLst/>
          </a:prstGeom>
        </p:spPr>
      </p:pic>
      <p:pic>
        <p:nvPicPr>
          <p:cNvPr id="83" name="Obrázek 82" descr="20150330_17145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865999" y="-95598"/>
            <a:ext cx="2791877" cy="2288412"/>
          </a:xfrm>
          <a:prstGeom prst="rect">
            <a:avLst/>
          </a:prstGeom>
        </p:spPr>
      </p:pic>
      <p:pic>
        <p:nvPicPr>
          <p:cNvPr id="84" name="Obrázek 83" descr="20150330_17145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flipH="1">
            <a:off x="1680016" y="4970688"/>
            <a:ext cx="2791877" cy="2288412"/>
          </a:xfrm>
          <a:prstGeom prst="rect">
            <a:avLst/>
          </a:prstGeom>
        </p:spPr>
      </p:pic>
      <p:pic>
        <p:nvPicPr>
          <p:cNvPr id="85" name="Obrázek 84" descr="20150330_17145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flipH="1">
            <a:off x="2720889" y="970188"/>
            <a:ext cx="2178720" cy="1785827"/>
          </a:xfrm>
          <a:prstGeom prst="rect">
            <a:avLst/>
          </a:prstGeom>
        </p:spPr>
      </p:pic>
      <p:pic>
        <p:nvPicPr>
          <p:cNvPr id="86" name="Obrázek 85" descr="20150330_17145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742513" y="1538127"/>
            <a:ext cx="2178720" cy="1785827"/>
          </a:xfrm>
          <a:prstGeom prst="rect">
            <a:avLst/>
          </a:prstGeom>
        </p:spPr>
      </p:pic>
      <p:pic>
        <p:nvPicPr>
          <p:cNvPr id="87" name="Obrázek 86" descr="20150330_17145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flipH="1">
            <a:off x="1908113" y="2686469"/>
            <a:ext cx="2178720" cy="1785827"/>
          </a:xfrm>
          <a:prstGeom prst="rect">
            <a:avLst/>
          </a:prstGeom>
        </p:spPr>
      </p:pic>
      <p:pic>
        <p:nvPicPr>
          <p:cNvPr id="88" name="Obrázek 87" descr="20150330_17145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flipH="1">
            <a:off x="3256611" y="2745781"/>
            <a:ext cx="2178720" cy="1785827"/>
          </a:xfrm>
          <a:prstGeom prst="rect">
            <a:avLst/>
          </a:prstGeom>
        </p:spPr>
      </p:pic>
      <p:pic>
        <p:nvPicPr>
          <p:cNvPr id="89" name="Obrázek 88" descr="20150330_171458.jpg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875842" y="1489572"/>
            <a:ext cx="2178720" cy="1785827"/>
          </a:xfrm>
          <a:prstGeom prst="rect">
            <a:avLst/>
          </a:prstGeom>
        </p:spPr>
      </p:pic>
      <p:pic>
        <p:nvPicPr>
          <p:cNvPr id="90" name="Obrázek 8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8569930" y="6391718"/>
            <a:ext cx="1577362" cy="431088"/>
          </a:xfrm>
          <a:prstGeom prst="rect">
            <a:avLst/>
          </a:prstGeom>
        </p:spPr>
      </p:pic>
      <p:pic>
        <p:nvPicPr>
          <p:cNvPr id="91" name="Obrázek 9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7205163" y="6442657"/>
            <a:ext cx="1577362" cy="431088"/>
          </a:xfrm>
          <a:prstGeom prst="rect">
            <a:avLst/>
          </a:prstGeom>
        </p:spPr>
      </p:pic>
      <p:pic>
        <p:nvPicPr>
          <p:cNvPr id="92" name="Obrázek 9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9936572" y="3802228"/>
            <a:ext cx="1577362" cy="431088"/>
          </a:xfrm>
          <a:prstGeom prst="rect">
            <a:avLst/>
          </a:prstGeom>
        </p:spPr>
      </p:pic>
      <p:pic>
        <p:nvPicPr>
          <p:cNvPr id="93" name="Obrázek 9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7424311" y="1253754"/>
            <a:ext cx="1577362" cy="431088"/>
          </a:xfrm>
          <a:prstGeom prst="rect">
            <a:avLst/>
          </a:prstGeom>
        </p:spPr>
      </p:pic>
      <p:pic>
        <p:nvPicPr>
          <p:cNvPr id="94" name="Obrázek 93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881601" y="6442657"/>
            <a:ext cx="1577362" cy="431088"/>
          </a:xfrm>
          <a:prstGeom prst="rect">
            <a:avLst/>
          </a:prstGeom>
        </p:spPr>
      </p:pic>
      <p:pic>
        <p:nvPicPr>
          <p:cNvPr id="95" name="Obrázek 94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2038439" y="4137033"/>
            <a:ext cx="1577362" cy="431088"/>
          </a:xfrm>
          <a:prstGeom prst="rect">
            <a:avLst/>
          </a:prstGeom>
        </p:spPr>
      </p:pic>
      <p:pic>
        <p:nvPicPr>
          <p:cNvPr id="96" name="Obrázek 95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3104569" y="4264213"/>
            <a:ext cx="1577362" cy="431088"/>
          </a:xfrm>
          <a:prstGeom prst="rect">
            <a:avLst/>
          </a:prstGeom>
        </p:spPr>
      </p:pic>
      <p:pic>
        <p:nvPicPr>
          <p:cNvPr id="97" name="Obrázek 9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2399922" y="4343761"/>
            <a:ext cx="1577362" cy="431088"/>
          </a:xfrm>
          <a:prstGeom prst="rect">
            <a:avLst/>
          </a:prstGeom>
        </p:spPr>
      </p:pic>
      <p:pic>
        <p:nvPicPr>
          <p:cNvPr id="98" name="Obrázek 97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1761379" y="4320342"/>
            <a:ext cx="1577362" cy="431088"/>
          </a:xfrm>
          <a:prstGeom prst="rect">
            <a:avLst/>
          </a:prstGeom>
        </p:spPr>
      </p:pic>
      <p:pic>
        <p:nvPicPr>
          <p:cNvPr id="99" name="Obrázek 98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535" b="99744" l="3252" r="986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1936" y="1884789"/>
            <a:ext cx="1794925" cy="1739504"/>
          </a:xfrm>
          <a:prstGeom prst="rect">
            <a:avLst/>
          </a:prstGeom>
        </p:spPr>
      </p:pic>
      <p:pic>
        <p:nvPicPr>
          <p:cNvPr id="100" name="Obrázek 99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908906" y="5351570"/>
            <a:ext cx="1536856" cy="1484417"/>
          </a:xfrm>
          <a:prstGeom prst="rect">
            <a:avLst/>
          </a:prstGeom>
        </p:spPr>
      </p:pic>
      <p:pic>
        <p:nvPicPr>
          <p:cNvPr id="101" name="Obrázek 100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91060" y="259326"/>
            <a:ext cx="1536856" cy="1484417"/>
          </a:xfrm>
          <a:prstGeom prst="rect">
            <a:avLst/>
          </a:prstGeom>
        </p:spPr>
      </p:pic>
      <p:pic>
        <p:nvPicPr>
          <p:cNvPr id="102" name="Obrázek 101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0000312" y="4595202"/>
            <a:ext cx="1925607" cy="1859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43321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2.22222E-6 L 0.17734 0.03009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867" y="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2.59259E-6 L 0.42422 -0.04467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11" y="-2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4.07407E-6 L 0.41289 -0.02778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38" y="-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3.33333E-6 L -0.32669 0.01689 " pathEditMode="relative" rAng="0" ptsTypes="AA">
                                      <p:cBhvr>
                                        <p:cTn id="108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41" y="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2.22222E-6 L -0.16536 -0.0125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68" y="-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50"/>
            </a:gs>
            <a:gs pos="79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100000">
                        <a14:foregroundMark x1="40749" y1="88004" x2="40749" y2="88004"/>
                        <a14:foregroundMark x1="50504" y1="85038" x2="41001" y2="87030"/>
                        <a14:backgroundMark x1="36615" y1="90265" x2="50540" y2="873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" y="0"/>
            <a:ext cx="7948480" cy="6465194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100000" l="10000" r="99318">
                        <a14:backgroundMark x1="24545" y1="92424" x2="24545" y2="92424"/>
                        <a14:backgroundMark x1="26273" y1="91212" x2="26273" y2="91212"/>
                        <a14:backgroundMark x1="32273" y1="92242" x2="32273" y2="92242"/>
                        <a14:backgroundMark x1="41182" y1="95091" x2="41182" y2="95091"/>
                        <a14:backgroundMark x1="41182" y1="95091" x2="41182" y2="95091"/>
                        <a14:backgroundMark x1="48409" y1="92970" x2="48409" y2="92970"/>
                        <a14:backgroundMark x1="47045" y1="86909" x2="47045" y2="86909"/>
                        <a14:backgroundMark x1="35864" y1="72909" x2="35864" y2="72909"/>
                        <a14:backgroundMark x1="60545" y1="73758" x2="35727" y2="72909"/>
                        <a14:backgroundMark x1="35455" y1="72909" x2="64000" y2="73576"/>
                        <a14:backgroundMark x1="36273" y1="73576" x2="36273" y2="73576"/>
                        <a14:backgroundMark x1="36545" y1="72364" x2="63182" y2="73273"/>
                        <a14:backgroundMark x1="4273" y1="65758" x2="4273" y2="65758"/>
                        <a14:backgroundMark x1="4273" y1="65758" x2="4273" y2="65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6526" y="-53181"/>
            <a:ext cx="2697958" cy="2023469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273" b="95455" l="6136" r="98364">
                        <a14:foregroundMark x1="24000" y1="16364" x2="51318" y2="63818"/>
                        <a14:foregroundMark x1="23182" y1="59394" x2="68955" y2="43030"/>
                        <a14:foregroundMark x1="51591" y1="41273" x2="68000" y2="41758"/>
                        <a14:foregroundMark x1="69045" y1="41939" x2="94000" y2="68242"/>
                        <a14:foregroundMark x1="69864" y1="47636" x2="68409" y2="66303"/>
                        <a14:foregroundMark x1="66000" y1="66485" x2="66955" y2="84061"/>
                        <a14:foregroundMark x1="24682" y1="61333" x2="23318" y2="85515"/>
                        <a14:foregroundMark x1="12955" y1="84788" x2="21318" y2="71091"/>
                        <a14:foregroundMark x1="12682" y1="35576" x2="26682" y2="23091"/>
                        <a14:backgroundMark x1="36818" y1="72727" x2="26545" y2="73939"/>
                        <a14:backgroundMark x1="27591" y1="73758" x2="27591" y2="73758"/>
                        <a14:backgroundMark x1="62300" y1="85167" x2="55550" y2="958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6526" y="2337780"/>
            <a:ext cx="2582768" cy="1937076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94595" y="5229692"/>
            <a:ext cx="2352989" cy="1764742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100000" l="10000" r="99318">
                        <a14:backgroundMark x1="24545" y1="92424" x2="24545" y2="92424"/>
                        <a14:backgroundMark x1="26273" y1="91212" x2="26273" y2="91212"/>
                        <a14:backgroundMark x1="32273" y1="92242" x2="32273" y2="92242"/>
                        <a14:backgroundMark x1="41182" y1="95091" x2="41182" y2="95091"/>
                        <a14:backgroundMark x1="41182" y1="95091" x2="41182" y2="95091"/>
                        <a14:backgroundMark x1="48409" y1="92970" x2="48409" y2="92970"/>
                        <a14:backgroundMark x1="47045" y1="86909" x2="47045" y2="86909"/>
                        <a14:backgroundMark x1="35864" y1="72909" x2="35864" y2="72909"/>
                        <a14:backgroundMark x1="60545" y1="73758" x2="35727" y2="72909"/>
                        <a14:backgroundMark x1="35455" y1="72909" x2="64000" y2="73576"/>
                        <a14:backgroundMark x1="36273" y1="73576" x2="36273" y2="73576"/>
                        <a14:backgroundMark x1="36545" y1="72364" x2="63182" y2="73273"/>
                        <a14:backgroundMark x1="4273" y1="65758" x2="4273" y2="65758"/>
                        <a14:backgroundMark x1="4273" y1="65758" x2="4273" y2="65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168374" y="924516"/>
            <a:ext cx="3710560" cy="2782920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1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18" y="3889421"/>
            <a:ext cx="3656676" cy="2742508"/>
          </a:xfrm>
          <a:prstGeom prst="rect">
            <a:avLst/>
          </a:prstGeom>
        </p:spPr>
      </p:pic>
      <p:pic>
        <p:nvPicPr>
          <p:cNvPr id="52" name="Obrázek 51" descr="20150330_171458.jpg"/>
          <p:cNvPicPr>
            <a:picLocks noChangeAspect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-228666" y="337098"/>
            <a:ext cx="2791877" cy="2288412"/>
          </a:xfrm>
          <a:prstGeom prst="rect">
            <a:avLst/>
          </a:prstGeom>
        </p:spPr>
      </p:pic>
      <p:pic>
        <p:nvPicPr>
          <p:cNvPr id="53" name="Obrázek 52" descr="20150330_171458.jpg"/>
          <p:cNvPicPr>
            <a:picLocks noChangeAspect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623768" y="4967857"/>
            <a:ext cx="2791877" cy="2288412"/>
          </a:xfrm>
          <a:prstGeom prst="rect">
            <a:avLst/>
          </a:prstGeom>
        </p:spPr>
      </p:pic>
      <p:pic>
        <p:nvPicPr>
          <p:cNvPr id="54" name="Obrázek 53" descr="20150330_171458.jpg"/>
          <p:cNvPicPr>
            <a:picLocks noChangeAspect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541645" y="23648"/>
            <a:ext cx="2791877" cy="2288412"/>
          </a:xfrm>
          <a:prstGeom prst="rect">
            <a:avLst/>
          </a:prstGeom>
        </p:spPr>
      </p:pic>
      <p:pic>
        <p:nvPicPr>
          <p:cNvPr id="55" name="Obrázek 54" descr="20150330_171458.jpg"/>
          <p:cNvPicPr>
            <a:picLocks noChangeAspect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0834384" y="4569977"/>
            <a:ext cx="1519169" cy="1245214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13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807884" y="4017812"/>
            <a:ext cx="3619717" cy="2714788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432" y="899257"/>
            <a:ext cx="2352989" cy="1764742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85800" y="874713"/>
            <a:ext cx="2352989" cy="1764742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8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59423" y="1664296"/>
            <a:ext cx="2352989" cy="1764742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100000" l="10000" r="99318">
                        <a14:backgroundMark x1="24545" y1="92424" x2="24545" y2="92424"/>
                        <a14:backgroundMark x1="26273" y1="91212" x2="26273" y2="91212"/>
                        <a14:backgroundMark x1="32273" y1="92242" x2="32273" y2="92242"/>
                        <a14:backgroundMark x1="41182" y1="95091" x2="41182" y2="95091"/>
                        <a14:backgroundMark x1="41182" y1="95091" x2="41182" y2="95091"/>
                        <a14:backgroundMark x1="48409" y1="92970" x2="48409" y2="92970"/>
                        <a14:backgroundMark x1="47045" y1="86909" x2="47045" y2="86909"/>
                        <a14:backgroundMark x1="35864" y1="72909" x2="35864" y2="72909"/>
                        <a14:backgroundMark x1="60545" y1="73758" x2="35727" y2="72909"/>
                        <a14:backgroundMark x1="35455" y1="72909" x2="64000" y2="73576"/>
                        <a14:backgroundMark x1="36273" y1="73576" x2="36273" y2="73576"/>
                        <a14:backgroundMark x1="36545" y1="72364" x2="63182" y2="73273"/>
                        <a14:backgroundMark x1="4273" y1="65758" x2="4273" y2="65758"/>
                        <a14:backgroundMark x1="4273" y1="65758" x2="4273" y2="65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2202" y="2277347"/>
            <a:ext cx="2697958" cy="2023469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100000" l="10000" r="99318">
                        <a14:backgroundMark x1="24545" y1="92424" x2="24545" y2="92424"/>
                        <a14:backgroundMark x1="26273" y1="91212" x2="26273" y2="91212"/>
                        <a14:backgroundMark x1="32273" y1="92242" x2="32273" y2="92242"/>
                        <a14:backgroundMark x1="41182" y1="95091" x2="41182" y2="95091"/>
                        <a14:backgroundMark x1="41182" y1="95091" x2="41182" y2="95091"/>
                        <a14:backgroundMark x1="48409" y1="92970" x2="48409" y2="92970"/>
                        <a14:backgroundMark x1="47045" y1="86909" x2="47045" y2="86909"/>
                        <a14:backgroundMark x1="35864" y1="72909" x2="35864" y2="72909"/>
                        <a14:backgroundMark x1="60545" y1="73758" x2="35727" y2="72909"/>
                        <a14:backgroundMark x1="35455" y1="72909" x2="64000" y2="73576"/>
                        <a14:backgroundMark x1="36273" y1="73576" x2="36273" y2="73576"/>
                        <a14:backgroundMark x1="36545" y1="72364" x2="63182" y2="73273"/>
                        <a14:backgroundMark x1="4273" y1="65758" x2="4273" y2="65758"/>
                        <a14:backgroundMark x1="4273" y1="65758" x2="4273" y2="65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051278" y="1873649"/>
            <a:ext cx="2376033" cy="1782025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273" b="95455" l="6136" r="98364">
                        <a14:foregroundMark x1="24000" y1="16364" x2="51318" y2="63818"/>
                        <a14:foregroundMark x1="23182" y1="59394" x2="68955" y2="43030"/>
                        <a14:foregroundMark x1="51591" y1="41273" x2="68000" y2="41758"/>
                        <a14:foregroundMark x1="69045" y1="41939" x2="94000" y2="68242"/>
                        <a14:foregroundMark x1="69864" y1="47636" x2="68409" y2="66303"/>
                        <a14:foregroundMark x1="66000" y1="66485" x2="66955" y2="84061"/>
                        <a14:foregroundMark x1="24682" y1="61333" x2="23318" y2="85515"/>
                        <a14:foregroundMark x1="12955" y1="84788" x2="21318" y2="71091"/>
                        <a14:foregroundMark x1="12682" y1="35576" x2="26682" y2="23091"/>
                        <a14:backgroundMark x1="36818" y1="72727" x2="26545" y2="73939"/>
                        <a14:backgroundMark x1="27591" y1="73758" x2="27591" y2="73758"/>
                        <a14:backgroundMark x1="62300" y1="85167" x2="55550" y2="958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1397" y="2347707"/>
            <a:ext cx="2582768" cy="1937076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2762708" y="6340461"/>
            <a:ext cx="1577362" cy="431088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7646551" y="4754702"/>
            <a:ext cx="1577362" cy="431088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7346052" y="3027538"/>
            <a:ext cx="2838144" cy="626577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10262886" y="1368028"/>
            <a:ext cx="1577362" cy="431088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2737045" y="4318452"/>
            <a:ext cx="1577362" cy="431088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1977419" y="4201824"/>
            <a:ext cx="1577362" cy="431088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2530299" y="4101721"/>
            <a:ext cx="1577362" cy="431088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535" b="99744" l="3252" r="986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1936" y="1884789"/>
            <a:ext cx="1794925" cy="1739504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401948" y="3555917"/>
            <a:ext cx="1536856" cy="1484417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6460" y="235632"/>
            <a:ext cx="1060763" cy="1024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0137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3.7037E-7 L -0.2918 -0.042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96" y="-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3.7037E-6 L 0.61146 -0.0900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73" y="-4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3.7037E-6 L -1.05495 0.0803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747" y="4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4.07407E-6 L -1.00521 -0.0476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260" y="-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5.55112E-17 L 0.44844 -0.0460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22" y="-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4.81481E-6 L -1.03282 -0.0453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641" y="-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4000"/>
                            </p:stCondLst>
                            <p:childTnLst>
                              <p:par>
                                <p:cTn id="10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6000"/>
                            </p:stCondLst>
                            <p:childTnLst>
                              <p:par>
                                <p:cTn id="1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8000"/>
                            </p:stCondLst>
                            <p:childTnLst>
                              <p:par>
                                <p:cTn id="1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50"/>
            </a:gs>
            <a:gs pos="79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3"/>
            <a:ext cx="5391397" cy="15638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foregroundMark x1="47818" y1="80727" x2="47818" y2="80727"/>
                        <a14:foregroundMark x1="54591" y1="78485" x2="48000" y2="8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530" t="14459" r="11033" b="10235"/>
          <a:stretch/>
        </p:blipFill>
        <p:spPr>
          <a:xfrm>
            <a:off x="1" y="-1"/>
            <a:ext cx="8318596" cy="6766241"/>
          </a:xfrm>
          <a:prstGeom prst="rect">
            <a:avLst/>
          </a:prstGeom>
        </p:spPr>
      </p:pic>
      <p:pic>
        <p:nvPicPr>
          <p:cNvPr id="111" name="Obrázek 110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606" b="95273" l="10000" r="91591">
                        <a14:foregroundMark x1="20955" y1="39273" x2="37591" y2="21152"/>
                        <a14:foregroundMark x1="26682" y1="22606" x2="42409" y2="24909"/>
                        <a14:foregroundMark x1="29318" y1="19758" x2="30409" y2="14242"/>
                        <a14:foregroundMark x1="31182" y1="63818" x2="32136" y2="86909"/>
                        <a14:foregroundMark x1="32136" y1="86909" x2="32136" y2="86909"/>
                        <a14:foregroundMark x1="29455" y1="72364" x2="29455" y2="72364"/>
                        <a14:foregroundMark x1="27045" y1="74848" x2="27045" y2="74848"/>
                        <a14:foregroundMark x1="28409" y1="72182" x2="28409" y2="72182"/>
                        <a14:foregroundMark x1="20273" y1="83394" x2="17455" y2="88909"/>
                        <a14:foregroundMark x1="22682" y1="81091" x2="22682" y2="81091"/>
                        <a14:foregroundMark x1="22682" y1="80545" x2="22682" y2="80545"/>
                        <a14:foregroundMark x1="23864" y1="78909" x2="29045" y2="73576"/>
                        <a14:foregroundMark x1="54409" y1="96727" x2="54409" y2="96727"/>
                        <a14:foregroundMark x1="55045" y1="92970" x2="55045" y2="92970"/>
                        <a14:foregroundMark x1="56409" y1="93515" x2="67318" y2="75758"/>
                        <a14:foregroundMark x1="70000" y1="95455" x2="70000" y2="95455"/>
                        <a14:foregroundMark x1="70545" y1="92242" x2="72273" y2="73939"/>
                        <a14:foregroundMark x1="72273" y1="73939" x2="71727" y2="60606"/>
                        <a14:foregroundMark x1="73318" y1="44424" x2="91591" y2="91030"/>
                        <a14:foregroundMark x1="47727" y1="31636" x2="51864" y2="54424"/>
                        <a14:foregroundMark x1="51864" y1="54424" x2="45182" y2="26121"/>
                        <a14:foregroundMark x1="50000" y1="42303" x2="71318" y2="42303"/>
                        <a14:backgroundMark x1="33864" y1="72727" x2="61455" y2="73273"/>
                        <a14:backgroundMark x1="50136" y1="41091" x2="60273" y2="41091"/>
                        <a14:backgroundMark x1="18818" y1="86424" x2="18818" y2="86424"/>
                        <a14:backgroundMark x1="77864" y1="59576" x2="77864" y2="59576"/>
                        <a14:backgroundMark x1="77591" y1="58303" x2="77591" y2="58303"/>
                        <a14:backgroundMark x1="44955" y1="26848" x2="44955" y2="26848"/>
                        <a14:backgroundMark x1="18000" y1="88000" x2="19182" y2="85515"/>
                        <a14:backgroundMark x1="19182" y1="85515" x2="19182" y2="85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6627" y="3525135"/>
            <a:ext cx="4064414" cy="3048311"/>
          </a:xfrm>
          <a:prstGeom prst="rect">
            <a:avLst/>
          </a:prstGeom>
        </p:spPr>
      </p:pic>
      <p:pic>
        <p:nvPicPr>
          <p:cNvPr id="112" name="Obrázek 111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7273" b="95455" l="6136" r="98364">
                        <a14:foregroundMark x1="24000" y1="16364" x2="51318" y2="63818"/>
                        <a14:foregroundMark x1="23182" y1="59394" x2="68955" y2="43030"/>
                        <a14:foregroundMark x1="51591" y1="41273" x2="68000" y2="41758"/>
                        <a14:foregroundMark x1="69045" y1="41939" x2="94000" y2="68242"/>
                        <a14:foregroundMark x1="69864" y1="47636" x2="68409" y2="66303"/>
                        <a14:foregroundMark x1="66000" y1="66485" x2="66955" y2="84061"/>
                        <a14:foregroundMark x1="24682" y1="61333" x2="23318" y2="85515"/>
                        <a14:foregroundMark x1="12955" y1="84788" x2="21318" y2="71091"/>
                        <a14:foregroundMark x1="12682" y1="35576" x2="26682" y2="23091"/>
                        <a14:backgroundMark x1="36818" y1="72727" x2="26545" y2="73939"/>
                        <a14:backgroundMark x1="27591" y1="73758" x2="27591" y2="73758"/>
                        <a14:backgroundMark x1="62300" y1="85167" x2="55550" y2="9580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66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845897" y="1656881"/>
            <a:ext cx="3559939" cy="2669954"/>
          </a:xfrm>
          <a:prstGeom prst="rect">
            <a:avLst/>
          </a:prstGeom>
        </p:spPr>
      </p:pic>
      <p:pic>
        <p:nvPicPr>
          <p:cNvPr id="113" name="Obrázek 112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100000" l="10000" r="99318">
                        <a14:backgroundMark x1="24545" y1="92424" x2="24545" y2="92424"/>
                        <a14:backgroundMark x1="26273" y1="91212" x2="26273" y2="91212"/>
                        <a14:backgroundMark x1="32273" y1="92242" x2="32273" y2="92242"/>
                        <a14:backgroundMark x1="41182" y1="95091" x2="41182" y2="95091"/>
                        <a14:backgroundMark x1="41182" y1="95091" x2="41182" y2="95091"/>
                        <a14:backgroundMark x1="48409" y1="92970" x2="48409" y2="92970"/>
                        <a14:backgroundMark x1="47045" y1="86909" x2="47045" y2="86909"/>
                        <a14:backgroundMark x1="35864" y1="72909" x2="35864" y2="72909"/>
                        <a14:backgroundMark x1="60545" y1="73758" x2="35727" y2="72909"/>
                        <a14:backgroundMark x1="35455" y1="72909" x2="64000" y2="73576"/>
                        <a14:backgroundMark x1="36273" y1="73576" x2="36273" y2="73576"/>
                        <a14:backgroundMark x1="36545" y1="72364" x2="63182" y2="73273"/>
                        <a14:backgroundMark x1="4273" y1="65758" x2="4273" y2="65758"/>
                        <a14:backgroundMark x1="4273" y1="65758" x2="4273" y2="65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96743" y="3613737"/>
            <a:ext cx="4512776" cy="3384583"/>
          </a:xfrm>
          <a:prstGeom prst="rect">
            <a:avLst/>
          </a:prstGeom>
        </p:spPr>
      </p:pic>
      <p:pic>
        <p:nvPicPr>
          <p:cNvPr id="114" name="Obrázek 113" descr="20150330_171458.jpg"/>
          <p:cNvPicPr>
            <a:picLocks noChangeAspect="1"/>
          </p:cNvPicPr>
          <p:nvPr/>
        </p:nvPicPr>
        <p:blipFill rotWithShape="1">
          <a:blip r:embed="rId1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6506" t="-11508" r="15888" b="19489"/>
          <a:stretch/>
        </p:blipFill>
        <p:spPr>
          <a:xfrm>
            <a:off x="6520070" y="-396404"/>
            <a:ext cx="1804455" cy="2013169"/>
          </a:xfrm>
          <a:prstGeom prst="rect">
            <a:avLst/>
          </a:prstGeom>
        </p:spPr>
      </p:pic>
      <p:pic>
        <p:nvPicPr>
          <p:cNvPr id="115" name="Obrázek 114" descr="20150330_171458.jpg"/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5475" y="322667"/>
            <a:ext cx="1691739" cy="1386664"/>
          </a:xfrm>
          <a:prstGeom prst="rect">
            <a:avLst/>
          </a:prstGeom>
        </p:spPr>
      </p:pic>
      <p:pic>
        <p:nvPicPr>
          <p:cNvPr id="116" name="Obrázek 115" descr="20150330_171458.jpg"/>
          <p:cNvPicPr>
            <a:picLocks noChangeAspect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834073" y="4086220"/>
            <a:ext cx="2092640" cy="1715270"/>
          </a:xfrm>
          <a:prstGeom prst="rect">
            <a:avLst/>
          </a:prstGeom>
        </p:spPr>
      </p:pic>
      <p:pic>
        <p:nvPicPr>
          <p:cNvPr id="222" name="Obrázek 221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10553712" y="4806941"/>
            <a:ext cx="1577362" cy="431088"/>
          </a:xfrm>
          <a:prstGeom prst="rect">
            <a:avLst/>
          </a:prstGeom>
        </p:spPr>
      </p:pic>
      <p:pic>
        <p:nvPicPr>
          <p:cNvPr id="224" name="Obrázek 223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7781226" y="4096734"/>
            <a:ext cx="1577362" cy="431088"/>
          </a:xfrm>
          <a:prstGeom prst="rect">
            <a:avLst/>
          </a:prstGeom>
        </p:spPr>
      </p:pic>
      <p:pic>
        <p:nvPicPr>
          <p:cNvPr id="225" name="Obrázek 22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10448263" y="1481837"/>
            <a:ext cx="1577362" cy="431088"/>
          </a:xfrm>
          <a:prstGeom prst="rect">
            <a:avLst/>
          </a:prstGeom>
        </p:spPr>
      </p:pic>
      <p:pic>
        <p:nvPicPr>
          <p:cNvPr id="226" name="Obrázek 225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6974349" y="6386647"/>
            <a:ext cx="1577362" cy="431088"/>
          </a:xfrm>
          <a:prstGeom prst="rect">
            <a:avLst/>
          </a:prstGeom>
        </p:spPr>
      </p:pic>
      <p:pic>
        <p:nvPicPr>
          <p:cNvPr id="227" name="Obrázek 226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7495566" y="2151402"/>
            <a:ext cx="1577362" cy="431088"/>
          </a:xfrm>
          <a:prstGeom prst="rect">
            <a:avLst/>
          </a:prstGeom>
        </p:spPr>
      </p:pic>
      <p:pic>
        <p:nvPicPr>
          <p:cNvPr id="228" name="Obrázek 227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 rot="18491599">
            <a:off x="4433867" y="3427167"/>
            <a:ext cx="1577362" cy="431088"/>
          </a:xfrm>
          <a:prstGeom prst="rect">
            <a:avLst/>
          </a:prstGeom>
        </p:spPr>
      </p:pic>
      <p:pic>
        <p:nvPicPr>
          <p:cNvPr id="229" name="Obrázek 228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 rot="15727542">
            <a:off x="4924781" y="2526034"/>
            <a:ext cx="1577362" cy="431088"/>
          </a:xfrm>
          <a:prstGeom prst="rect">
            <a:avLst/>
          </a:prstGeom>
        </p:spPr>
      </p:pic>
      <p:pic>
        <p:nvPicPr>
          <p:cNvPr id="230" name="Obrázek 229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>
            <a:off x="548865" y="6285220"/>
            <a:ext cx="1577362" cy="431088"/>
          </a:xfrm>
          <a:prstGeom prst="rect">
            <a:avLst/>
          </a:prstGeom>
        </p:spPr>
      </p:pic>
      <p:pic>
        <p:nvPicPr>
          <p:cNvPr id="231" name="Obrázek 230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00" t="7822" r="56933" b="51467"/>
          <a:stretch/>
        </p:blipFill>
        <p:spPr>
          <a:xfrm rot="18721416">
            <a:off x="4922498" y="3166842"/>
            <a:ext cx="1577362" cy="431088"/>
          </a:xfrm>
          <a:prstGeom prst="rect">
            <a:avLst/>
          </a:prstGeom>
        </p:spPr>
      </p:pic>
      <p:pic>
        <p:nvPicPr>
          <p:cNvPr id="232" name="Obrázek 231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535" b="99744" l="3252" r="986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1936" y="1884789"/>
            <a:ext cx="1794925" cy="1739504"/>
          </a:xfrm>
          <a:prstGeom prst="rect">
            <a:avLst/>
          </a:prstGeom>
        </p:spPr>
      </p:pic>
      <p:pic>
        <p:nvPicPr>
          <p:cNvPr id="233" name="Obrázek 232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40083" y="1178389"/>
            <a:ext cx="1540683" cy="1488113"/>
          </a:xfrm>
          <a:prstGeom prst="rect">
            <a:avLst/>
          </a:prstGeom>
        </p:spPr>
      </p:pic>
      <p:pic>
        <p:nvPicPr>
          <p:cNvPr id="234" name="Obrázek 233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591429" y="5307570"/>
            <a:ext cx="1536856" cy="1484417"/>
          </a:xfrm>
          <a:prstGeom prst="rect">
            <a:avLst/>
          </a:prstGeom>
        </p:spPr>
      </p:pic>
      <p:pic>
        <p:nvPicPr>
          <p:cNvPr id="235" name="Obrázek 234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24263" y="259522"/>
            <a:ext cx="1536856" cy="1484417"/>
          </a:xfrm>
          <a:prstGeom prst="rect">
            <a:avLst/>
          </a:prstGeom>
        </p:spPr>
      </p:pic>
      <p:pic>
        <p:nvPicPr>
          <p:cNvPr id="236" name="Obrázek 235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82748" y="5390440"/>
            <a:ext cx="1536856" cy="1484417"/>
          </a:xfrm>
          <a:prstGeom prst="rect">
            <a:avLst/>
          </a:prstGeom>
        </p:spPr>
      </p:pic>
      <p:pic>
        <p:nvPicPr>
          <p:cNvPr id="237" name="Obrázek 236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297217" y="2454672"/>
            <a:ext cx="1536856" cy="1484417"/>
          </a:xfrm>
          <a:prstGeom prst="rect">
            <a:avLst/>
          </a:prstGeom>
        </p:spPr>
      </p:pic>
      <p:pic>
        <p:nvPicPr>
          <p:cNvPr id="238" name="Obrázek 237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2620" y="1507441"/>
            <a:ext cx="1536856" cy="1484417"/>
          </a:xfrm>
          <a:prstGeom prst="rect">
            <a:avLst/>
          </a:prstGeom>
        </p:spPr>
      </p:pic>
      <p:pic>
        <p:nvPicPr>
          <p:cNvPr id="239" name="Obrázek 238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59985" y="2158294"/>
            <a:ext cx="1536856" cy="1484417"/>
          </a:xfrm>
          <a:prstGeom prst="rect">
            <a:avLst/>
          </a:prstGeom>
        </p:spPr>
      </p:pic>
      <p:pic>
        <p:nvPicPr>
          <p:cNvPr id="240" name="Obrázek 239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144" y="3070420"/>
            <a:ext cx="1536856" cy="1484417"/>
          </a:xfrm>
          <a:prstGeom prst="rect">
            <a:avLst/>
          </a:prstGeom>
        </p:spPr>
      </p:pic>
      <p:pic>
        <p:nvPicPr>
          <p:cNvPr id="241" name="Obrázek 240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647991" y="3421052"/>
            <a:ext cx="1536856" cy="1484417"/>
          </a:xfrm>
          <a:prstGeom prst="rect">
            <a:avLst/>
          </a:prstGeom>
        </p:spPr>
      </p:pic>
      <p:pic>
        <p:nvPicPr>
          <p:cNvPr id="242" name="Obrázek 241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444" b="98669" l="429" r="992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630632" y="1879308"/>
            <a:ext cx="1536856" cy="1484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5810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4.81481E-6 L -0.96641 -0.04722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320" y="-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4.07407E-6 L -0.92735 0.00278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2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367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96296E-6 L -1.06302 0.01852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151" y="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44444E-6 L 0.67136 0.01366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2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568" y="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2.22222E-6 L 0.50091 -0.02361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39" y="-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1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6000"/>
                            </p:stCondLst>
                            <p:childTnLst>
                              <p:par>
                                <p:cTn id="13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8000"/>
                            </p:stCondLst>
                            <p:childTnLst>
                              <p:par>
                                <p:cTn id="15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obrázky</a:t>
            </a:r>
          </a:p>
          <a:p>
            <a:pPr marL="45720" indent="0">
              <a:buNone/>
            </a:pPr>
            <a:r>
              <a:rPr lang="cs-CZ" dirty="0" smtClean="0"/>
              <a:t>Obrázky se souhlasem autora p. </a:t>
            </a:r>
            <a:r>
              <a:rPr lang="cs-CZ" dirty="0" err="1" smtClean="0"/>
              <a:t>Košatová</a:t>
            </a:r>
            <a:r>
              <a:rPr lang="cs-CZ" dirty="0" smtClean="0"/>
              <a:t> a p</a:t>
            </a:r>
            <a:r>
              <a:rPr lang="cs-CZ" dirty="0" smtClean="0"/>
              <a:t>. </a:t>
            </a:r>
            <a:r>
              <a:rPr lang="cs-CZ" dirty="0" err="1" smtClean="0"/>
              <a:t>Pošíková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pomáhají pasteveckému pejskovi zahnat konkrétní zvířátka do </a:t>
            </a:r>
            <a:r>
              <a:rPr lang="cs-CZ" dirty="0"/>
              <a:t>o</a:t>
            </a:r>
            <a:r>
              <a:rPr lang="cs-CZ" dirty="0" smtClean="0"/>
              <a:t>hrádky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pozorovacích schopností, podpora </a:t>
            </a:r>
            <a:r>
              <a:rPr lang="cs-CZ" dirty="0" err="1" smtClean="0"/>
              <a:t>předmatematické</a:t>
            </a:r>
            <a:r>
              <a:rPr lang="cs-CZ" dirty="0" smtClean="0"/>
              <a:t> gramotnosti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číslo 2 se představí pastevecký pes </a:t>
            </a:r>
            <a:r>
              <a:rPr lang="cs-CZ" dirty="0" err="1" smtClean="0"/>
              <a:t>Baryk</a:t>
            </a:r>
            <a:r>
              <a:rPr lang="cs-CZ" dirty="0" smtClean="0"/>
              <a:t> a po kliknutí požádá děti o pomoc.</a:t>
            </a:r>
          </a:p>
          <a:p>
            <a:r>
              <a:rPr lang="cs-CZ" dirty="0" smtClean="0"/>
              <a:t>Na snímku č. 3 pomáháme </a:t>
            </a:r>
            <a:r>
              <a:rPr lang="cs-CZ" dirty="0" err="1" smtClean="0"/>
              <a:t>Barykovi</a:t>
            </a:r>
            <a:r>
              <a:rPr lang="cs-CZ" dirty="0" smtClean="0"/>
              <a:t> zahnat do ohrady telátka. Při </a:t>
            </a:r>
            <a:r>
              <a:rPr lang="cs-CZ" dirty="0" err="1" smtClean="0"/>
              <a:t>klliknutí</a:t>
            </a:r>
            <a:r>
              <a:rPr lang="cs-CZ" dirty="0" smtClean="0"/>
              <a:t> na telátko se rozběhne po louce…..když </a:t>
            </a:r>
            <a:r>
              <a:rPr lang="cs-CZ" dirty="0" err="1" smtClean="0"/>
              <a:t>vyklikáme</a:t>
            </a:r>
            <a:r>
              <a:rPr lang="cs-CZ" dirty="0" smtClean="0"/>
              <a:t> všechna telátka – klikneme na </a:t>
            </a:r>
            <a:r>
              <a:rPr lang="cs-CZ" dirty="0" err="1" smtClean="0"/>
              <a:t>Baryka</a:t>
            </a:r>
            <a:r>
              <a:rPr lang="cs-CZ" dirty="0" smtClean="0"/>
              <a:t> a pobídneme jej přiveď telátka do ohrádky. Postupně počítáme každé, které do ohrádky přiskáče.</a:t>
            </a:r>
          </a:p>
          <a:p>
            <a:r>
              <a:rPr lang="cs-CZ" dirty="0" smtClean="0"/>
              <a:t>Totéž opakujeme u dalších snímků – nejprve s koníky a poté s ovečkami.</a:t>
            </a:r>
          </a:p>
          <a:p>
            <a:r>
              <a:rPr lang="cs-CZ" dirty="0" smtClean="0"/>
              <a:t>Nakonec se dětí zeptáme, kterých zvířátek bylo v ohrádce nejvíce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 Posoudit početnost dvou souborů a určit počet do 6 (např. o kolik je více a o kolik je méně, kde je stejně)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340</Words>
  <Application>Microsoft Office PowerPoint</Application>
  <PresentationFormat>Vlastní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Barykova práce </vt:lpstr>
      <vt:lpstr>Snímek 2</vt:lpstr>
      <vt:lpstr>Snímek 3</vt:lpstr>
      <vt:lpstr>Snímek 4</vt:lpstr>
      <vt:lpstr>Snímek 5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2015-05-24T11:31:30Z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