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rPr>
            <a:t>Opakování základních pojmů a vztahů z učiva fyziky pro 7. </a:t>
          </a:r>
          <a:r>
            <a:rPr lang="cs-CZ" sz="1600" dirty="0" err="1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rPr>
            <a:t>roč</a:t>
          </a:r>
          <a:r>
            <a:rPr lang="cs-CZ" sz="16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rPr>
            <a:t>.</a:t>
          </a:r>
          <a:endParaRPr lang="cs-CZ" sz="1600" dirty="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ročník, nebo </a:t>
          </a:r>
          <a:r>
            <a:rPr lang="cs-CZ" sz="1600" smtClean="0"/>
            <a:t>pro opakování </a:t>
          </a:r>
          <a:r>
            <a:rPr lang="cs-CZ" sz="1600" dirty="0" smtClean="0"/>
            <a:t>na začátku 8. </a:t>
          </a:r>
          <a:r>
            <a:rPr lang="cs-CZ" sz="1600" dirty="0" err="1" smtClean="0"/>
            <a:t>roč</a:t>
          </a:r>
          <a:r>
            <a:rPr lang="cs-CZ" sz="1600" dirty="0" smtClean="0"/>
            <a:t>.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</a:t>
          </a:r>
          <a:r>
            <a:rPr lang="cs-CZ" sz="1600" dirty="0" smtClean="0"/>
            <a:t>hodině, </a:t>
          </a:r>
          <a:r>
            <a:rPr lang="cs-CZ" sz="1600" dirty="0" smtClean="0"/>
            <a:t>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97EE31-BB95-4196-B0EA-5E494B8070A3}" type="presOf" srcId="{51801BC8-D6DC-4669-A849-3FE3157A21FE}" destId="{F2F6B223-CEF1-4552-AA17-F64BAF562805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6A3018B-FA82-4465-9D1C-40CCC665C181}" type="presOf" srcId="{21CD1CFD-9C1D-4CCD-9C1F-96D7FEC97AFE}" destId="{E849BD94-F756-4A2B-878A-8B8D1301ACCA}" srcOrd="0" destOrd="0" presId="urn:microsoft.com/office/officeart/2005/8/layout/list1"/>
    <dgm:cxn modelId="{77271375-DAD2-40AC-8297-CF0047F558E1}" type="presOf" srcId="{3895EC79-AA20-455E-9F69-DE3BD08E691E}" destId="{867F9FBB-DA2B-45E8-A45C-7C53C4121152}" srcOrd="1" destOrd="0" presId="urn:microsoft.com/office/officeart/2005/8/layout/list1"/>
    <dgm:cxn modelId="{FC82EF3D-6A2D-4103-AED3-68DF9CD82D8A}" type="presOf" srcId="{30796B16-12F9-40D6-9015-EB89BB5F506A}" destId="{CBC03896-5359-44E0-8915-FCD9B030F579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54F945B7-708A-4720-830D-DA2079DD1EF8}" type="presOf" srcId="{C23FB3AD-ADCB-439B-91E3-CCAC5D95039A}" destId="{D8A736F1-6882-4EE8-B8CF-94E99995BBC4}" srcOrd="0" destOrd="0" presId="urn:microsoft.com/office/officeart/2005/8/layout/list1"/>
    <dgm:cxn modelId="{BEF24298-3AEE-446F-BE12-B67450ED17CB}" type="presOf" srcId="{21CD1CFD-9C1D-4CCD-9C1F-96D7FEC97AFE}" destId="{B303A152-D5F1-4A18-813F-E2E35B67E925}" srcOrd="1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082D3CA4-B006-43D8-ABB4-857A20A98B5E}" type="presOf" srcId="{3895EC79-AA20-455E-9F69-DE3BD08E691E}" destId="{EB0ECFC4-C995-40AD-A8E9-595ABAA26A22}" srcOrd="0" destOrd="0" presId="urn:microsoft.com/office/officeart/2005/8/layout/list1"/>
    <dgm:cxn modelId="{A4FA766C-EA09-4119-898E-CA9544AF0530}" type="presOf" srcId="{FCA51B5C-9664-4F83-804A-4F17952C1B77}" destId="{357F34FD-9159-4421-ADFD-8E14EBA959DF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2EC16DC3-0370-4AC8-8610-DE9561F37BE3}" type="presOf" srcId="{C23FB3AD-ADCB-439B-91E3-CCAC5D95039A}" destId="{0DE7C07F-6E89-49E7-849E-19E901F4E55C}" srcOrd="1" destOrd="0" presId="urn:microsoft.com/office/officeart/2005/8/layout/list1"/>
    <dgm:cxn modelId="{0DA05AF0-4D72-4172-8A09-7C8D026D9525}" type="presOf" srcId="{5D5106FA-2091-4491-8130-81C8257822BF}" destId="{7434E60B-9D92-4C96-BC05-49E506135518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4CAA8F5B-5F34-40C3-BE37-3743F577D447}" type="presParOf" srcId="{357F34FD-9159-4421-ADFD-8E14EBA959DF}" destId="{786576EC-D75C-4DB0-B314-C85D4862E4CA}" srcOrd="0" destOrd="0" presId="urn:microsoft.com/office/officeart/2005/8/layout/list1"/>
    <dgm:cxn modelId="{A3B6CD47-1A80-4465-912B-F83ABC7CBC7A}" type="presParOf" srcId="{786576EC-D75C-4DB0-B314-C85D4862E4CA}" destId="{EB0ECFC4-C995-40AD-A8E9-595ABAA26A22}" srcOrd="0" destOrd="0" presId="urn:microsoft.com/office/officeart/2005/8/layout/list1"/>
    <dgm:cxn modelId="{32FDE990-6C0C-4269-8D6A-761C95DF8C5B}" type="presParOf" srcId="{786576EC-D75C-4DB0-B314-C85D4862E4CA}" destId="{867F9FBB-DA2B-45E8-A45C-7C53C4121152}" srcOrd="1" destOrd="0" presId="urn:microsoft.com/office/officeart/2005/8/layout/list1"/>
    <dgm:cxn modelId="{B45BA912-C8D9-45C9-BCEB-57AF6B4EF5B9}" type="presParOf" srcId="{357F34FD-9159-4421-ADFD-8E14EBA959DF}" destId="{53BD7F68-B256-41A2-AF8D-7FF61038E16B}" srcOrd="1" destOrd="0" presId="urn:microsoft.com/office/officeart/2005/8/layout/list1"/>
    <dgm:cxn modelId="{266A1F49-7F53-4899-AB66-F47D9248EC22}" type="presParOf" srcId="{357F34FD-9159-4421-ADFD-8E14EBA959DF}" destId="{CBC03896-5359-44E0-8915-FCD9B030F579}" srcOrd="2" destOrd="0" presId="urn:microsoft.com/office/officeart/2005/8/layout/list1"/>
    <dgm:cxn modelId="{3A2DCB1E-8397-48A1-9C6F-3E1CBED70179}" type="presParOf" srcId="{357F34FD-9159-4421-ADFD-8E14EBA959DF}" destId="{D23B6F7A-3280-4B61-8C5A-157F38DB805D}" srcOrd="3" destOrd="0" presId="urn:microsoft.com/office/officeart/2005/8/layout/list1"/>
    <dgm:cxn modelId="{C971AEF1-0345-42DB-A221-7F369513E319}" type="presParOf" srcId="{357F34FD-9159-4421-ADFD-8E14EBA959DF}" destId="{24B7CFB4-FF55-4562-A794-0EB5393671C4}" srcOrd="4" destOrd="0" presId="urn:microsoft.com/office/officeart/2005/8/layout/list1"/>
    <dgm:cxn modelId="{39805EC2-1A09-4504-95EB-9D6930BCCF82}" type="presParOf" srcId="{24B7CFB4-FF55-4562-A794-0EB5393671C4}" destId="{D8A736F1-6882-4EE8-B8CF-94E99995BBC4}" srcOrd="0" destOrd="0" presId="urn:microsoft.com/office/officeart/2005/8/layout/list1"/>
    <dgm:cxn modelId="{96A6D3DB-1D03-4949-8F5A-E1EC059B7529}" type="presParOf" srcId="{24B7CFB4-FF55-4562-A794-0EB5393671C4}" destId="{0DE7C07F-6E89-49E7-849E-19E901F4E55C}" srcOrd="1" destOrd="0" presId="urn:microsoft.com/office/officeart/2005/8/layout/list1"/>
    <dgm:cxn modelId="{2D35E477-2967-4A05-9F85-28C7D71CB5A7}" type="presParOf" srcId="{357F34FD-9159-4421-ADFD-8E14EBA959DF}" destId="{BA0DF4E2-C357-494D-8797-8B5E841504F2}" srcOrd="5" destOrd="0" presId="urn:microsoft.com/office/officeart/2005/8/layout/list1"/>
    <dgm:cxn modelId="{2A69CD21-34FD-4514-BFF3-D3A2817D939C}" type="presParOf" srcId="{357F34FD-9159-4421-ADFD-8E14EBA959DF}" destId="{7434E60B-9D92-4C96-BC05-49E506135518}" srcOrd="6" destOrd="0" presId="urn:microsoft.com/office/officeart/2005/8/layout/list1"/>
    <dgm:cxn modelId="{7FA8378C-6D60-434A-AB4E-E2CFF6F83805}" type="presParOf" srcId="{357F34FD-9159-4421-ADFD-8E14EBA959DF}" destId="{9B5427D5-06B1-41D5-84C6-F7C7B8DCA45D}" srcOrd="7" destOrd="0" presId="urn:microsoft.com/office/officeart/2005/8/layout/list1"/>
    <dgm:cxn modelId="{A30C2F84-A2CF-48A7-9722-96EB20B38C6A}" type="presParOf" srcId="{357F34FD-9159-4421-ADFD-8E14EBA959DF}" destId="{350B5CD4-14C5-4C8F-AD3E-3204822691E7}" srcOrd="8" destOrd="0" presId="urn:microsoft.com/office/officeart/2005/8/layout/list1"/>
    <dgm:cxn modelId="{66857056-4BFB-47DD-8A0F-B06771F6FB49}" type="presParOf" srcId="{350B5CD4-14C5-4C8F-AD3E-3204822691E7}" destId="{E849BD94-F756-4A2B-878A-8B8D1301ACCA}" srcOrd="0" destOrd="0" presId="urn:microsoft.com/office/officeart/2005/8/layout/list1"/>
    <dgm:cxn modelId="{CEF9A6C4-A288-4DDE-8105-E1DC9E23CC5E}" type="presParOf" srcId="{350B5CD4-14C5-4C8F-AD3E-3204822691E7}" destId="{B303A152-D5F1-4A18-813F-E2E35B67E925}" srcOrd="1" destOrd="0" presId="urn:microsoft.com/office/officeart/2005/8/layout/list1"/>
    <dgm:cxn modelId="{DED53132-2946-4B30-B594-13EEE6C008B2}" type="presParOf" srcId="{357F34FD-9159-4421-ADFD-8E14EBA959DF}" destId="{5FDAF200-F332-4E4A-80AF-DCEE715F35A5}" srcOrd="9" destOrd="0" presId="urn:microsoft.com/office/officeart/2005/8/layout/list1"/>
    <dgm:cxn modelId="{3D9A8557-4633-4610-9D8F-FA05D80315B6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19277"/>
          <a:ext cx="8686800" cy="12237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rPr>
            <a:t>Opakování základních pojmů a vztahů z učiva fyziky pro 7. </a:t>
          </a:r>
          <a:r>
            <a:rPr lang="cs-CZ" sz="1600" kern="1200" dirty="0" err="1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rPr>
            <a:t>roč</a:t>
          </a:r>
          <a:r>
            <a:rPr lang="cs-CZ" sz="1600" kern="1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rPr>
            <a:t>.</a:t>
          </a:r>
          <a:endParaRPr lang="cs-CZ" sz="1600" kern="1200" dirty="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0" y="19277"/>
        <a:ext cx="8686800" cy="1223775"/>
      </dsp:txXfrm>
    </dsp:sp>
    <dsp:sp modelId="{867F9FBB-DA2B-45E8-A45C-7C53C4121152}">
      <dsp:nvSpPr>
        <dsp:cNvPr id="0" name=""/>
        <dsp:cNvSpPr/>
      </dsp:nvSpPr>
      <dsp:spPr>
        <a:xfrm>
          <a:off x="434340" y="131693"/>
          <a:ext cx="6080760" cy="507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Cíl hodiny:</a:t>
          </a:r>
          <a:endParaRPr lang="cs-CZ" sz="1600" kern="1200" dirty="0"/>
        </a:p>
      </dsp:txBody>
      <dsp:txXfrm>
        <a:off x="459114" y="156467"/>
        <a:ext cx="6031212" cy="457955"/>
      </dsp:txXfrm>
    </dsp:sp>
    <dsp:sp modelId="{7434E60B-9D92-4C96-BC05-49E506135518}">
      <dsp:nvSpPr>
        <dsp:cNvPr id="0" name=""/>
        <dsp:cNvSpPr/>
      </dsp:nvSpPr>
      <dsp:spPr>
        <a:xfrm>
          <a:off x="0" y="1438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Možnost společného opakování učiva, použít jako test, opakování je možné využít pro 7. ročník, nebo </a:t>
          </a:r>
          <a:r>
            <a:rPr lang="cs-CZ" sz="1600" kern="1200" smtClean="0"/>
            <a:t>pro opakování </a:t>
          </a:r>
          <a:r>
            <a:rPr lang="cs-CZ" sz="1600" kern="1200" dirty="0" smtClean="0"/>
            <a:t>na začátku 8. </a:t>
          </a:r>
          <a:r>
            <a:rPr lang="cs-CZ" sz="1600" kern="1200" dirty="0" err="1" smtClean="0"/>
            <a:t>roč</a:t>
          </a:r>
          <a:r>
            <a:rPr lang="cs-CZ" sz="1600" kern="1200" dirty="0" smtClean="0"/>
            <a:t>. při fyzice. </a:t>
          </a:r>
          <a:endParaRPr lang="cs-CZ" sz="1600" kern="1200" dirty="0"/>
        </a:p>
      </dsp:txBody>
      <dsp:txXfrm>
        <a:off x="0" y="1438459"/>
        <a:ext cx="8686800" cy="1422225"/>
      </dsp:txXfrm>
    </dsp:sp>
    <dsp:sp modelId="{0DE7C07F-6E89-49E7-849E-19E901F4E55C}">
      <dsp:nvSpPr>
        <dsp:cNvPr id="0" name=""/>
        <dsp:cNvSpPr/>
      </dsp:nvSpPr>
      <dsp:spPr>
        <a:xfrm>
          <a:off x="434340" y="1469852"/>
          <a:ext cx="6080760" cy="588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Práce s prezentací:</a:t>
          </a:r>
          <a:endParaRPr lang="cs-CZ" sz="1600" kern="1200" dirty="0"/>
        </a:p>
      </dsp:txBody>
      <dsp:txXfrm>
        <a:off x="463070" y="1498582"/>
        <a:ext cx="6023300" cy="531067"/>
      </dsp:txXfrm>
    </dsp:sp>
    <dsp:sp modelId="{F2F6B223-CEF1-4552-AA17-F64BAF562805}">
      <dsp:nvSpPr>
        <dsp:cNvPr id="0" name=""/>
        <dsp:cNvSpPr/>
      </dsp:nvSpPr>
      <dsp:spPr>
        <a:xfrm>
          <a:off x="0" y="3084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</a:t>
          </a:r>
          <a:r>
            <a:rPr lang="cs-CZ" sz="1600" kern="1200" dirty="0" smtClean="0"/>
            <a:t>hodině, </a:t>
          </a:r>
          <a:r>
            <a:rPr lang="cs-CZ" sz="1600" kern="1200" dirty="0" smtClean="0"/>
            <a:t>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dirty="0" smtClean="0"/>
            <a:t>, D </a:t>
          </a:r>
          <a:endParaRPr lang="cs-CZ" sz="1600" kern="1200" dirty="0"/>
        </a:p>
      </dsp:txBody>
      <dsp:txXfrm>
        <a:off x="0" y="3084459"/>
        <a:ext cx="8686800" cy="1422225"/>
      </dsp:txXfrm>
    </dsp:sp>
    <dsp:sp modelId="{B303A152-D5F1-4A18-813F-E2E35B67E925}">
      <dsp:nvSpPr>
        <dsp:cNvPr id="0" name=""/>
        <dsp:cNvSpPr/>
      </dsp:nvSpPr>
      <dsp:spPr>
        <a:xfrm>
          <a:off x="434340" y="3087484"/>
          <a:ext cx="6080760" cy="616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Průřezová témata:</a:t>
          </a:r>
          <a:endParaRPr lang="cs-CZ" sz="1600" kern="1200" dirty="0"/>
        </a:p>
      </dsp:txBody>
      <dsp:txXfrm>
        <a:off x="464454" y="3117598"/>
        <a:ext cx="6020532" cy="5566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0BACD-681E-4F43-A60A-859D56FF601B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30F37D-7648-4B1A-9723-AA762CD7E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671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30F37D-7648-4B1A-9723-AA762CD7E52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9901626-B82E-45C8-80C5-0E319EC86BF2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EFAD063B-BD0A-42E8-BFAD-A66A255BDD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539286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VY_52_INOVACE_08_FYZIKA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MG_0173.JPG"/>
          <p:cNvPicPr>
            <a:picLocks noChangeAspect="1"/>
          </p:cNvPicPr>
          <p:nvPr/>
        </p:nvPicPr>
        <p:blipFill>
          <a:blip r:embed="rId2" cstate="print"/>
          <a:srcRect l="36232" t="22183" r="17184" b="11268"/>
          <a:stretch>
            <a:fillRect/>
          </a:stretch>
        </p:blipFill>
        <p:spPr>
          <a:xfrm>
            <a:off x="5868144" y="3356992"/>
            <a:ext cx="3024336" cy="324036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isometricOffAxis2Left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 si pamatuješ ze 7. ročníku?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Opakování některých pojmů ze 7. ročníku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IMG_37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3429000"/>
            <a:ext cx="2129744" cy="326047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isometricOffAxis1Right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Napiš značku fyzikálních veličin:</a:t>
            </a:r>
            <a:endParaRPr lang="cs-CZ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atmosférický tlak</a:t>
            </a:r>
          </a:p>
          <a:p>
            <a:r>
              <a:rPr lang="cs-CZ" dirty="0" smtClean="0"/>
              <a:t>dráha</a:t>
            </a:r>
          </a:p>
          <a:p>
            <a:r>
              <a:rPr lang="cs-CZ" dirty="0" smtClean="0"/>
              <a:t>vztlaková síla</a:t>
            </a:r>
          </a:p>
          <a:p>
            <a:r>
              <a:rPr lang="cs-CZ" dirty="0" smtClean="0"/>
              <a:t>moment síly</a:t>
            </a:r>
          </a:p>
          <a:p>
            <a:r>
              <a:rPr lang="cs-CZ" dirty="0" smtClean="0"/>
              <a:t>tlak</a:t>
            </a:r>
          </a:p>
          <a:p>
            <a:r>
              <a:rPr lang="cs-CZ" dirty="0" smtClean="0"/>
              <a:t>gravitační síla</a:t>
            </a:r>
          </a:p>
          <a:p>
            <a:r>
              <a:rPr lang="cs-CZ" dirty="0" smtClean="0"/>
              <a:t>hydrostatický tlak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51920" y="1628800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400" dirty="0" err="1" smtClean="0">
                <a:solidFill>
                  <a:schemeClr val="bg1"/>
                </a:solidFill>
              </a:rPr>
              <a:t>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2132856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7" name="Obdélník 6"/>
          <p:cNvSpPr/>
          <p:nvPr/>
        </p:nvSpPr>
        <p:spPr>
          <a:xfrm>
            <a:off x="3491880" y="2636912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47864" y="3140968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9" name="Obdélník 8"/>
          <p:cNvSpPr/>
          <p:nvPr/>
        </p:nvSpPr>
        <p:spPr>
          <a:xfrm>
            <a:off x="1907704" y="3645024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491880" y="4005064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23928" y="4581128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6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Vyber správné tvrzení</a:t>
            </a:r>
            <a:endParaRPr lang="cs-CZ" dirty="0">
              <a:solidFill>
                <a:schemeClr val="accent6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600" b="1" dirty="0" smtClean="0"/>
              <a:t>      </a:t>
            </a:r>
            <a:r>
              <a:rPr lang="cs-CZ" sz="2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Newtonovy pohybové zákony se zabývají</a:t>
            </a:r>
            <a:r>
              <a:rPr lang="cs-CZ" sz="2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lvl="1"/>
            <a:r>
              <a:rPr lang="cs-CZ" dirty="0" smtClean="0"/>
              <a:t>výpočtem rychlosti tělesa</a:t>
            </a:r>
          </a:p>
          <a:p>
            <a:pPr lvl="1"/>
            <a:r>
              <a:rPr lang="cs-CZ" dirty="0" smtClean="0"/>
              <a:t>působením síly a účinků síly na pohyb nebo klid tělesa</a:t>
            </a:r>
          </a:p>
          <a:p>
            <a:pPr lvl="1"/>
            <a:r>
              <a:rPr lang="cs-CZ" dirty="0" smtClean="0"/>
              <a:t>kmitáním</a:t>
            </a:r>
          </a:p>
          <a:p>
            <a:pPr lvl="1">
              <a:buNone/>
            </a:pP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Pascalův zákon se zabývá:</a:t>
            </a:r>
          </a:p>
          <a:p>
            <a:pPr lvl="1"/>
            <a:r>
              <a:rPr lang="cs-CZ" dirty="0" smtClean="0"/>
              <a:t>potápěním těles</a:t>
            </a:r>
          </a:p>
          <a:p>
            <a:pPr lvl="1"/>
            <a:r>
              <a:rPr lang="cs-CZ" dirty="0" smtClean="0"/>
              <a:t>plynnými látkami</a:t>
            </a:r>
          </a:p>
          <a:p>
            <a:pPr lvl="1"/>
            <a:r>
              <a:rPr lang="cs-CZ" dirty="0" smtClean="0"/>
              <a:t>přenášením tlaku v kapalině</a:t>
            </a:r>
          </a:p>
          <a:p>
            <a:pPr lvl="1">
              <a:buNone/>
            </a:pP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Archimedův </a:t>
            </a: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zákon se zabývá: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hustotou látek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rychlostí pohybujícího se tělesa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vztlakovou silou</a:t>
            </a:r>
          </a:p>
        </p:txBody>
      </p:sp>
      <p:pic>
        <p:nvPicPr>
          <p:cNvPr id="4" name="Obrázek 3" descr="MB900233724.JPG"/>
          <p:cNvPicPr>
            <a:picLocks noChangeAspect="1"/>
          </p:cNvPicPr>
          <p:nvPr/>
        </p:nvPicPr>
        <p:blipFill>
          <a:blip r:embed="rId2" cstate="print"/>
          <a:srcRect t="19687" r="-2374" b="21251"/>
          <a:stretch>
            <a:fillRect/>
          </a:stretch>
        </p:blipFill>
        <p:spPr>
          <a:xfrm>
            <a:off x="5436096" y="2996952"/>
            <a:ext cx="3369974" cy="19442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Doplň tabulku: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1" cy="420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1337320"/>
                <a:gridCol w="2777481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veličina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značka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fyz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. veličiny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vzorec pro výpočet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jednotky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rychlost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moment síly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tlak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vztlaková síla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hydrostatický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tlak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gravitační síla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hustota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627784" y="2348880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2780928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27784" y="3212976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27784" y="3717032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4365104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7784" y="4941168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27784" y="5445224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67944" y="2348880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 = s / t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67944" y="2780928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 = a . F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995936" y="3212976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 = F  / S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995936" y="3717032"/>
            <a:ext cx="23762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sz="28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V . </a:t>
            </a:r>
            <a:r>
              <a:rPr lang="el-GR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. g</a:t>
            </a:r>
          </a:p>
          <a:p>
            <a:pPr algn="ctr"/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995936" y="4437112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sz="28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= h .</a:t>
            </a:r>
            <a:r>
              <a:rPr lang="el-GR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Ρ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. g</a:t>
            </a:r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995936" y="5013176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= m . g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995936" y="5445224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= m / V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948264" y="2348880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 / h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948264" y="278092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N.m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948264" y="3212976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948264" y="3717032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948264" y="4365104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948264" y="4869160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6948264" y="5445224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kg / m³ </a:t>
            </a:r>
          </a:p>
        </p:txBody>
      </p:sp>
      <p:pic>
        <p:nvPicPr>
          <p:cNvPr id="27" name="Obrázek 26" descr="MB900433126.JPG"/>
          <p:cNvPicPr>
            <a:picLocks noChangeAspect="1"/>
          </p:cNvPicPr>
          <p:nvPr/>
        </p:nvPicPr>
        <p:blipFill>
          <a:blip r:embed="rId3" cstate="print"/>
          <a:srcRect l="3937" t="19687" r="1564" b="21251"/>
          <a:stretch>
            <a:fillRect/>
          </a:stretch>
        </p:blipFill>
        <p:spPr>
          <a:xfrm>
            <a:off x="7092280" y="404664"/>
            <a:ext cx="1728192" cy="10801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Spoj fyzikální veličinu a měřidlo: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rychlost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hustota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síla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atmosférický tlak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436096" y="1412776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siloměr</a:t>
            </a:r>
            <a:endParaRPr lang="cs-CZ" sz="2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36096" y="2348880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barograf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64088" y="3284984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hustoměr</a:t>
            </a:r>
          </a:p>
        </p:txBody>
      </p:sp>
      <p:sp>
        <p:nvSpPr>
          <p:cNvPr id="7" name="Obdélník 6"/>
          <p:cNvSpPr/>
          <p:nvPr/>
        </p:nvSpPr>
        <p:spPr>
          <a:xfrm>
            <a:off x="5436096" y="4365104"/>
            <a:ext cx="29523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tachometr</a:t>
            </a:r>
          </a:p>
        </p:txBody>
      </p:sp>
      <p:cxnSp>
        <p:nvCxnSpPr>
          <p:cNvPr id="9" name="Přímá spojovací šipka 8"/>
          <p:cNvCxnSpPr>
            <a:endCxn id="7" idx="1"/>
          </p:cNvCxnSpPr>
          <p:nvPr/>
        </p:nvCxnSpPr>
        <p:spPr>
          <a:xfrm>
            <a:off x="2267744" y="1916832"/>
            <a:ext cx="3168352" cy="2844316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endCxn id="5" idx="1"/>
          </p:cNvCxnSpPr>
          <p:nvPr/>
        </p:nvCxnSpPr>
        <p:spPr>
          <a:xfrm flipV="1">
            <a:off x="3851920" y="2744924"/>
            <a:ext cx="1584176" cy="2124236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endCxn id="6" idx="1"/>
          </p:cNvCxnSpPr>
          <p:nvPr/>
        </p:nvCxnSpPr>
        <p:spPr>
          <a:xfrm>
            <a:off x="2267744" y="2924944"/>
            <a:ext cx="3096344" cy="75608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endCxn id="4" idx="1"/>
          </p:cNvCxnSpPr>
          <p:nvPr/>
        </p:nvCxnSpPr>
        <p:spPr>
          <a:xfrm flipV="1">
            <a:off x="1691680" y="1808820"/>
            <a:ext cx="3744416" cy="2052228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Přiřaď k jednotlivým druhům látek jejich vlastnosti</a:t>
            </a:r>
            <a:endParaRPr lang="cs-CZ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683568" y="1700808"/>
            <a:ext cx="2232248" cy="1152128"/>
          </a:xfrm>
          <a:prstGeom prst="horizontalScroll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átky pevné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3563888" y="1700808"/>
            <a:ext cx="2232248" cy="1152128"/>
          </a:xfrm>
          <a:prstGeom prst="horizontalScroll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látky kapalné</a:t>
            </a:r>
          </a:p>
        </p:txBody>
      </p:sp>
      <p:sp>
        <p:nvSpPr>
          <p:cNvPr id="7" name="Vodorovný svitek 6"/>
          <p:cNvSpPr/>
          <p:nvPr/>
        </p:nvSpPr>
        <p:spPr>
          <a:xfrm>
            <a:off x="6228184" y="1700808"/>
            <a:ext cx="2232248" cy="1152128"/>
          </a:xfrm>
          <a:prstGeom prst="horizontalScroll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látky </a:t>
            </a: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plynné</a:t>
            </a:r>
          </a:p>
        </p:txBody>
      </p:sp>
      <p:sp>
        <p:nvSpPr>
          <p:cNvPr id="8" name="Obdélník 7"/>
          <p:cNvSpPr/>
          <p:nvPr/>
        </p:nvSpPr>
        <p:spPr>
          <a:xfrm>
            <a:off x="2483768" y="4437112"/>
            <a:ext cx="1944216" cy="7920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Mají stálý tvar </a:t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 objem.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32240" y="5445224"/>
            <a:ext cx="1944216" cy="7920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Mohou být pevné, pružné, křehké ..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483768" y="5373216"/>
            <a:ext cx="1944216" cy="7920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Jsou téměř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nestlačitelné.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536" y="4437112"/>
            <a:ext cx="1944216" cy="7920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Mají stálý objem,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tvar mají podle tvaru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nádoby.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72000" y="5445224"/>
            <a:ext cx="1944216" cy="7920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Jsou rozpínavé,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stlačitelné.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5536" y="5373216"/>
            <a:ext cx="1944216" cy="7920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Nemají svůj tvar ani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objem.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85 -0.03819 C -0.09965 -0.1162 -0.19045 -0.19421 -0.22448 -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00" y="-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483 0.00579 C 0.07483 0.00602 0.2217 -0.10463 0.36858 -0.2150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00" y="-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2 0.02848 C 0.29635 -0.12708 0.53368 -0.2824 0.6342 -0.34861 C 0.73472 -0.41481 0.69844 -0.39213 0.66233 -0.36944 " pathEditMode="relative" rAng="0" ptsTypes="a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00" y="-22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81 -0.01528 C -0.33524 -0.10741 -0.58767 -0.19931 -0.68906 -0.2361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00" y="-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animMotion origin="layout" path="M 0 0 C 0 0 0.04167 -0.12327 0.08351 -0.24653 " pathEditMode="relative" ptsTypes="aA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59259E-6 C 0.04323 -0.06528 0.08646 -0.13032 0.10156 -0.1604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0" y="-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43 0.01482 C 0.07622 -0.08032 0.18003 -0.175 0.22465 -0.2150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0" y="-11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 descr="GodfreyKneller-IsaacNewton-168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15808" y="188640"/>
            <a:ext cx="1728192" cy="2373611"/>
          </a:xfrm>
          <a:prstGeom prst="rect">
            <a:avLst/>
          </a:prstGeom>
          <a:scene3d>
            <a:camera prst="isometricOffAxis2Left"/>
            <a:lightRig rig="threePt" dir="t"/>
          </a:scene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Vyřeš křížovku: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přístroj k měření atmosférického tlaku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jednotka délky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anglicky „práce“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Fyzikální veličina udávaná v Pascalech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Fyzikální veličina, kterou lze vypočítat z hustoty a hmotnosti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Látka, která nemá svůj tvar ani objem</a:t>
            </a:r>
            <a:endParaRPr lang="cs-CZ" dirty="0"/>
          </a:p>
        </p:txBody>
      </p:sp>
      <p:graphicFrame>
        <p:nvGraphicFramePr>
          <p:cNvPr id="17" name="Zástupný symbol pro obsah 16"/>
          <p:cNvGraphicFramePr>
            <a:graphicFrameLocks noGrp="1"/>
          </p:cNvGraphicFramePr>
          <p:nvPr>
            <p:ph sz="half" idx="2"/>
          </p:nvPr>
        </p:nvGraphicFramePr>
        <p:xfrm>
          <a:off x="4716013" y="1484782"/>
          <a:ext cx="3888431" cy="4297422"/>
        </p:xfrm>
        <a:graphic>
          <a:graphicData uri="http://schemas.openxmlformats.org/drawingml/2006/table">
            <a:tbl>
              <a:tblPr/>
              <a:tblGrid>
                <a:gridCol w="389186"/>
                <a:gridCol w="389186"/>
                <a:gridCol w="389186"/>
                <a:gridCol w="389186"/>
                <a:gridCol w="389186"/>
                <a:gridCol w="389186"/>
                <a:gridCol w="389186"/>
                <a:gridCol w="389186"/>
                <a:gridCol w="389186"/>
                <a:gridCol w="385757"/>
              </a:tblGrid>
              <a:tr h="71623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623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1623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1623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16237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162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436096" y="1556792"/>
            <a:ext cx="27363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  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E    R    O    I    D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508104" y="2276872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 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E 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   R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940152" y="2996952"/>
            <a:ext cx="14401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W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O   R  K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940152" y="3717032"/>
            <a:ext cx="14401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L   A   K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940152" y="4437112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B   J   E   M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788024" y="5157192"/>
            <a:ext cx="14401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   L   Y    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971600" y="6093296"/>
            <a:ext cx="7632848" cy="7647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Čím vším se zabýval Newton? Najdi celé jeho jméno i národnost.</a:t>
            </a:r>
            <a:endParaRPr lang="cs-CZ" sz="20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7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Popiš obrázek: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483768" y="2132856"/>
            <a:ext cx="3960440" cy="36004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923928" y="3356992"/>
            <a:ext cx="1080120" cy="100811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635896" y="4941168"/>
            <a:ext cx="360040" cy="36004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-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3347864" y="2708920"/>
            <a:ext cx="360040" cy="36004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-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796136" y="3789040"/>
            <a:ext cx="360040" cy="36004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-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508104" y="2636912"/>
            <a:ext cx="360040" cy="36004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-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067944" y="3501008"/>
            <a:ext cx="288032" cy="28803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+</a:t>
            </a: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355976" y="3356992"/>
            <a:ext cx="288032" cy="28803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+</a:t>
            </a: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644008" y="3501008"/>
            <a:ext cx="288032" cy="28803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+</a:t>
            </a: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4644008" y="3861048"/>
            <a:ext cx="288032" cy="28803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+</a:t>
            </a: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355976" y="3933056"/>
            <a:ext cx="360040" cy="28803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n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067944" y="4005064"/>
            <a:ext cx="360040" cy="28803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n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355976" y="3645024"/>
            <a:ext cx="360040" cy="28803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n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923928" y="3789040"/>
            <a:ext cx="360040" cy="28803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n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2" name="Čárový popisek 1 (se zvýrazněním) 21"/>
          <p:cNvSpPr/>
          <p:nvPr/>
        </p:nvSpPr>
        <p:spPr>
          <a:xfrm>
            <a:off x="6372200" y="1916832"/>
            <a:ext cx="2016224" cy="792088"/>
          </a:xfrm>
          <a:prstGeom prst="accentCallout1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elektron</a:t>
            </a:r>
          </a:p>
        </p:txBody>
      </p:sp>
      <p:sp>
        <p:nvSpPr>
          <p:cNvPr id="24" name="Čárový popisek 1 (se zvýrazněním) 23"/>
          <p:cNvSpPr/>
          <p:nvPr/>
        </p:nvSpPr>
        <p:spPr>
          <a:xfrm>
            <a:off x="6588224" y="3140968"/>
            <a:ext cx="2016224" cy="792088"/>
          </a:xfrm>
          <a:prstGeom prst="accentCallout1">
            <a:avLst>
              <a:gd name="adj1" fmla="val 18750"/>
              <a:gd name="adj2" fmla="val -8333"/>
              <a:gd name="adj3" fmla="val 62533"/>
              <a:gd name="adj4" fmla="val -85716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proton</a:t>
            </a:r>
          </a:p>
        </p:txBody>
      </p:sp>
      <p:sp>
        <p:nvSpPr>
          <p:cNvPr id="25" name="Čárový popisek 1 (se zvýrazněním) 24"/>
          <p:cNvSpPr/>
          <p:nvPr/>
        </p:nvSpPr>
        <p:spPr>
          <a:xfrm>
            <a:off x="395536" y="4005064"/>
            <a:ext cx="1728192" cy="792088"/>
          </a:xfrm>
          <a:prstGeom prst="accentCallout1">
            <a:avLst>
              <a:gd name="adj1" fmla="val 18750"/>
              <a:gd name="adj2" fmla="val 105386"/>
              <a:gd name="adj3" fmla="val -6388"/>
              <a:gd name="adj4" fmla="val 212796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neutron</a:t>
            </a:r>
          </a:p>
        </p:txBody>
      </p:sp>
      <p:sp>
        <p:nvSpPr>
          <p:cNvPr id="26" name="Čárový popisek 1 (se zvýrazněním) 25"/>
          <p:cNvSpPr/>
          <p:nvPr/>
        </p:nvSpPr>
        <p:spPr>
          <a:xfrm>
            <a:off x="6660232" y="5157192"/>
            <a:ext cx="2016224" cy="792088"/>
          </a:xfrm>
          <a:prstGeom prst="accentCallout1">
            <a:avLst>
              <a:gd name="adj1" fmla="val 18750"/>
              <a:gd name="adj2" fmla="val -8333"/>
              <a:gd name="adj3" fmla="val -121829"/>
              <a:gd name="adj4" fmla="val -93839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jádro atomu</a:t>
            </a:r>
          </a:p>
        </p:txBody>
      </p:sp>
      <p:sp>
        <p:nvSpPr>
          <p:cNvPr id="27" name="Čárový popisek 1 (se zvýrazněním) 26"/>
          <p:cNvSpPr/>
          <p:nvPr/>
        </p:nvSpPr>
        <p:spPr>
          <a:xfrm>
            <a:off x="539552" y="2276872"/>
            <a:ext cx="2016224" cy="792088"/>
          </a:xfrm>
          <a:prstGeom prst="accentCallout1">
            <a:avLst>
              <a:gd name="adj1" fmla="val 22196"/>
              <a:gd name="adj2" fmla="val 100647"/>
              <a:gd name="adj3" fmla="val 148683"/>
              <a:gd name="adj4" fmla="val 114646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obal atomu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alespoň 3 příklady z praxe, kde potřebujeme výpočet rychlosti.</a:t>
            </a:r>
          </a:p>
          <a:p>
            <a:r>
              <a:rPr lang="cs-CZ" dirty="0" smtClean="0"/>
              <a:t>Které těleso se na rovné podložce nachází v poloze stabilní, které labilní, které v poloze vratké?</a:t>
            </a:r>
          </a:p>
          <a:p>
            <a:r>
              <a:rPr lang="cs-CZ" dirty="0" smtClean="0"/>
              <a:t>Která jména fyziků znáš? Víš, čím se zabývali?</a:t>
            </a:r>
          </a:p>
          <a:p>
            <a:r>
              <a:rPr lang="cs-CZ" dirty="0" smtClean="0"/>
              <a:t>Které fyzikální zákony </a:t>
            </a:r>
            <a:r>
              <a:rPr lang="cs-CZ" smtClean="0"/>
              <a:t>si pamatuješ?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87551511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Praha: SPN , 1992.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168</TotalTime>
  <Words>589</Words>
  <Application>Microsoft Office PowerPoint</Application>
  <PresentationFormat>Předvádění na obrazovce (4:3)</PresentationFormat>
  <Paragraphs>152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Prezentace aplikace PowerPoint</vt:lpstr>
      <vt:lpstr>Co si pamatuješ ze 7. ročníku?</vt:lpstr>
      <vt:lpstr>Napiš značku fyzikálních veličin:</vt:lpstr>
      <vt:lpstr>Vyber správné tvrzení</vt:lpstr>
      <vt:lpstr>Doplň tabulku:</vt:lpstr>
      <vt:lpstr>Spoj fyzikální veličinu a měřidlo:</vt:lpstr>
      <vt:lpstr>Přiřaď k jednotlivým druhům látek jejich vlastnosti</vt:lpstr>
      <vt:lpstr>Vyřeš křížovku:</vt:lpstr>
      <vt:lpstr>Popiš obrázek: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Vesna202261</cp:lastModifiedBy>
  <cp:revision>17</cp:revision>
  <dcterms:created xsi:type="dcterms:W3CDTF">2012-04-05T15:42:12Z</dcterms:created>
  <dcterms:modified xsi:type="dcterms:W3CDTF">2012-04-17T07:01:15Z</dcterms:modified>
</cp:coreProperties>
</file>