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6" r:id="rId5"/>
    <p:sldId id="288" r:id="rId6"/>
    <p:sldId id="289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596" y="14"/>
    <p:text/>
    <p:extLst mod="1"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596" y="14"/>
    <p:text/>
    <p:extLst mod="1"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596" y="14"/>
    <p:text/>
    <p:extLst mod="1"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596" y="14"/>
    <p:text/>
    <p:extLst mod="1"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2.wdp"/><Relationship Id="rId7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microsoft.com/office/2007/relationships/hdphoto" Target="../media/hdphoto1.wdp"/><Relationship Id="rId4" Type="http://schemas.openxmlformats.org/officeDocument/2006/relationships/image" Target="../media/image10.pn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6.png"/><Relationship Id="rId18" Type="http://schemas.microsoft.com/office/2007/relationships/hdphoto" Target="../media/hdphoto7.wdp"/><Relationship Id="rId3" Type="http://schemas.microsoft.com/office/2007/relationships/hdphoto" Target="../media/hdphoto2.wdp"/><Relationship Id="rId7" Type="http://schemas.openxmlformats.org/officeDocument/2006/relationships/image" Target="../media/image12.png"/><Relationship Id="rId12" Type="http://schemas.microsoft.com/office/2007/relationships/hdphoto" Target="../media/hdphoto4.wdp"/><Relationship Id="rId17" Type="http://schemas.openxmlformats.org/officeDocument/2006/relationships/image" Target="../media/image18.png"/><Relationship Id="rId2" Type="http://schemas.openxmlformats.org/officeDocument/2006/relationships/image" Target="../media/image9.png"/><Relationship Id="rId16" Type="http://schemas.microsoft.com/office/2007/relationships/hdphoto" Target="../media/hdphoto6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microsoft.com/office/2007/relationships/hdphoto" Target="../media/hdphoto1.wdp"/><Relationship Id="rId15" Type="http://schemas.openxmlformats.org/officeDocument/2006/relationships/image" Target="../media/image17.png"/><Relationship Id="rId10" Type="http://schemas.microsoft.com/office/2007/relationships/hdphoto" Target="../media/hdphoto3.wdp"/><Relationship Id="rId19" Type="http://schemas.openxmlformats.org/officeDocument/2006/relationships/comments" Target="../comments/comment4.xml"/><Relationship Id="rId4" Type="http://schemas.openxmlformats.org/officeDocument/2006/relationships/image" Target="../media/image10.png"/><Relationship Id="rId9" Type="http://schemas.openxmlformats.org/officeDocument/2006/relationships/image" Target="../media/image14.png"/><Relationship Id="rId1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Ovečky-využití vlny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-950492" y="5110528"/>
            <a:ext cx="7160792" cy="19570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879" b="57091" l="37727" r="66091">
                        <a14:foregroundMark x1="52545" y1="51758" x2="53318" y2="54242"/>
                      </a14:backgroundRemoval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7" t="30933" r="31600" b="42934"/>
          <a:stretch/>
        </p:blipFill>
        <p:spPr>
          <a:xfrm>
            <a:off x="582410" y="18509"/>
            <a:ext cx="2218944" cy="138802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879" b="57091" l="37727" r="66091">
                        <a14:foregroundMark x1="52545" y1="51758" x2="53318" y2="54242"/>
                      </a14:backgroundRemoval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7" t="30933" r="31600" b="42934"/>
          <a:stretch/>
        </p:blipFill>
        <p:spPr>
          <a:xfrm>
            <a:off x="1866900" y="410111"/>
            <a:ext cx="4047011" cy="2531534"/>
          </a:xfrm>
          <a:prstGeom prst="rect">
            <a:avLst/>
          </a:prstGeom>
        </p:spPr>
      </p:pic>
      <p:sp>
        <p:nvSpPr>
          <p:cNvPr id="20" name="Slunce 19"/>
          <p:cNvSpPr/>
          <p:nvPr/>
        </p:nvSpPr>
        <p:spPr>
          <a:xfrm>
            <a:off x="8766464" y="-58008"/>
            <a:ext cx="3638550" cy="371227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879" b="57091" l="37727" r="66091">
                        <a14:foregroundMark x1="52545" y1="51758" x2="53318" y2="54242"/>
                      </a14:backgroundRemoval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7" t="30933" r="31600" b="42934"/>
          <a:stretch/>
        </p:blipFill>
        <p:spPr>
          <a:xfrm>
            <a:off x="8573747" y="1596291"/>
            <a:ext cx="2218944" cy="138802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3929014" y="5110528"/>
            <a:ext cx="7160792" cy="195702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8752128" y="5110528"/>
            <a:ext cx="7160792" cy="1957022"/>
          </a:xfrm>
          <a:prstGeom prst="rect">
            <a:avLst/>
          </a:prstGeom>
        </p:spPr>
      </p:pic>
      <p:grpSp>
        <p:nvGrpSpPr>
          <p:cNvPr id="43" name="Skupina 42"/>
          <p:cNvGrpSpPr/>
          <p:nvPr/>
        </p:nvGrpSpPr>
        <p:grpSpPr>
          <a:xfrm flipH="1">
            <a:off x="67997" y="4384399"/>
            <a:ext cx="1873623" cy="2218212"/>
            <a:chOff x="4761963" y="1787118"/>
            <a:chExt cx="3731737" cy="2778916"/>
          </a:xfrm>
        </p:grpSpPr>
        <p:sp>
          <p:nvSpPr>
            <p:cNvPr id="44" name="Ovál 43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ruční operace 44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ruční operace 45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ruční operace 46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ruční operace 47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rak 48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Zaoblený obdélník 51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Zaoblený obdélník 52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Zaoblený obdélník 53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louk 56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Mrak 57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Mrak 58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Slza 59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Slza 60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 flipH="1">
            <a:off x="6531469" y="5190217"/>
            <a:ext cx="1867296" cy="1517499"/>
            <a:chOff x="4761963" y="1787118"/>
            <a:chExt cx="3731737" cy="2778916"/>
          </a:xfrm>
        </p:grpSpPr>
        <p:sp>
          <p:nvSpPr>
            <p:cNvPr id="63" name="Ovál 62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ruční operace 63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ruční operace 64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ruční operace 65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ruční operace 66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Mrak 67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Zaoblený obdélník 70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Zaoblený obdélník 71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Zaoblený obdélník 72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Zaoblený obdélník 73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louk 75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Mrak 76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Mrak 77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Slza 78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Slza 79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1191621" y="5883143"/>
            <a:ext cx="1326544" cy="882540"/>
            <a:chOff x="4761963" y="1787118"/>
            <a:chExt cx="3731737" cy="2778916"/>
          </a:xfrm>
        </p:grpSpPr>
        <p:sp>
          <p:nvSpPr>
            <p:cNvPr id="101" name="Ovál 100"/>
            <p:cNvSpPr/>
            <p:nvPr/>
          </p:nvSpPr>
          <p:spPr>
            <a:xfrm>
              <a:off x="4761963" y="1944709"/>
              <a:ext cx="1732209" cy="79849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ruční operace 101"/>
            <p:cNvSpPr/>
            <p:nvPr/>
          </p:nvSpPr>
          <p:spPr>
            <a:xfrm>
              <a:off x="6096724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ruční operace 102"/>
            <p:cNvSpPr/>
            <p:nvPr/>
          </p:nvSpPr>
          <p:spPr>
            <a:xfrm>
              <a:off x="7601406" y="3556826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ruční operace 103"/>
            <p:cNvSpPr/>
            <p:nvPr/>
          </p:nvSpPr>
          <p:spPr>
            <a:xfrm>
              <a:off x="6539609" y="3630169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ruční operace 104"/>
            <p:cNvSpPr/>
            <p:nvPr/>
          </p:nvSpPr>
          <p:spPr>
            <a:xfrm>
              <a:off x="8113716" y="3189778"/>
              <a:ext cx="231820" cy="734096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Mrak 105"/>
            <p:cNvSpPr/>
            <p:nvPr/>
          </p:nvSpPr>
          <p:spPr>
            <a:xfrm>
              <a:off x="8229626" y="2303394"/>
              <a:ext cx="264074" cy="274638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vál 106"/>
            <p:cNvSpPr/>
            <p:nvPr/>
          </p:nvSpPr>
          <p:spPr>
            <a:xfrm>
              <a:off x="5628067" y="2073499"/>
              <a:ext cx="285844" cy="22989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5630574" y="2073499"/>
              <a:ext cx="222704" cy="16742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Zaoblený obdélník 108"/>
            <p:cNvSpPr/>
            <p:nvPr/>
          </p:nvSpPr>
          <p:spPr>
            <a:xfrm>
              <a:off x="8133034" y="3939039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Zaoblený obdélník 109"/>
            <p:cNvSpPr/>
            <p:nvPr/>
          </p:nvSpPr>
          <p:spPr>
            <a:xfrm>
              <a:off x="7601406" y="420578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Zaoblený obdélník 110"/>
            <p:cNvSpPr/>
            <p:nvPr/>
          </p:nvSpPr>
          <p:spPr>
            <a:xfrm>
              <a:off x="6077405" y="4317098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Zaoblený obdélník 111"/>
            <p:cNvSpPr/>
            <p:nvPr/>
          </p:nvSpPr>
          <p:spPr>
            <a:xfrm>
              <a:off x="6558927" y="4359972"/>
              <a:ext cx="193183" cy="2060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4838733" y="2279559"/>
              <a:ext cx="130294" cy="12878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louk 113"/>
            <p:cNvSpPr/>
            <p:nvPr/>
          </p:nvSpPr>
          <p:spPr>
            <a:xfrm rot="10441300">
              <a:off x="5001496" y="2260714"/>
              <a:ext cx="402968" cy="43980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Mrak 114"/>
            <p:cNvSpPr/>
            <p:nvPr/>
          </p:nvSpPr>
          <p:spPr>
            <a:xfrm rot="1142874">
              <a:off x="5747130" y="1787118"/>
              <a:ext cx="660546" cy="346057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Mrak 115"/>
            <p:cNvSpPr/>
            <p:nvPr/>
          </p:nvSpPr>
          <p:spPr>
            <a:xfrm>
              <a:off x="5628068" y="2240924"/>
              <a:ext cx="2859109" cy="1571222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Slza 116"/>
            <p:cNvSpPr/>
            <p:nvPr/>
          </p:nvSpPr>
          <p:spPr>
            <a:xfrm>
              <a:off x="5913911" y="2129194"/>
              <a:ext cx="441729" cy="825085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Slza 117"/>
            <p:cNvSpPr/>
            <p:nvPr/>
          </p:nvSpPr>
          <p:spPr>
            <a:xfrm>
              <a:off x="5987360" y="2138587"/>
              <a:ext cx="368279" cy="687161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8" name="Skupina 137"/>
          <p:cNvGrpSpPr/>
          <p:nvPr/>
        </p:nvGrpSpPr>
        <p:grpSpPr>
          <a:xfrm>
            <a:off x="3255856" y="4760977"/>
            <a:ext cx="2581763" cy="1855971"/>
            <a:chOff x="5771547" y="2300517"/>
            <a:chExt cx="2581763" cy="1855971"/>
          </a:xfrm>
        </p:grpSpPr>
        <p:sp>
          <p:nvSpPr>
            <p:cNvPr id="139" name="Vývojový diagram: ruční operace 138"/>
            <p:cNvSpPr/>
            <p:nvPr/>
          </p:nvSpPr>
          <p:spPr>
            <a:xfrm flipH="1">
              <a:off x="7147963" y="3409453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Vývojový diagram: ruční operace 139"/>
            <p:cNvSpPr/>
            <p:nvPr/>
          </p:nvSpPr>
          <p:spPr>
            <a:xfrm flipH="1">
              <a:off x="6191418" y="335090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Vývojový diagram: ruční operace 140"/>
            <p:cNvSpPr/>
            <p:nvPr/>
          </p:nvSpPr>
          <p:spPr>
            <a:xfrm flipH="1">
              <a:off x="6866416" y="3409453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/>
            <p:cNvSpPr/>
            <p:nvPr/>
          </p:nvSpPr>
          <p:spPr>
            <a:xfrm flipH="1">
              <a:off x="5865737" y="3057920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Mrak 142"/>
            <p:cNvSpPr/>
            <p:nvPr/>
          </p:nvSpPr>
          <p:spPr>
            <a:xfrm flipH="1">
              <a:off x="5771547" y="2350383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Zaoblený obdélník 143"/>
            <p:cNvSpPr/>
            <p:nvPr/>
          </p:nvSpPr>
          <p:spPr>
            <a:xfrm flipH="1">
              <a:off x="5878018" y="365600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Zaoblený obdélník 144"/>
            <p:cNvSpPr/>
            <p:nvPr/>
          </p:nvSpPr>
          <p:spPr>
            <a:xfrm flipH="1">
              <a:off x="6215980" y="3868929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Zaoblený obdélník 145"/>
            <p:cNvSpPr/>
            <p:nvPr/>
          </p:nvSpPr>
          <p:spPr>
            <a:xfrm flipH="1">
              <a:off x="7184807" y="3957780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Zaoblený obdélník 146"/>
            <p:cNvSpPr/>
            <p:nvPr/>
          </p:nvSpPr>
          <p:spPr>
            <a:xfrm flipH="1">
              <a:off x="6878697" y="3992003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Mrak 147"/>
            <p:cNvSpPr/>
            <p:nvPr/>
          </p:nvSpPr>
          <p:spPr>
            <a:xfrm flipH="1">
              <a:off x="5775694" y="2300517"/>
              <a:ext cx="1817571" cy="1254195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9" name="Skupina 148"/>
            <p:cNvGrpSpPr/>
            <p:nvPr/>
          </p:nvGrpSpPr>
          <p:grpSpPr>
            <a:xfrm rot="2356281">
              <a:off x="7228110" y="3154756"/>
              <a:ext cx="1125200" cy="879487"/>
              <a:chOff x="2654149" y="5091517"/>
              <a:chExt cx="1125200" cy="879487"/>
            </a:xfrm>
          </p:grpSpPr>
          <p:grpSp>
            <p:nvGrpSpPr>
              <p:cNvPr id="150" name="Skupina 149"/>
              <p:cNvGrpSpPr/>
              <p:nvPr/>
            </p:nvGrpSpPr>
            <p:grpSpPr>
              <a:xfrm>
                <a:off x="2678162" y="5091517"/>
                <a:ext cx="1101187" cy="829065"/>
                <a:chOff x="1774500" y="4449405"/>
                <a:chExt cx="1101187" cy="829065"/>
              </a:xfrm>
            </p:grpSpPr>
            <p:sp>
              <p:nvSpPr>
                <p:cNvPr id="153" name="Ovál 152"/>
                <p:cNvSpPr/>
                <p:nvPr/>
              </p:nvSpPr>
              <p:spPr>
                <a:xfrm flipH="1">
                  <a:off x="1774500" y="4575199"/>
                  <a:ext cx="1101187" cy="637379"/>
                </a:xfrm>
                <a:prstGeom prst="ellipse">
                  <a:avLst/>
                </a:prstGeom>
                <a:solidFill>
                  <a:schemeClr val="accent6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4" name="Ovál 153"/>
                <p:cNvSpPr/>
                <p:nvPr/>
              </p:nvSpPr>
              <p:spPr>
                <a:xfrm flipH="1">
                  <a:off x="2143380" y="4678003"/>
                  <a:ext cx="181715" cy="183509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5" name="Ovál 154"/>
                <p:cNvSpPr/>
                <p:nvPr/>
              </p:nvSpPr>
              <p:spPr>
                <a:xfrm flipH="1">
                  <a:off x="2744054" y="4842486"/>
                  <a:ext cx="82829" cy="102803"/>
                </a:xfrm>
                <a:prstGeom prst="ellipse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6" name="Oblouk 155"/>
                <p:cNvSpPr/>
                <p:nvPr/>
              </p:nvSpPr>
              <p:spPr>
                <a:xfrm rot="11158700" flipH="1">
                  <a:off x="2467241" y="4827443"/>
                  <a:ext cx="256172" cy="351064"/>
                </a:xfrm>
                <a:prstGeom prst="arc">
                  <a:avLst/>
                </a:prstGeom>
                <a:solidFill>
                  <a:schemeClr val="tx1"/>
                </a:solidFill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7" name="Mrak 156"/>
                <p:cNvSpPr/>
                <p:nvPr/>
              </p:nvSpPr>
              <p:spPr>
                <a:xfrm rot="20457126" flipH="1">
                  <a:off x="1829487" y="4449405"/>
                  <a:ext cx="419917" cy="276233"/>
                </a:xfrm>
                <a:prstGeom prst="cloud">
                  <a:avLst/>
                </a:prstGeom>
                <a:solidFill>
                  <a:schemeClr val="bg1">
                    <a:lumMod val="9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8" name="Slza 157"/>
                <p:cNvSpPr/>
                <p:nvPr/>
              </p:nvSpPr>
              <p:spPr>
                <a:xfrm flipH="1">
                  <a:off x="1862568" y="4729958"/>
                  <a:ext cx="234119" cy="548512"/>
                </a:xfrm>
                <a:prstGeom prst="teardrop">
                  <a:avLst/>
                </a:prstGeom>
                <a:solidFill>
                  <a:schemeClr val="accent5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51" name="Ovál 150"/>
              <p:cNvSpPr/>
              <p:nvPr/>
            </p:nvSpPr>
            <p:spPr>
              <a:xfrm flipH="1">
                <a:off x="3083044" y="5375615"/>
                <a:ext cx="141576" cy="13364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Slza 151"/>
              <p:cNvSpPr/>
              <p:nvPr/>
            </p:nvSpPr>
            <p:spPr>
              <a:xfrm flipH="1">
                <a:off x="2654149" y="5312397"/>
                <a:ext cx="280813" cy="658607"/>
              </a:xfrm>
              <a:prstGeom prst="teardrop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59" name="Skupina 158"/>
          <p:cNvGrpSpPr/>
          <p:nvPr/>
        </p:nvGrpSpPr>
        <p:grpSpPr>
          <a:xfrm flipH="1">
            <a:off x="8480956" y="3390900"/>
            <a:ext cx="3477240" cy="3379685"/>
            <a:chOff x="545834" y="4449405"/>
            <a:chExt cx="2329853" cy="2218212"/>
          </a:xfrm>
        </p:grpSpPr>
        <p:sp>
          <p:nvSpPr>
            <p:cNvPr id="160" name="Ovál 159"/>
            <p:cNvSpPr/>
            <p:nvPr/>
          </p:nvSpPr>
          <p:spPr>
            <a:xfrm flipH="1">
              <a:off x="1774501" y="4575199"/>
              <a:ext cx="1101186" cy="637379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Vývojový diagram: ruční operace 160"/>
            <p:cNvSpPr/>
            <p:nvPr/>
          </p:nvSpPr>
          <p:spPr>
            <a:xfrm flipH="1">
              <a:off x="1839826" y="5768774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Vývojový diagram: ruční operace 161"/>
            <p:cNvSpPr/>
            <p:nvPr/>
          </p:nvSpPr>
          <p:spPr>
            <a:xfrm flipH="1">
              <a:off x="923247" y="5862038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ývojový diagram: ruční operace 162"/>
            <p:cNvSpPr/>
            <p:nvPr/>
          </p:nvSpPr>
          <p:spPr>
            <a:xfrm flipH="1">
              <a:off x="1598245" y="5920582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Vývojový diagram: ruční operace 163"/>
            <p:cNvSpPr/>
            <p:nvPr/>
          </p:nvSpPr>
          <p:spPr>
            <a:xfrm flipH="1">
              <a:off x="597566" y="5569049"/>
              <a:ext cx="147371" cy="585977"/>
            </a:xfrm>
            <a:prstGeom prst="flowChartManualOperation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Mrak 164"/>
            <p:cNvSpPr/>
            <p:nvPr/>
          </p:nvSpPr>
          <p:spPr>
            <a:xfrm flipH="1">
              <a:off x="545834" y="5038497"/>
              <a:ext cx="167875" cy="219224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 flipH="1">
              <a:off x="2143380" y="4678003"/>
              <a:ext cx="181715" cy="18350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vál 166"/>
            <p:cNvSpPr/>
            <p:nvPr/>
          </p:nvSpPr>
          <p:spPr>
            <a:xfrm flipH="1">
              <a:off x="2181925" y="4678003"/>
              <a:ext cx="141576" cy="133644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Zaoblený obdélník 167"/>
            <p:cNvSpPr/>
            <p:nvPr/>
          </p:nvSpPr>
          <p:spPr>
            <a:xfrm flipH="1">
              <a:off x="609847" y="6167131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Zaoblený obdélník 168"/>
            <p:cNvSpPr/>
            <p:nvPr/>
          </p:nvSpPr>
          <p:spPr>
            <a:xfrm flipH="1">
              <a:off x="947809" y="6380058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Zaoblený obdélník 169"/>
            <p:cNvSpPr/>
            <p:nvPr/>
          </p:nvSpPr>
          <p:spPr>
            <a:xfrm flipH="1">
              <a:off x="1846016" y="6362016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Zaoblený obdélník 170"/>
            <p:cNvSpPr/>
            <p:nvPr/>
          </p:nvSpPr>
          <p:spPr>
            <a:xfrm flipH="1">
              <a:off x="1610526" y="6503132"/>
              <a:ext cx="122809" cy="164485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 flipH="1">
              <a:off x="2744054" y="4842486"/>
              <a:ext cx="82829" cy="102803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blouk 172"/>
            <p:cNvSpPr/>
            <p:nvPr/>
          </p:nvSpPr>
          <p:spPr>
            <a:xfrm rot="11158700" flipH="1">
              <a:off x="2467241" y="4827443"/>
              <a:ext cx="256172" cy="351064"/>
            </a:xfrm>
            <a:prstGeom prst="arc">
              <a:avLst/>
            </a:prstGeom>
            <a:solidFill>
              <a:schemeClr val="tx1"/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Mrak 173"/>
            <p:cNvSpPr/>
            <p:nvPr/>
          </p:nvSpPr>
          <p:spPr>
            <a:xfrm rot="20457126" flipH="1">
              <a:off x="1829487" y="4449405"/>
              <a:ext cx="419917" cy="276233"/>
            </a:xfrm>
            <a:prstGeom prst="cloud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Slza 174"/>
            <p:cNvSpPr/>
            <p:nvPr/>
          </p:nvSpPr>
          <p:spPr>
            <a:xfrm flipH="1">
              <a:off x="1862567" y="4722460"/>
              <a:ext cx="280813" cy="658607"/>
            </a:xfrm>
            <a:prstGeom prst="teardrop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Ovál 175"/>
            <p:cNvSpPr/>
            <p:nvPr/>
          </p:nvSpPr>
          <p:spPr>
            <a:xfrm>
              <a:off x="549306" y="5034954"/>
              <a:ext cx="1665096" cy="9144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Slza 176"/>
            <p:cNvSpPr/>
            <p:nvPr/>
          </p:nvSpPr>
          <p:spPr>
            <a:xfrm flipH="1">
              <a:off x="1904718" y="4783684"/>
              <a:ext cx="234119" cy="548512"/>
            </a:xfrm>
            <a:prstGeom prst="teardrop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5576" b="93697" l="82091" r="993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731" t="74133" r="-664" b="4089"/>
          <a:stretch/>
        </p:blipFill>
        <p:spPr>
          <a:xfrm>
            <a:off x="8178714" y="1977260"/>
            <a:ext cx="2984585" cy="25747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00" b="32848" l="68864" r="88455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067" t="6919" r="11933" b="68174"/>
          <a:stretch/>
        </p:blipFill>
        <p:spPr>
          <a:xfrm>
            <a:off x="4644836" y="3867783"/>
            <a:ext cx="2688870" cy="26888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091" b="39152" l="43182" r="73773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00" t="10000" r="25000" b="61667"/>
          <a:stretch/>
        </p:blipFill>
        <p:spPr>
          <a:xfrm>
            <a:off x="0" y="188219"/>
            <a:ext cx="4825698" cy="315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2520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7697" b="100000" l="7545" r="48273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00" t="49244" r="50933" b="3644"/>
          <a:stretch/>
        </p:blipFill>
        <p:spPr>
          <a:xfrm>
            <a:off x="423680" y="2599649"/>
            <a:ext cx="3391118" cy="30055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7455" b="73879" l="83182" r="99909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267" t="49600" r="1466" b="25333"/>
          <a:stretch/>
        </p:blipFill>
        <p:spPr>
          <a:xfrm>
            <a:off x="9715793" y="1160359"/>
            <a:ext cx="1304544" cy="1719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2788" b="75818" l="69773" r="84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00" t="52267" r="15333" b="24267"/>
          <a:stretch/>
        </p:blipFill>
        <p:spPr>
          <a:xfrm>
            <a:off x="3814798" y="410551"/>
            <a:ext cx="1377696" cy="1609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4788" b="95152" l="64455" r="83591">
                        <a14:foregroundMark x1="77227" y1="76485" x2="79455" y2="92788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583" t="74630" r="17500" b="4259"/>
          <a:stretch/>
        </p:blipFill>
        <p:spPr>
          <a:xfrm>
            <a:off x="8373768" y="4660900"/>
            <a:ext cx="1638300" cy="1447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1879" b="96485" l="51091" r="85000">
                        <a14:backgroundMark x1="74045" y1="58121" x2="82909" y2="73333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444" t="30926" r="13611" b="3704"/>
          <a:stretch/>
        </p:blipFill>
        <p:spPr>
          <a:xfrm>
            <a:off x="4959897" y="1226590"/>
            <a:ext cx="33782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174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7697" b="100000" l="7545" r="48273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00" t="49244" r="50933" b="3644"/>
          <a:stretch/>
        </p:blipFill>
        <p:spPr>
          <a:xfrm>
            <a:off x="423680" y="2599649"/>
            <a:ext cx="3391118" cy="30055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7455" b="73879" l="83182" r="99909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267" t="49600" r="1466" b="25333"/>
          <a:stretch/>
        </p:blipFill>
        <p:spPr>
          <a:xfrm>
            <a:off x="9715793" y="1160359"/>
            <a:ext cx="1304544" cy="1719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2788" b="75818" l="69773" r="84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00" t="52267" r="15333" b="24267"/>
          <a:stretch/>
        </p:blipFill>
        <p:spPr>
          <a:xfrm>
            <a:off x="3814798" y="410551"/>
            <a:ext cx="1377696" cy="1609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4788" b="95152" l="64455" r="83591">
                        <a14:foregroundMark x1="77227" y1="76485" x2="79455" y2="92788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583" t="74630" r="17500" b="4259"/>
          <a:stretch/>
        </p:blipFill>
        <p:spPr>
          <a:xfrm>
            <a:off x="8373768" y="4660900"/>
            <a:ext cx="1638300" cy="1447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1879" b="96485" l="51091" r="85000">
                        <a14:backgroundMark x1="74045" y1="58121" x2="82909" y2="73333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444" t="30926" r="13611" b="3704"/>
          <a:stretch/>
        </p:blipFill>
        <p:spPr>
          <a:xfrm>
            <a:off x="3503394" y="2253177"/>
            <a:ext cx="3378200" cy="44831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9389" r="18075" b="12676"/>
          <a:stretch/>
        </p:blipFill>
        <p:spPr>
          <a:xfrm>
            <a:off x="10170017" y="3468994"/>
            <a:ext cx="2021983" cy="19158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21408" r="13427" b="24695"/>
          <a:stretch/>
        </p:blipFill>
        <p:spPr>
          <a:xfrm>
            <a:off x="10202297" y="141676"/>
            <a:ext cx="1759784" cy="11075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3146" r="10892" b="20939"/>
          <a:stretch/>
        </p:blipFill>
        <p:spPr>
          <a:xfrm rot="15492968">
            <a:off x="-208696" y="580233"/>
            <a:ext cx="2473186" cy="158410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7879" b="9218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42" t="8263" r="15259" b="7793"/>
          <a:stretch/>
        </p:blipFill>
        <p:spPr>
          <a:xfrm>
            <a:off x="6034504" y="172011"/>
            <a:ext cx="1961767" cy="176440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7333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59" t="5446" r="15118" b="10610"/>
          <a:stretch/>
        </p:blipFill>
        <p:spPr>
          <a:xfrm>
            <a:off x="7048796" y="2592367"/>
            <a:ext cx="1749050" cy="163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9866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seznámí s využitím ovčí vlny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děti hledají ovečku, která je ostříhaná. Kliknutím s dětem nabízí zpětná vazba.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Se učíme zpracování vlny </a:t>
            </a:r>
            <a:r>
              <a:rPr lang="cs-CZ" dirty="0" smtClean="0"/>
              <a:t>(motáme </a:t>
            </a:r>
            <a:r>
              <a:rPr lang="cs-CZ" dirty="0" smtClean="0"/>
              <a:t>klubíčka  - fyzicky </a:t>
            </a:r>
            <a:r>
              <a:rPr lang="cs-CZ" dirty="0" smtClean="0"/>
              <a:t>odzkoušíme), </a:t>
            </a:r>
            <a:r>
              <a:rPr lang="cs-CZ" dirty="0" smtClean="0"/>
              <a:t>poté se kliknutím objeví namotané klubíčko a na další kliknutí pletací jehlice.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si představujeme výrobky  pletené z vlny</a:t>
            </a:r>
          </a:p>
          <a:p>
            <a:r>
              <a:rPr lang="cs-CZ" dirty="0" smtClean="0"/>
              <a:t>Snímek č. 5 je testující, zda děti poznají, které výrobky z vlny jsou a které ne. Pomoci animačních efektů se dětem nabízí zpětná vazba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Vlna, nůžky, lepidlo</a:t>
            </a:r>
          </a:p>
          <a:p>
            <a:r>
              <a:rPr lang="cs-CZ" dirty="0" smtClean="0"/>
              <a:t>Tvorba klubíček, výtvarná práce s vlnou, obrázky oveček, stříhání vlny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  <a:endParaRPr lang="cs-CZ" dirty="0"/>
          </a:p>
          <a:p>
            <a:r>
              <a:rPr lang="cs-CZ" dirty="0"/>
              <a:t>Zacházet s běžnými předměty denní potřeby, hračkami, pomůckami,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326</Words>
  <Application>Microsoft Office PowerPoint</Application>
  <PresentationFormat>Vlastní</PresentationFormat>
  <Paragraphs>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Ovečky-využití vlny</vt:lpstr>
      <vt:lpstr>Snímek 2</vt:lpstr>
      <vt:lpstr>Snímek 3</vt:lpstr>
      <vt:lpstr>Snímek 4</vt:lpstr>
      <vt:lpstr>Snímek 5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2015-05-24T11:33:01Z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