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73" r:id="rId4"/>
    <p:sldId id="283" r:id="rId5"/>
    <p:sldId id="282" r:id="rId6"/>
    <p:sldId id="275" r:id="rId7"/>
    <p:sldId id="277" r:id="rId8"/>
    <p:sldId id="276" r:id="rId9"/>
    <p:sldId id="278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3"/>
            <p14:sldId id="282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>
        <p:scale>
          <a:sx n="60" d="100"/>
          <a:sy n="60" d="100"/>
        </p:scale>
        <p:origin x="-750" y="-9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3.png"/><Relationship Id="rId9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1639259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DENNÍ REŽIM V MATEŘSKÉ ŠKOLE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40123" y="696914"/>
            <a:ext cx="1609725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6288" y="666752"/>
            <a:ext cx="1127125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4674" y="696914"/>
            <a:ext cx="1354137" cy="185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1569" y="4356101"/>
            <a:ext cx="1011237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7363" y="4497389"/>
            <a:ext cx="1079500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54673" y="4587876"/>
            <a:ext cx="2017713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342" y="563564"/>
            <a:ext cx="1354137" cy="185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77894" y="4587876"/>
            <a:ext cx="16160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7338" y="4689478"/>
            <a:ext cx="16160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357141" y="685008"/>
            <a:ext cx="1127125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0391 -0.325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56" y="-1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7.80626E-17 L 0.08828 -0.2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01" y="-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7.40741E-7 L 4.79167E-6 0.28704 C -0.00235 0.28889 0.00052 0.27963 -0.00157 0.29167 L -0.34584 0.26736 " pathEditMode="relative" rAng="0" ptsTypes="AfAA">
                                      <p:cBhvr>
                                        <p:cTn id="1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66" y="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85185E-6 L 0.19623 1.85185E-6 C 0.28451 1.85185E-6 0.39401 0.07824 0.39401 0.14398 L 0.39401 0.28819 " pathEditMode="relative" rAng="0" ptsTypes="AAAA">
                                      <p:cBhvr>
                                        <p:cTn id="21" dur="2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1" y="14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2.59259E-6 L -0.24922 -0.2694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61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-3.7037E-6 L 0.00118 0.31389 L -0.13476 0.27477 " pathEditMode="relative" rAng="0" ptsTypes="AAA">
                                      <p:cBhvr>
                                        <p:cTn id="31" dur="2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0.55312 0.2805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56" y="1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7.40741E-7 L -0.23437 -0.0097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0.15312 0.548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56" y="2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7037E-7 L -0.16237 -0.0129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73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4345" y="563562"/>
            <a:ext cx="2384845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8948" y="563562"/>
            <a:ext cx="1642666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6439" y="563562"/>
            <a:ext cx="1966786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030" y="3865904"/>
            <a:ext cx="1477576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18732" y="563562"/>
            <a:ext cx="1573268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2123" y="3930026"/>
            <a:ext cx="3515643" cy="24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19" y="563562"/>
            <a:ext cx="1966780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7782" y="3935755"/>
            <a:ext cx="2361351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28481" y="3935755"/>
            <a:ext cx="2361351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9" cstate="print">
            <a:biLevel thresh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54573" y="563562"/>
            <a:ext cx="1642667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7134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dostanou vlastní obrázky, které si správně seřadí, nalepí na papír a vybarví</a:t>
            </a:r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655" b="89655" l="4688" r="94219">
                        <a14:backgroundMark x1="7031" y1="61839" x2="67500" y2="7379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079358">
            <a:off x="-390187" y="3259262"/>
            <a:ext cx="3058244" cy="207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763" b="98718" l="313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257932">
            <a:off x="2255209" y="1758891"/>
            <a:ext cx="4019550" cy="391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56" b="90000" l="9836" r="899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39300" y="1142999"/>
            <a:ext cx="2422231" cy="3630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647" b="89647" l="1094" r="97656">
                        <a14:backgroundMark x1="71250" y1="29882" x2="81719" y2="24941"/>
                        <a14:backgroundMark x1="85000" y1="55294" x2="93281" y2="548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74345">
            <a:off x="6323369" y="3381910"/>
            <a:ext cx="4582757" cy="304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11593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Klipart z office.microsoft.com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pixabay.com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 pracovní list, nůžky, lepidla, pastelky)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za začátek školního roku, kdy se děti seznamují s uzpůsobením dne v mateřské škole. Úkolem </a:t>
            </a:r>
            <a:r>
              <a:rPr lang="cs-CZ" dirty="0" smtClean="0"/>
              <a:t>je </a:t>
            </a:r>
            <a:r>
              <a:rPr lang="cs-CZ" dirty="0" smtClean="0"/>
              <a:t>seřadit obrázky tak, jak v MŠ na sebe navazují.</a:t>
            </a:r>
          </a:p>
          <a:p>
            <a:r>
              <a:rPr lang="cs-CZ" dirty="0" smtClean="0"/>
              <a:t>Poté každé dítě dostane pracovní list, který je součástí prezentace. </a:t>
            </a:r>
          </a:p>
          <a:p>
            <a:r>
              <a:rPr lang="cs-CZ" dirty="0" smtClean="0"/>
              <a:t>Dítě se tím seznámí, jak funguje každý den v MŠ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Režim dne lze s dětmi využít nejvíce na začátku školního roku. Děti skládají obrázky, které znázorňují činnosti podle pořadí, jak během dne postupují. </a:t>
            </a:r>
          </a:p>
          <a:p>
            <a:r>
              <a:rPr lang="cs-CZ" dirty="0" smtClean="0"/>
              <a:t>Obrázek na dotyk  reaguje tím, že se odsune na místo v pořadí, jak obrázky patří za sebe.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Téma: </a:t>
            </a:r>
            <a:r>
              <a:rPr lang="cs-CZ" dirty="0" smtClean="0"/>
              <a:t>Denní režim v mateřské škole</a:t>
            </a:r>
          </a:p>
          <a:p>
            <a:r>
              <a:rPr lang="cs-CZ" b="1" dirty="0" smtClean="0"/>
              <a:t>Vzdělávací oblast:  </a:t>
            </a:r>
            <a:r>
              <a:rPr lang="cs-CZ" dirty="0" smtClean="0"/>
              <a:t>Dítě a jeho psychika</a:t>
            </a:r>
          </a:p>
          <a:p>
            <a:r>
              <a:rPr lang="cs-CZ" b="1" dirty="0" smtClean="0"/>
              <a:t>Podoblast: </a:t>
            </a:r>
            <a:r>
              <a:rPr lang="cs-CZ" dirty="0" smtClean="0"/>
              <a:t>Časoprostorová orientace</a:t>
            </a:r>
            <a:endParaRPr lang="cs-CZ" b="1" dirty="0" smtClean="0"/>
          </a:p>
          <a:p>
            <a:r>
              <a:rPr lang="cs-CZ" b="1" dirty="0" smtClean="0"/>
              <a:t>Dosažené konkretizované výstupy: </a:t>
            </a:r>
            <a:r>
              <a:rPr lang="cs-CZ" dirty="0" smtClean="0"/>
              <a:t>orientovat se v časových údajích v rámci dne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301</Words>
  <Application>Microsoft Office PowerPoint</Application>
  <PresentationFormat>Vlastní</PresentationFormat>
  <Paragraphs>41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DENNÍ REŽIM V MATEŘSKÉ ŠKOLE</vt:lpstr>
      <vt:lpstr>Snímek 2</vt:lpstr>
      <vt:lpstr>Snímek 3</vt:lpstr>
      <vt:lpstr>Děti dostanou vlastní obrázky, které si správně seřadí, nalepí na papír a vybarví</vt:lpstr>
      <vt:lpstr>Použité zdroje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2015-05-24T20:32:50Z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