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2" r:id="rId5"/>
    <p:sldId id="283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 VE VODĚ, NA ZEMI A VE VZDUCHU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Základní matematické, početní a číselné pojmy a operace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1895" y="308372"/>
            <a:ext cx="2181701" cy="24073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/>
          <a:srcRect l="28012" t="25811" r="6389" b="19548"/>
          <a:stretch/>
        </p:blipFill>
        <p:spPr>
          <a:xfrm>
            <a:off x="3195935" y="4364736"/>
            <a:ext cx="3998976" cy="22067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/>
          <a:srcRect l="13051" r="38136" b="11005"/>
          <a:stretch/>
        </p:blipFill>
        <p:spPr>
          <a:xfrm>
            <a:off x="3499104" y="0"/>
            <a:ext cx="2340864" cy="28407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4671" y="2514787"/>
            <a:ext cx="3840479" cy="22398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1912" y="3416690"/>
            <a:ext cx="2450804" cy="270685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7"/>
          <a:srcRect l="2671" r="20242"/>
          <a:stretch/>
        </p:blipFill>
        <p:spPr>
          <a:xfrm>
            <a:off x="180046" y="3914503"/>
            <a:ext cx="2816352" cy="27401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/>
          <a:srcRect l="4332" r="15885"/>
          <a:stretch/>
        </p:blipFill>
        <p:spPr>
          <a:xfrm>
            <a:off x="8766048" y="182880"/>
            <a:ext cx="2694432" cy="2532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16146 0.2430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34" y="1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0.34648 -0.2164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18" y="-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95" y="308372"/>
            <a:ext cx="2181701" cy="24073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/>
          <a:srcRect l="4332" r="15885"/>
          <a:stretch/>
        </p:blipFill>
        <p:spPr>
          <a:xfrm>
            <a:off x="8766048" y="182880"/>
            <a:ext cx="2694432" cy="25328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/>
          <a:srcRect l="28012" t="25811" r="6389" b="19548"/>
          <a:stretch/>
        </p:blipFill>
        <p:spPr>
          <a:xfrm>
            <a:off x="3195935" y="4364736"/>
            <a:ext cx="3998976" cy="22067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2976" y="2228363"/>
            <a:ext cx="3689968" cy="24561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/>
          <a:srcRect r="17793"/>
          <a:stretch/>
        </p:blipFill>
        <p:spPr>
          <a:xfrm>
            <a:off x="87283" y="3920790"/>
            <a:ext cx="3002066" cy="27373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/>
          <a:srcRect l="13051" r="38136" b="11005"/>
          <a:stretch/>
        </p:blipFill>
        <p:spPr>
          <a:xfrm>
            <a:off x="3499104" y="0"/>
            <a:ext cx="2340864" cy="2840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8"/>
          <a:srcRect l="32264" r="6671" b="4248"/>
          <a:stretch/>
        </p:blipFill>
        <p:spPr>
          <a:xfrm>
            <a:off x="9190723" y="3416925"/>
            <a:ext cx="2449487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44444E-6 L 0.14323 0.2733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61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-0.16446 -0.21435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29" y="-1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1912" y="3416690"/>
            <a:ext cx="2450804" cy="270685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/>
          <a:srcRect l="4332" r="15885"/>
          <a:stretch/>
        </p:blipFill>
        <p:spPr>
          <a:xfrm>
            <a:off x="8766048" y="182880"/>
            <a:ext cx="2694432" cy="253288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/>
          <a:srcRect l="13051" r="38136" b="11005"/>
          <a:stretch/>
        </p:blipFill>
        <p:spPr>
          <a:xfrm>
            <a:off x="3499104" y="0"/>
            <a:ext cx="2340864" cy="2840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/>
          <a:srcRect l="27400" t="-1293" r="200" b="1293"/>
          <a:stretch/>
        </p:blipFill>
        <p:spPr>
          <a:xfrm>
            <a:off x="5120640" y="2041969"/>
            <a:ext cx="4245650" cy="2721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95" y="308372"/>
            <a:ext cx="2181701" cy="240739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/>
          <a:srcRect r="17793"/>
          <a:stretch/>
        </p:blipFill>
        <p:spPr>
          <a:xfrm>
            <a:off x="87283" y="3920790"/>
            <a:ext cx="3002066" cy="273734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/>
          <a:srcRect l="28012" t="25811" r="6389" b="19548"/>
          <a:stretch/>
        </p:blipFill>
        <p:spPr>
          <a:xfrm>
            <a:off x="3195935" y="4364736"/>
            <a:ext cx="3998976" cy="220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32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7037E-7 L 0.36407 0.2756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03" y="1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13815 -2.22222E-6 C 0.2 -2.22222E-6 0.2763 -0.0743 0.2763 -0.13449 L 0.2763 -0.26875 " pathEditMode="relative" rAng="0" ptsTypes="AA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15" y="-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Z kufříku KUMUČ využijeme modely zvířátek</a:t>
            </a:r>
          </a:p>
          <a:p>
            <a:pPr lvl="0"/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Porovnat </a:t>
            </a:r>
            <a:r>
              <a:rPr lang="cs-CZ" dirty="0"/>
              <a:t>a </a:t>
            </a:r>
            <a:r>
              <a:rPr lang="cs-CZ" dirty="0" smtClean="0"/>
              <a:t>uspořádat zvířátka </a:t>
            </a:r>
            <a:r>
              <a:rPr lang="cs-CZ" dirty="0"/>
              <a:t>dle daného kritéria; </a:t>
            </a:r>
          </a:p>
          <a:p>
            <a:r>
              <a:rPr lang="cs-CZ" dirty="0" smtClean="0"/>
              <a:t>Po ukončení prezentace se zvířaty, použijeme z kufříku KUMUČ modely zvířátek. Zvířátka můžeme třídit dle dalších kritérií (velikost, barva, počet nohou, srsti). Na závěr si děti mohou postavit zoologickou zahradu.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se seznamují se zvířátky. Třídí je dle kritéria, zda se pohybují ve vodě x vzduchu x po zemi. Správně přiřazené zvíře se přesune na obrázek znázorňující místo, nesprávně označené zvíře zmizí. U každého snímku mohou děti jmenovat další zvířata, která do skupiny patří.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Téma: </a:t>
            </a:r>
            <a:r>
              <a:rPr lang="cs-CZ" b="1" dirty="0"/>
              <a:t>Zvířata ve vodě, na zemi a ve vzduchu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Vzdělávací oblast:</a:t>
            </a:r>
            <a:r>
              <a:rPr lang="cs-CZ" b="1" dirty="0" smtClean="0"/>
              <a:t> DÍTĚ A JEHO PSYCHIKA</a:t>
            </a:r>
          </a:p>
          <a:p>
            <a:pPr marL="45720" indent="0">
              <a:buNone/>
            </a:pPr>
            <a:r>
              <a:rPr lang="cs-CZ" dirty="0" smtClean="0"/>
              <a:t>Podoblast: </a:t>
            </a:r>
            <a:r>
              <a:rPr lang="cs-CZ" b="1" dirty="0" smtClean="0"/>
              <a:t>Základní matematické, početní a číselné pojmy a operace</a:t>
            </a:r>
          </a:p>
          <a:p>
            <a:pPr marL="45720" indent="0">
              <a:buNone/>
            </a:pPr>
            <a:r>
              <a:rPr lang="cs-CZ" dirty="0" smtClean="0"/>
              <a:t>Dosažené konkretizované výstupy: </a:t>
            </a:r>
            <a:r>
              <a:rPr lang="cs-CZ" b="1" dirty="0" smtClean="0"/>
              <a:t>Porovnat a uspořádat předměty dle stanoveného pravidla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Širokoúhlá obrazovka</PresentationFormat>
  <Paragraphs>39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ZVÍŘATA VE VODĚ, NA ZEMI A VE VZDUCHU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2015-05-24T19:26:22Z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