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5"/>
  </p:notesMasterIdLst>
  <p:handoutMasterIdLst>
    <p:handoutMasterId r:id="rId26"/>
  </p:handoutMasterIdLst>
  <p:sldIdLst>
    <p:sldId id="272" r:id="rId3"/>
    <p:sldId id="298" r:id="rId4"/>
    <p:sldId id="299" r:id="rId5"/>
    <p:sldId id="290" r:id="rId6"/>
    <p:sldId id="291" r:id="rId7"/>
    <p:sldId id="287" r:id="rId8"/>
    <p:sldId id="292" r:id="rId9"/>
    <p:sldId id="296" r:id="rId10"/>
    <p:sldId id="293" r:id="rId11"/>
    <p:sldId id="295" r:id="rId12"/>
    <p:sldId id="297" r:id="rId13"/>
    <p:sldId id="289" r:id="rId14"/>
    <p:sldId id="288" r:id="rId15"/>
    <p:sldId id="300" r:id="rId16"/>
    <p:sldId id="282" r:id="rId17"/>
    <p:sldId id="283" r:id="rId18"/>
    <p:sldId id="275" r:id="rId19"/>
    <p:sldId id="277" r:id="rId20"/>
    <p:sldId id="276" r:id="rId21"/>
    <p:sldId id="278" r:id="rId22"/>
    <p:sldId id="280" r:id="rId23"/>
    <p:sldId id="281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úvod" id="{425EB4FB-E821-4B32-8ECA-EFEAA5D3F6A1}">
          <p14:sldIdLst>
            <p14:sldId id="272"/>
          </p14:sldIdLst>
        </p14:section>
        <p14:section name="obsah" id="{B6707796-E6B6-457E-A385-D5A3BB8693D5}">
          <p14:sldIdLst>
            <p14:sldId id="298"/>
            <p14:sldId id="299"/>
            <p14:sldId id="290"/>
            <p14:sldId id="291"/>
            <p14:sldId id="287"/>
            <p14:sldId id="292"/>
            <p14:sldId id="296"/>
            <p14:sldId id="293"/>
            <p14:sldId id="295"/>
            <p14:sldId id="297"/>
            <p14:sldId id="289"/>
            <p14:sldId id="288"/>
            <p14:sldId id="300"/>
            <p14:sldId id="282"/>
          </p14:sldIdLst>
        </p14:section>
        <p14:section name="pracovní list" id="{4C9F16A8-71CB-45D0-8A84-A33848F744E1}">
          <p14:sldIdLst>
            <p14:sldId id="283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78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16" autoAdjust="0"/>
    <p:restoredTop sz="94660"/>
  </p:normalViewPr>
  <p:slideViewPr>
    <p:cSldViewPr snapToGrid="0">
      <p:cViewPr varScale="1">
        <p:scale>
          <a:sx n="77" d="100"/>
          <a:sy n="77" d="100"/>
        </p:scale>
        <p:origin x="-108" y="-63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25.5.2015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25.5.2015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8.png"/><Relationship Id="rId3" Type="http://schemas.openxmlformats.org/officeDocument/2006/relationships/image" Target="../media/image49.pn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png"/><Relationship Id="rId11" Type="http://schemas.openxmlformats.org/officeDocument/2006/relationships/image" Target="../media/image56.png"/><Relationship Id="rId5" Type="http://schemas.microsoft.com/office/2007/relationships/hdphoto" Target="../media/hdphoto2.wdp"/><Relationship Id="rId10" Type="http://schemas.openxmlformats.org/officeDocument/2006/relationships/image" Target="../media/image55.png"/><Relationship Id="rId4" Type="http://schemas.openxmlformats.org/officeDocument/2006/relationships/image" Target="../media/image50.png"/><Relationship Id="rId9" Type="http://schemas.openxmlformats.org/officeDocument/2006/relationships/image" Target="../media/image5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ker.com/" TargetMode="External"/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1365900"/>
            <a:ext cx="9601200" cy="1904337"/>
          </a:xfrm>
        </p:spPr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JEDNO SLOVO </a:t>
            </a:r>
            <a:b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</a:b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PRO VÍC VĚCÍ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3315961"/>
            <a:ext cx="9601200" cy="914400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1" i="0" baseline="0" dirty="0" smtClean="0"/>
              <a:t>homonyma</a:t>
            </a:r>
            <a:endParaRPr lang="cs-CZ" sz="2400" b="1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03390" y="2654324"/>
            <a:ext cx="4492772" cy="3776736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428836" y="449191"/>
            <a:ext cx="1113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atin typeface="Arial Black" panose="020B0A04020102020204" pitchFamily="34" charset="0"/>
              </a:rPr>
              <a:t>?</a:t>
            </a:r>
            <a:endParaRPr lang="cs-CZ" sz="9600" dirty="0">
              <a:latin typeface="Arial Black" panose="020B0A04020102020204" pitchFamily="34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0253841" y="540379"/>
            <a:ext cx="1334966" cy="1334966"/>
          </a:xfrm>
          <a:prstGeom prst="round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161509" y="2159773"/>
            <a:ext cx="2534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200" b="1" dirty="0" smtClean="0">
                <a:latin typeface="Arial Black" panose="020B0A04020102020204" pitchFamily="34" charset="0"/>
              </a:rPr>
              <a:t>Oko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6691" y="573681"/>
            <a:ext cx="4567451" cy="289034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158" y="3604943"/>
            <a:ext cx="3193578" cy="287422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27730" y="4208336"/>
            <a:ext cx="3075297" cy="2224785"/>
          </a:xfrm>
          <a:prstGeom prst="rect">
            <a:avLst/>
          </a:prstGeom>
        </p:spPr>
      </p:pic>
      <p:sp>
        <p:nvSpPr>
          <p:cNvPr id="14" name="Šipka dolů 13"/>
          <p:cNvSpPr/>
          <p:nvPr/>
        </p:nvSpPr>
        <p:spPr>
          <a:xfrm rot="2257142">
            <a:off x="9274252" y="4779538"/>
            <a:ext cx="556254" cy="1082379"/>
          </a:xfrm>
          <a:prstGeom prst="downArrow">
            <a:avLst>
              <a:gd name="adj1" fmla="val 45809"/>
              <a:gd name="adj2" fmla="val 57862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Šipka dolů 14"/>
          <p:cNvSpPr/>
          <p:nvPr/>
        </p:nvSpPr>
        <p:spPr>
          <a:xfrm rot="8815133">
            <a:off x="4417577" y="4500864"/>
            <a:ext cx="556254" cy="1082379"/>
          </a:xfrm>
          <a:prstGeom prst="downArrow">
            <a:avLst>
              <a:gd name="adj1" fmla="val 45809"/>
              <a:gd name="adj2" fmla="val 57862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33793" y="425109"/>
            <a:ext cx="2027051" cy="4054102"/>
          </a:xfrm>
          <a:prstGeom prst="rect">
            <a:avLst/>
          </a:prstGeom>
        </p:spPr>
      </p:pic>
      <p:sp>
        <p:nvSpPr>
          <p:cNvPr id="17" name="Šipka dolů 16"/>
          <p:cNvSpPr/>
          <p:nvPr/>
        </p:nvSpPr>
        <p:spPr>
          <a:xfrm rot="2769089">
            <a:off x="6925263" y="1106896"/>
            <a:ext cx="556254" cy="1082379"/>
          </a:xfrm>
          <a:prstGeom prst="downArrow">
            <a:avLst>
              <a:gd name="adj1" fmla="val 45809"/>
              <a:gd name="adj2" fmla="val 57862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5625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428836" y="449191"/>
            <a:ext cx="1113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atin typeface="Arial Black" panose="020B0A04020102020204" pitchFamily="34" charset="0"/>
              </a:rPr>
              <a:t>?</a:t>
            </a:r>
            <a:endParaRPr lang="cs-CZ" sz="9600" dirty="0">
              <a:latin typeface="Arial Black" panose="020B0A04020102020204" pitchFamily="34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0253841" y="540379"/>
            <a:ext cx="1334966" cy="1334966"/>
          </a:xfrm>
          <a:prstGeom prst="round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161509" y="2159773"/>
            <a:ext cx="2534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200" b="1" dirty="0" smtClean="0">
                <a:latin typeface="Arial Black" panose="020B0A04020102020204" pitchFamily="34" charset="0"/>
              </a:rPr>
              <a:t>Ucho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457016">
            <a:off x="929464" y="712838"/>
            <a:ext cx="2906432" cy="457031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63507" y="1156850"/>
            <a:ext cx="3668133" cy="259061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92710" y="3798264"/>
            <a:ext cx="4496097" cy="2831136"/>
          </a:xfrm>
          <a:prstGeom prst="rect">
            <a:avLst/>
          </a:prstGeom>
        </p:spPr>
      </p:pic>
      <p:sp>
        <p:nvSpPr>
          <p:cNvPr id="16" name="Šipka dolů 15"/>
          <p:cNvSpPr/>
          <p:nvPr/>
        </p:nvSpPr>
        <p:spPr>
          <a:xfrm rot="2539470">
            <a:off x="6170044" y="311001"/>
            <a:ext cx="556254" cy="1082379"/>
          </a:xfrm>
          <a:prstGeom prst="downArrow">
            <a:avLst>
              <a:gd name="adj1" fmla="val 45809"/>
              <a:gd name="adj2" fmla="val 57862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Šipka dolů 16"/>
          <p:cNvSpPr/>
          <p:nvPr/>
        </p:nvSpPr>
        <p:spPr>
          <a:xfrm rot="7791515">
            <a:off x="10846395" y="4631397"/>
            <a:ext cx="556254" cy="1082379"/>
          </a:xfrm>
          <a:prstGeom prst="downArrow">
            <a:avLst>
              <a:gd name="adj1" fmla="val 45809"/>
              <a:gd name="adj2" fmla="val 57862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257462">
            <a:off x="3629893" y="4373172"/>
            <a:ext cx="2454891" cy="2485966"/>
          </a:xfrm>
          <a:prstGeom prst="rect">
            <a:avLst/>
          </a:prstGeom>
        </p:spPr>
      </p:pic>
      <p:sp>
        <p:nvSpPr>
          <p:cNvPr id="19" name="Šipka dolů 18"/>
          <p:cNvSpPr/>
          <p:nvPr/>
        </p:nvSpPr>
        <p:spPr>
          <a:xfrm rot="7167611">
            <a:off x="5722276" y="5666269"/>
            <a:ext cx="556254" cy="1082379"/>
          </a:xfrm>
          <a:prstGeom prst="downArrow">
            <a:avLst>
              <a:gd name="adj1" fmla="val 45809"/>
              <a:gd name="adj2" fmla="val 57862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23855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428836" y="449191"/>
            <a:ext cx="1113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atin typeface="Arial Black" panose="020B0A04020102020204" pitchFamily="34" charset="0"/>
              </a:rPr>
              <a:t>?</a:t>
            </a:r>
            <a:endParaRPr lang="cs-CZ" sz="9600" dirty="0">
              <a:latin typeface="Arial Black" panose="020B0A04020102020204" pitchFamily="34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0253841" y="540379"/>
            <a:ext cx="1334966" cy="1334966"/>
          </a:xfrm>
          <a:prstGeom prst="round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161509" y="2159773"/>
            <a:ext cx="2534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200" b="1" dirty="0">
                <a:latin typeface="Arial Black" panose="020B0A04020102020204" pitchFamily="34" charset="0"/>
              </a:rPr>
              <a:t>H</a:t>
            </a:r>
            <a:r>
              <a:rPr lang="cs-CZ" sz="3200" b="1" dirty="0" smtClean="0">
                <a:latin typeface="Arial Black" panose="020B0A04020102020204" pitchFamily="34" charset="0"/>
              </a:rPr>
              <a:t>řebínek</a:t>
            </a:r>
            <a:endParaRPr lang="cs-CZ" sz="3200" b="1" dirty="0">
              <a:latin typeface="Arial Black" panose="020B0A04020102020204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2316" y="1704245"/>
            <a:ext cx="2429346" cy="366693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817984">
            <a:off x="4775301" y="512515"/>
            <a:ext cx="3666938" cy="329451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51901" y="3717487"/>
            <a:ext cx="5348338" cy="2674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8846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428836" y="449191"/>
            <a:ext cx="1113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atin typeface="Arial Black" panose="020B0A04020102020204" pitchFamily="34" charset="0"/>
              </a:rPr>
              <a:t>?</a:t>
            </a:r>
            <a:endParaRPr lang="cs-CZ" sz="9600" dirty="0">
              <a:latin typeface="Arial Black" panose="020B0A04020102020204" pitchFamily="34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0253841" y="540379"/>
            <a:ext cx="1334966" cy="1334966"/>
          </a:xfrm>
          <a:prstGeom prst="round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161509" y="2159773"/>
            <a:ext cx="2534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200" b="1" dirty="0" smtClean="0">
                <a:latin typeface="Arial Black" panose="020B0A04020102020204" pitchFamily="34" charset="0"/>
              </a:rPr>
              <a:t>Korun(k)a</a:t>
            </a:r>
            <a:endParaRPr lang="cs-CZ" sz="3200" b="1" dirty="0">
              <a:latin typeface="Arial Black" panose="020B0A04020102020204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0455" y="1094584"/>
            <a:ext cx="3666027" cy="2715152"/>
          </a:xfrm>
          <a:prstGeom prst="rect">
            <a:avLst/>
          </a:prstGeom>
        </p:spPr>
      </p:pic>
      <p:pic>
        <p:nvPicPr>
          <p:cNvPr id="1026" name="Picture 2" descr="Deska, Zlatá, Mince, Kov, Kolo, 3D, Jednoduché, &amp;Zcaron;lutá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916566">
            <a:off x="5039920" y="4119394"/>
            <a:ext cx="4156926" cy="207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 rot="3189873">
            <a:off x="6129850" y="4196405"/>
            <a:ext cx="197706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3800" i="1" dirty="0" smtClean="0">
                <a:solidFill>
                  <a:schemeClr val="accent2">
                    <a:lumMod val="75000"/>
                  </a:schemeClr>
                </a:solidFill>
                <a:latin typeface="Castellar" panose="020A0402060406010301" pitchFamily="18" charset="0"/>
              </a:rPr>
              <a:t>1</a:t>
            </a:r>
            <a:endParaRPr lang="cs-CZ" sz="13800" i="1" dirty="0">
              <a:solidFill>
                <a:schemeClr val="accent2">
                  <a:lumMod val="75000"/>
                </a:schemeClr>
              </a:solidFill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3182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2385" y="1207862"/>
            <a:ext cx="2707446" cy="25678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16587" y="682268"/>
            <a:ext cx="3304950" cy="2545845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10428836" y="449191"/>
            <a:ext cx="1113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atin typeface="Arial Black" panose="020B0A04020102020204" pitchFamily="34" charset="0"/>
              </a:rPr>
              <a:t>?</a:t>
            </a:r>
            <a:endParaRPr lang="cs-CZ" sz="9600" dirty="0">
              <a:latin typeface="Arial Black" panose="020B0A04020102020204" pitchFamily="34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0253841" y="540379"/>
            <a:ext cx="1334966" cy="1334966"/>
          </a:xfrm>
          <a:prstGeom prst="round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161509" y="2159773"/>
            <a:ext cx="2534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200" b="1" dirty="0">
                <a:latin typeface="Arial Black" panose="020B0A04020102020204" pitchFamily="34" charset="0"/>
              </a:rPr>
              <a:t>H</a:t>
            </a:r>
            <a:r>
              <a:rPr lang="cs-CZ" sz="3200" b="1" dirty="0" smtClean="0">
                <a:latin typeface="Arial Black" panose="020B0A04020102020204" pitchFamily="34" charset="0"/>
              </a:rPr>
              <a:t>ouba</a:t>
            </a:r>
            <a:endParaRPr lang="cs-CZ" sz="3200" b="1" dirty="0">
              <a:latin typeface="Arial Black" panose="020B0A04020102020204" pitchFamily="34" charset="0"/>
            </a:endParaRPr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84455" y="3228113"/>
            <a:ext cx="2624752" cy="3163543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33" t="11120" r="13656" b="9476"/>
          <a:stretch/>
        </p:blipFill>
        <p:spPr>
          <a:xfrm>
            <a:off x="2292805" y="3879808"/>
            <a:ext cx="3441692" cy="263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3509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428836" y="449191"/>
            <a:ext cx="1113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atin typeface="Arial Black" panose="020B0A04020102020204" pitchFamily="34" charset="0"/>
              </a:rPr>
              <a:t>?</a:t>
            </a:r>
            <a:endParaRPr lang="cs-CZ" sz="9600" dirty="0">
              <a:latin typeface="Arial Black" panose="020B0A04020102020204" pitchFamily="34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0253841" y="540379"/>
            <a:ext cx="1334966" cy="1334966"/>
          </a:xfrm>
          <a:prstGeom prst="round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161509" y="2159773"/>
            <a:ext cx="2534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200" b="1" dirty="0" smtClean="0">
                <a:latin typeface="Arial Black" panose="020B0A04020102020204" pitchFamily="34" charset="0"/>
              </a:rPr>
              <a:t>Zámek</a:t>
            </a:r>
            <a:endParaRPr lang="cs-CZ" sz="3200" b="1" dirty="0">
              <a:latin typeface="Arial Black" panose="020B0A04020102020204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9877" y="449191"/>
            <a:ext cx="3871229" cy="4985084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7979" y="1411704"/>
            <a:ext cx="3025015" cy="422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0985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428836" y="449191"/>
            <a:ext cx="1113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atin typeface="Arial Black" panose="020B0A04020102020204" pitchFamily="34" charset="0"/>
              </a:rPr>
              <a:t>?</a:t>
            </a:r>
            <a:endParaRPr lang="cs-CZ" sz="9600" dirty="0">
              <a:latin typeface="Arial Black" panose="020B0A04020102020204" pitchFamily="34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0253841" y="540379"/>
            <a:ext cx="1334966" cy="1334966"/>
          </a:xfrm>
          <a:prstGeom prst="round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161509" y="2159773"/>
            <a:ext cx="2534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200" b="1" dirty="0" smtClean="0">
                <a:latin typeface="Arial Black" panose="020B0A04020102020204" pitchFamily="34" charset="0"/>
              </a:rPr>
              <a:t>Kolečko</a:t>
            </a:r>
            <a:endParaRPr lang="cs-CZ" sz="3200" b="1" dirty="0">
              <a:latin typeface="Arial Black" panose="020B0A04020102020204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43366" y="3580816"/>
            <a:ext cx="3043820" cy="304858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6742" y="685658"/>
            <a:ext cx="7066008" cy="3533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0904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428836" y="449191"/>
            <a:ext cx="1113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atin typeface="Arial Black" panose="020B0A04020102020204" pitchFamily="34" charset="0"/>
              </a:rPr>
              <a:t>?</a:t>
            </a:r>
            <a:endParaRPr lang="cs-CZ" sz="9600" dirty="0">
              <a:latin typeface="Arial Black" panose="020B0A04020102020204" pitchFamily="34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0253841" y="540379"/>
            <a:ext cx="1334966" cy="1334966"/>
          </a:xfrm>
          <a:prstGeom prst="round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161509" y="2159773"/>
            <a:ext cx="2534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200" b="1" dirty="0" smtClean="0">
                <a:latin typeface="Arial Black" panose="020B0A04020102020204" pitchFamily="34" charset="0"/>
              </a:rPr>
              <a:t>Kohoutek</a:t>
            </a:r>
            <a:endParaRPr lang="cs-CZ" sz="3200" b="1" dirty="0">
              <a:latin typeface="Arial Black" panose="020B0A04020102020204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14623" y="540379"/>
            <a:ext cx="2106259" cy="205360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42410" y="3375586"/>
            <a:ext cx="2236952" cy="27853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973630">
            <a:off x="2464863" y="572890"/>
            <a:ext cx="2028995" cy="2688524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80952" y="3576012"/>
            <a:ext cx="3329848" cy="2845980"/>
          </a:xfrm>
          <a:prstGeom prst="rect">
            <a:avLst/>
          </a:prstGeom>
        </p:spPr>
      </p:pic>
      <p:sp>
        <p:nvSpPr>
          <p:cNvPr id="5" name="Šipka dolů 4"/>
          <p:cNvSpPr/>
          <p:nvPr/>
        </p:nvSpPr>
        <p:spPr>
          <a:xfrm rot="3380849">
            <a:off x="4416477" y="312691"/>
            <a:ext cx="556254" cy="1082379"/>
          </a:xfrm>
          <a:prstGeom prst="downArrow">
            <a:avLst>
              <a:gd name="adj1" fmla="val 45809"/>
              <a:gd name="adj2" fmla="val 57862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Šipka dolů 14"/>
          <p:cNvSpPr/>
          <p:nvPr/>
        </p:nvSpPr>
        <p:spPr>
          <a:xfrm rot="2257142">
            <a:off x="8456902" y="3185390"/>
            <a:ext cx="556254" cy="1082379"/>
          </a:xfrm>
          <a:prstGeom prst="downArrow">
            <a:avLst>
              <a:gd name="adj1" fmla="val 45809"/>
              <a:gd name="adj2" fmla="val 57862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78765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428836" y="449191"/>
            <a:ext cx="1113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atin typeface="Arial Black" panose="020B0A04020102020204" pitchFamily="34" charset="0"/>
              </a:rPr>
              <a:t>?</a:t>
            </a:r>
            <a:endParaRPr lang="cs-CZ" sz="9600" dirty="0">
              <a:latin typeface="Arial Black" panose="020B0A04020102020204" pitchFamily="34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0253841" y="540379"/>
            <a:ext cx="1334966" cy="1334966"/>
          </a:xfrm>
          <a:prstGeom prst="round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161509" y="2159773"/>
            <a:ext cx="2534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200" b="1" dirty="0" smtClean="0">
                <a:latin typeface="Arial Black" panose="020B0A04020102020204" pitchFamily="34" charset="0"/>
              </a:rPr>
              <a:t>Raketa</a:t>
            </a:r>
            <a:endParaRPr lang="cs-CZ" sz="3200" b="1" dirty="0">
              <a:latin typeface="Arial Black" panose="020B0A04020102020204" pitchFamily="34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84020" y="1041041"/>
            <a:ext cx="3048000" cy="6096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00660" y="1310140"/>
            <a:ext cx="3915904" cy="299811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8946" y="596066"/>
            <a:ext cx="1856094" cy="3712188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3606" y="4488094"/>
            <a:ext cx="4938214" cy="2469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1553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428836" y="449191"/>
            <a:ext cx="1113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atin typeface="Arial Black" panose="020B0A04020102020204" pitchFamily="34" charset="0"/>
              </a:rPr>
              <a:t>?</a:t>
            </a:r>
            <a:endParaRPr lang="cs-CZ" sz="9600" dirty="0">
              <a:latin typeface="Arial Black" panose="020B0A04020102020204" pitchFamily="34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0253841" y="540379"/>
            <a:ext cx="1334966" cy="1334966"/>
          </a:xfrm>
          <a:prstGeom prst="round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161509" y="2159773"/>
            <a:ext cx="2534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200" b="1" dirty="0" smtClean="0">
                <a:latin typeface="Arial Black" panose="020B0A04020102020204" pitchFamily="34" charset="0"/>
              </a:rPr>
              <a:t>Bomba</a:t>
            </a:r>
            <a:endParaRPr lang="cs-CZ" sz="3200" b="1" dirty="0">
              <a:latin typeface="Arial Black" panose="020B0A04020102020204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9409" y="985268"/>
            <a:ext cx="2874505" cy="234901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45356" y="2159773"/>
            <a:ext cx="2221688" cy="4388519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63073" y="757149"/>
            <a:ext cx="2874638" cy="574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3358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428836" y="449191"/>
            <a:ext cx="1113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atin typeface="Arial Black" panose="020B0A04020102020204" pitchFamily="34" charset="0"/>
              </a:rPr>
              <a:t>?</a:t>
            </a:r>
            <a:endParaRPr lang="cs-CZ" sz="9600" dirty="0">
              <a:latin typeface="Arial Black" panose="020B0A04020102020204" pitchFamily="34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0253841" y="540379"/>
            <a:ext cx="1334966" cy="1334966"/>
          </a:xfrm>
          <a:prstGeom prst="round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161509" y="2159773"/>
            <a:ext cx="2534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200" b="1" dirty="0" smtClean="0">
                <a:latin typeface="Arial Black" panose="020B0A04020102020204" pitchFamily="34" charset="0"/>
              </a:rPr>
              <a:t>Granát</a:t>
            </a:r>
            <a:endParaRPr lang="cs-CZ" sz="3200" b="1" dirty="0">
              <a:latin typeface="Arial Black" panose="020B0A04020102020204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12103" y="3123270"/>
            <a:ext cx="3043239" cy="3387258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35934" y="1168315"/>
            <a:ext cx="2977671" cy="3409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8051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428836" y="449191"/>
            <a:ext cx="1113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atin typeface="Arial Black" panose="020B0A04020102020204" pitchFamily="34" charset="0"/>
              </a:rPr>
              <a:t>?</a:t>
            </a:r>
            <a:endParaRPr lang="cs-CZ" sz="9600" dirty="0">
              <a:latin typeface="Arial Black" panose="020B0A04020102020204" pitchFamily="34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0253841" y="540379"/>
            <a:ext cx="1334966" cy="1334966"/>
          </a:xfrm>
          <a:prstGeom prst="round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161509" y="2159773"/>
            <a:ext cx="2534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200" b="1" dirty="0" smtClean="0">
                <a:latin typeface="Arial Black" panose="020B0A04020102020204" pitchFamily="34" charset="0"/>
              </a:rPr>
              <a:t>Hřebíček</a:t>
            </a:r>
            <a:endParaRPr lang="cs-CZ" sz="3200" b="1" dirty="0">
              <a:latin typeface="Arial Black" panose="020B0A04020102020204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67618" y="3605216"/>
            <a:ext cx="4085710" cy="204285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7177743">
            <a:off x="2251485" y="259148"/>
            <a:ext cx="1900625" cy="380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2960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428836" y="449191"/>
            <a:ext cx="1113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latin typeface="Arial Black" panose="020B0A04020102020204" pitchFamily="34" charset="0"/>
              </a:rPr>
              <a:t>?</a:t>
            </a:r>
            <a:endParaRPr lang="cs-CZ" sz="9600" dirty="0">
              <a:latin typeface="Arial Black" panose="020B0A04020102020204" pitchFamily="34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0253841" y="540379"/>
            <a:ext cx="1334966" cy="1334966"/>
          </a:xfrm>
          <a:prstGeom prst="roundRect">
            <a:avLst/>
          </a:prstGeom>
          <a:noFill/>
          <a:ln w="38100">
            <a:solidFill>
              <a:schemeClr val="tx1">
                <a:lumMod val="50000"/>
                <a:lumOff val="50000"/>
              </a:schemeClr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382001" y="2018851"/>
            <a:ext cx="33141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200" b="1" dirty="0" smtClean="0">
                <a:latin typeface="Arial Black" panose="020B0A04020102020204" pitchFamily="34" charset="0"/>
              </a:rPr>
              <a:t>Lístek - List</a:t>
            </a:r>
            <a:endParaRPr lang="cs-CZ" sz="3200" b="1" dirty="0">
              <a:latin typeface="Arial Black" panose="020B0A04020102020204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496620">
            <a:off x="4287071" y="3791319"/>
            <a:ext cx="3127271" cy="1646704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3571723">
            <a:off x="8827627" y="3653693"/>
            <a:ext cx="2135521" cy="2255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250850">
            <a:off x="4291991" y="355255"/>
            <a:ext cx="4706110" cy="235305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5129" y="1531783"/>
            <a:ext cx="2737914" cy="2271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3766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16743" y="196432"/>
            <a:ext cx="117752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Arial Black" panose="020B0A04020102020204" pitchFamily="34" charset="0"/>
              </a:rPr>
              <a:t>Najdeš dva různé významy pro tyto obrázky?</a:t>
            </a:r>
            <a:endParaRPr lang="cs-CZ" sz="3600" b="1" dirty="0">
              <a:latin typeface="Arial Black" panose="020B0A04020102020204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6743" y="1169422"/>
            <a:ext cx="3928220" cy="419709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82336" y="2155461"/>
            <a:ext cx="1682172" cy="328228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6742" y="1585919"/>
            <a:ext cx="1514901" cy="3029802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798628" y="5462344"/>
            <a:ext cx="3257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 Black" panose="020B0A04020102020204" pitchFamily="34" charset="0"/>
              </a:rPr>
              <a:t>strom - rodokmen</a:t>
            </a:r>
            <a:endParaRPr lang="cs-CZ" sz="2400" b="1" dirty="0">
              <a:latin typeface="Arial Black" panose="020B0A04020102020204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065557" y="5093012"/>
            <a:ext cx="40470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 Black" panose="020B0A04020102020204" pitchFamily="34" charset="0"/>
              </a:rPr>
              <a:t>klika</a:t>
            </a:r>
          </a:p>
          <a:p>
            <a:pPr algn="ctr"/>
            <a:r>
              <a:rPr lang="cs-CZ" sz="2400" b="1" dirty="0" smtClean="0">
                <a:latin typeface="Arial Black" panose="020B0A04020102020204" pitchFamily="34" charset="0"/>
              </a:rPr>
              <a:t>k otevírání dveří/ štěstí</a:t>
            </a:r>
            <a:endParaRPr lang="cs-CZ" sz="2400" b="1" dirty="0">
              <a:latin typeface="Arial Black" panose="020B0A04020102020204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609205" y="4258979"/>
            <a:ext cx="32350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 Black" panose="020B0A04020102020204" pitchFamily="34" charset="0"/>
              </a:rPr>
              <a:t>kořeny</a:t>
            </a:r>
          </a:p>
          <a:p>
            <a:pPr algn="ctr"/>
            <a:r>
              <a:rPr lang="cs-CZ" sz="2400" b="1" dirty="0" smtClean="0">
                <a:latin typeface="Arial Black" panose="020B0A04020102020204" pitchFamily="34" charset="0"/>
              </a:rPr>
              <a:t>rostlinné/ rodinné</a:t>
            </a:r>
            <a:endParaRPr lang="cs-CZ" sz="24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198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65760" y="133303"/>
            <a:ext cx="117092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Pospojuj obrázky, které k sobě patří a vymyslet ještě další význam slova, které je spojuje.</a:t>
            </a:r>
            <a:endParaRPr lang="cs-CZ" dirty="0"/>
          </a:p>
        </p:txBody>
      </p:sp>
      <p:pic>
        <p:nvPicPr>
          <p:cNvPr id="2057" name="Picture 9" descr="key-311986_64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5196568">
            <a:off x="3361222" y="5008677"/>
            <a:ext cx="16383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clef-154541_64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3797" y="878707"/>
            <a:ext cx="882650" cy="176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2" descr="tooth-310332_64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>
                        <a14:foregroundMark x1="25316" y1="2188" x2="25316" y2="2188"/>
                        <a14:foregroundMark x1="28861" y1="2813" x2="48861" y2="3906"/>
                        <a14:foregroundMark x1="50633" y1="3281" x2="75190" y2="1719"/>
                        <a14:foregroundMark x1="79747" y1="1719" x2="91392" y2="3281"/>
                        <a14:foregroundMark x1="93418" y1="6719" x2="96962" y2="13906"/>
                        <a14:foregroundMark x1="97722" y1="13281" x2="96709" y2="27500"/>
                        <a14:foregroundMark x1="96709" y1="28594" x2="92911" y2="39844"/>
                        <a14:foregroundMark x1="92911" y1="40156" x2="88354" y2="46250"/>
                        <a14:foregroundMark x1="88354" y1="47656" x2="88354" y2="62969"/>
                        <a14:foregroundMark x1="88861" y1="64219" x2="87342" y2="70156"/>
                        <a14:foregroundMark x1="87342" y1="72188" x2="83038" y2="87031"/>
                        <a14:foregroundMark x1="84051" y1="87344" x2="80000" y2="97031"/>
                        <a14:foregroundMark x1="79494" y1="97969" x2="77975" y2="98906"/>
                        <a14:foregroundMark x1="77468" y1="98281" x2="69114" y2="87813"/>
                        <a14:foregroundMark x1="68101" y1="86406" x2="62532" y2="72500"/>
                        <a14:foregroundMark x1="61519" y1="70469" x2="61266" y2="62344"/>
                        <a14:foregroundMark x1="59241" y1="61563" x2="53165" y2="57500"/>
                        <a14:foregroundMark x1="50380" y1="56875" x2="44304" y2="56875"/>
                        <a14:foregroundMark x1="42785" y1="57188" x2="34937" y2="60313"/>
                        <a14:foregroundMark x1="34937" y1="60313" x2="33165" y2="65625"/>
                        <a14:foregroundMark x1="33418" y1="66094" x2="31139" y2="74844"/>
                        <a14:foregroundMark x1="31646" y1="75938" x2="25570" y2="91094"/>
                        <a14:foregroundMark x1="25570" y1="91875" x2="22278" y2="97656"/>
                        <a14:foregroundMark x1="21772" y1="97656" x2="18481" y2="97969"/>
                        <a14:foregroundMark x1="18481" y1="98281" x2="11646" y2="77500"/>
                        <a14:foregroundMark x1="11139" y1="76875" x2="9620" y2="55781"/>
                        <a14:foregroundMark x1="9114" y1="55469" x2="10633" y2="45938"/>
                        <a14:foregroundMark x1="9620" y1="45313" x2="4051" y2="32344"/>
                        <a14:foregroundMark x1="2278" y1="30938" x2="2278" y2="18125"/>
                        <a14:foregroundMark x1="1772" y1="15313" x2="3544" y2="7500"/>
                        <a14:foregroundMark x1="5823" y1="6094" x2="12405" y2="2344"/>
                        <a14:foregroundMark x1="12405" y1="2344" x2="24051" y2="781"/>
                        <a14:backgroundMark x1="37975" y1="18438" x2="72405" y2="47500"/>
                        <a14:backgroundMark x1="91392" y1="16719" x2="28861" y2="48594"/>
                        <a14:backgroundMark x1="14430" y1="11719" x2="24304" y2="70469"/>
                        <a14:backgroundMark x1="71646" y1="36406" x2="75949" y2="71094"/>
                        <a14:backgroundMark x1="85063" y1="20625" x2="74177" y2="84531"/>
                        <a14:backgroundMark x1="12658" y1="8906" x2="76962" y2="10000"/>
                        <a14:backgroundMark x1="25316" y1="69844" x2="19747" y2="884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792" y="2481441"/>
            <a:ext cx="1073150" cy="173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95556" y="742321"/>
            <a:ext cx="1988754" cy="203648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72829" y="5119038"/>
            <a:ext cx="1856298" cy="1342916"/>
          </a:xfrm>
          <a:prstGeom prst="rect">
            <a:avLst/>
          </a:prstGeom>
        </p:spPr>
      </p:pic>
      <p:pic>
        <p:nvPicPr>
          <p:cNvPr id="16" name="Picture 2" descr="http://www.clker.com/cliparts/1/d/6/8/11954302261298281065johnny_automatic_picnic_basket.svg.med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3022" y="4677908"/>
            <a:ext cx="2340172" cy="152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http://www.clker.com/cliparts/V/o/l/z/d/6/shopping-cart-md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05915" y="514028"/>
            <a:ext cx="1992706" cy="1905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7686759" y="2977577"/>
            <a:ext cx="1993151" cy="1329806"/>
          </a:xfrm>
          <a:prstGeom prst="rect">
            <a:avLst/>
          </a:prstGeom>
        </p:spPr>
      </p:pic>
      <p:grpSp>
        <p:nvGrpSpPr>
          <p:cNvPr id="3" name="Skupina 2"/>
          <p:cNvGrpSpPr/>
          <p:nvPr/>
        </p:nvGrpSpPr>
        <p:grpSpPr>
          <a:xfrm>
            <a:off x="9828985" y="2826385"/>
            <a:ext cx="1869636" cy="2054893"/>
            <a:chOff x="1762063" y="1468698"/>
            <a:chExt cx="1744980" cy="1864995"/>
          </a:xfrm>
        </p:grpSpPr>
        <p:pic>
          <p:nvPicPr>
            <p:cNvPr id="13" name="Obrázek 12" descr="C:\Users\Lenka\Downloads\saw-312426_640.png"/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2063" y="1468698"/>
              <a:ext cx="1744980" cy="186499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" name="Ovál 1"/>
            <p:cNvSpPr/>
            <p:nvPr/>
          </p:nvSpPr>
          <p:spPr>
            <a:xfrm>
              <a:off x="2620008" y="2736210"/>
              <a:ext cx="197616" cy="197616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6024139" y="990552"/>
            <a:ext cx="2043525" cy="2082574"/>
            <a:chOff x="3907517" y="1818067"/>
            <a:chExt cx="2043525" cy="2082574"/>
          </a:xfrm>
        </p:grpSpPr>
        <p:pic>
          <p:nvPicPr>
            <p:cNvPr id="6" name="Obrázek 5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907517" y="1818067"/>
              <a:ext cx="2043525" cy="2082574"/>
            </a:xfrm>
            <a:prstGeom prst="rect">
              <a:avLst/>
            </a:prstGeom>
          </p:spPr>
        </p:pic>
        <p:sp>
          <p:nvSpPr>
            <p:cNvPr id="20" name="Ovál 19"/>
            <p:cNvSpPr/>
            <p:nvPr/>
          </p:nvSpPr>
          <p:spPr>
            <a:xfrm>
              <a:off x="4699028" y="2331740"/>
              <a:ext cx="399618" cy="395282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4200672" y="3108636"/>
            <a:ext cx="2225116" cy="2198438"/>
            <a:chOff x="4552286" y="133302"/>
            <a:chExt cx="2225116" cy="2198438"/>
          </a:xfrm>
        </p:grpSpPr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4582398" y="133302"/>
              <a:ext cx="2195004" cy="2198438"/>
            </a:xfrm>
            <a:prstGeom prst="rect">
              <a:avLst/>
            </a:prstGeom>
          </p:spPr>
        </p:pic>
        <p:sp>
          <p:nvSpPr>
            <p:cNvPr id="22" name="Ovál 21"/>
            <p:cNvSpPr/>
            <p:nvPr/>
          </p:nvSpPr>
          <p:spPr>
            <a:xfrm>
              <a:off x="4552286" y="1148964"/>
              <a:ext cx="399618" cy="395282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4" name="TextovéPole 23"/>
          <p:cNvSpPr txBox="1"/>
          <p:nvPr/>
        </p:nvSpPr>
        <p:spPr>
          <a:xfrm>
            <a:off x="9103751" y="5253121"/>
            <a:ext cx="30882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Řešení:</a:t>
            </a:r>
          </a:p>
          <a:p>
            <a:r>
              <a:rPr lang="cs-CZ" b="1" dirty="0" smtClean="0"/>
              <a:t>Klíč </a:t>
            </a:r>
            <a:r>
              <a:rPr lang="cs-CZ" dirty="0" smtClean="0"/>
              <a:t>+ řešení problému</a:t>
            </a:r>
          </a:p>
          <a:p>
            <a:r>
              <a:rPr lang="cs-CZ" b="1" dirty="0" smtClean="0"/>
              <a:t>Zub </a:t>
            </a:r>
            <a:r>
              <a:rPr lang="cs-CZ" dirty="0" smtClean="0"/>
              <a:t>+ zub času</a:t>
            </a:r>
          </a:p>
          <a:p>
            <a:r>
              <a:rPr lang="cs-CZ" b="1" dirty="0" smtClean="0"/>
              <a:t>Koš(</a:t>
            </a:r>
            <a:r>
              <a:rPr lang="cs-CZ" b="1" dirty="0" err="1" smtClean="0"/>
              <a:t>ík</a:t>
            </a:r>
            <a:r>
              <a:rPr lang="cs-CZ" b="1" dirty="0" smtClean="0"/>
              <a:t>)</a:t>
            </a:r>
            <a:r>
              <a:rPr lang="cs-CZ" dirty="0" smtClean="0"/>
              <a:t> + spotřební koš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98657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Použité zdroje obrázků a zvuků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pixabay.com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://www.clker.com</a:t>
            </a:r>
            <a:r>
              <a:rPr lang="cs-CZ" dirty="0" smtClean="0">
                <a:hlinkClick r:id="rId3"/>
              </a:rPr>
              <a:t>/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r>
              <a:rPr lang="cs-CZ" dirty="0" smtClean="0"/>
              <a:t>Didaktický </a:t>
            </a:r>
            <a:r>
              <a:rPr lang="cs-CZ" dirty="0"/>
              <a:t>kufřík - KUMUČ </a:t>
            </a:r>
            <a:r>
              <a:rPr lang="cs-CZ" dirty="0" smtClean="0"/>
              <a:t>(tužka/ pastelka)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Na jednotlivých snímcích (2-14) jsou obrázky, které lze pojmenovat stejným slovem – na něj mají děti přijít. </a:t>
            </a:r>
          </a:p>
          <a:p>
            <a:r>
              <a:rPr lang="cs-CZ" dirty="0" smtClean="0"/>
              <a:t>Na snímku č.15 jsou tři obrázky, které vyjadřují slova, která mají i jiný význam. Na ten mají děti </a:t>
            </a:r>
            <a:r>
              <a:rPr lang="cs-CZ" dirty="0" smtClean="0"/>
              <a:t>přijít (</a:t>
            </a:r>
            <a:r>
              <a:rPr lang="cs-CZ" dirty="0" smtClean="0"/>
              <a:t>strom – rodokmen; kořeny – rostlinné, původ člověka; klika – otevírání dveří, štěstí). </a:t>
            </a:r>
          </a:p>
          <a:p>
            <a:r>
              <a:rPr lang="cs-CZ" dirty="0" smtClean="0"/>
              <a:t>Na snímku č.16 je pracovní list. Ten je určený k vytištění a vyřešení. Správné řešení lze „namalovat“ na dotykové obrazovce pomocí pera (nástroj prezentace).</a:t>
            </a:r>
          </a:p>
          <a:p>
            <a:pPr marL="45720" indent="0">
              <a:buNone/>
            </a:pPr>
            <a:r>
              <a:rPr lang="cs-CZ" b="1" dirty="0"/>
              <a:t>Očekávání a cíle</a:t>
            </a:r>
          </a:p>
          <a:p>
            <a:r>
              <a:rPr lang="cs-CZ" dirty="0" smtClean="0"/>
              <a:t>Děti si procvičí/rozšíří slovní zásobu.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 snímku jsou obrázky, které spojuje jedno slovo – to se ukáže po dotyku/kliknutí na otazník v pravém horním rohu.</a:t>
            </a:r>
          </a:p>
          <a:p>
            <a:r>
              <a:rPr lang="cs-CZ" dirty="0" smtClean="0"/>
              <a:t>Na snímku č.15 se pojmenování obrázku objeví po dotyku/kliknutí na obrázek.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Vzdělávací oblast DÍTĚ A JEHO PSYCHIKA (PSYCHOLOGICKÁ)</a:t>
            </a:r>
          </a:p>
          <a:p>
            <a:r>
              <a:rPr lang="cs-CZ" dirty="0" smtClean="0"/>
              <a:t>Podoblast: JAZYK A ŘEČ – výslovnost, gramatická správnost řeči, porozumění, vyjadřování, dorozumívání</a:t>
            </a:r>
          </a:p>
          <a:p>
            <a:r>
              <a:rPr lang="cs-CZ" dirty="0" smtClean="0"/>
              <a:t>Dosažené konkretizované výstupy – poznat stejně znějící slova jiného významu.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22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422</Words>
  <Application>Microsoft Office PowerPoint</Application>
  <PresentationFormat>Vlastní</PresentationFormat>
  <Paragraphs>92</Paragraphs>
  <Slides>22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Sheer Green 16x9</vt:lpstr>
      <vt:lpstr>JEDNO SLOVO  PRO VÍC VĚCÍ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Použité zdroje obrázků a zvuků</vt:lpstr>
      <vt:lpstr>Materiály, pomůcky a technické vybavení</vt:lpstr>
      <vt:lpstr>Metodický postup</vt:lpstr>
      <vt:lpstr>Práce s interaktivním výukovým materiálem</vt:lpstr>
      <vt:lpstr>Prvky polytechnické výchovy</vt:lpstr>
      <vt:lpstr>Snímek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2015-05-25T05:18:26Z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