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5" r:id="rId4"/>
    <p:sldId id="286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jpeg"/><Relationship Id="rId7" Type="http://schemas.openxmlformats.org/officeDocument/2006/relationships/image" Target="../media/image8.png"/><Relationship Id="rId12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11.png"/><Relationship Id="rId5" Type="http://schemas.openxmlformats.org/officeDocument/2006/relationships/image" Target="../media/image7.png"/><Relationship Id="rId10" Type="http://schemas.openxmlformats.org/officeDocument/2006/relationships/image" Target="../media/image10.png"/><Relationship Id="rId4" Type="http://schemas.openxmlformats.org/officeDocument/2006/relationships/image" Target="../media/image6.jpeg"/><Relationship Id="rId9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4.png"/><Relationship Id="rId18" Type="http://schemas.openxmlformats.org/officeDocument/2006/relationships/image" Target="../media/image16.png"/><Relationship Id="rId3" Type="http://schemas.openxmlformats.org/officeDocument/2006/relationships/image" Target="../media/image5.jpeg"/><Relationship Id="rId7" Type="http://schemas.openxmlformats.org/officeDocument/2006/relationships/image" Target="NULL"/><Relationship Id="rId12" Type="http://schemas.microsoft.com/office/2007/relationships/hdphoto" Target="../media/hdphoto2.wdp"/><Relationship Id="rId17" Type="http://schemas.microsoft.com/office/2007/relationships/hdphoto" Target="../media/hdphoto3.wdp"/><Relationship Id="rId2" Type="http://schemas.openxmlformats.org/officeDocument/2006/relationships/image" Target="../media/image4.jpeg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9.png"/><Relationship Id="rId5" Type="http://schemas.openxmlformats.org/officeDocument/2006/relationships/image" Target="NULL"/><Relationship Id="rId15" Type="http://schemas.openxmlformats.org/officeDocument/2006/relationships/image" Target="../media/image10.png"/><Relationship Id="rId10" Type="http://schemas.openxmlformats.org/officeDocument/2006/relationships/image" Target="../media/image13.png"/><Relationship Id="rId4" Type="http://schemas.openxmlformats.org/officeDocument/2006/relationships/image" Target="../media/image6.jpeg"/><Relationship Id="rId9" Type="http://schemas.microsoft.com/office/2007/relationships/hdphoto" Target="../media/hdphoto1.wdp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Srovnej botičky do botníku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mtClean="0"/>
              <a:t>sebeobsluha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0" y="2611706"/>
            <a:ext cx="12192000" cy="424629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0" y="34349"/>
            <a:ext cx="12192000" cy="3183052"/>
            <a:chOff x="0" y="3674948"/>
            <a:chExt cx="12192000" cy="3183052"/>
          </a:xfrm>
        </p:grpSpPr>
        <p:grpSp>
          <p:nvGrpSpPr>
            <p:cNvPr id="5" name="Skupina 4"/>
            <p:cNvGrpSpPr/>
            <p:nvPr/>
          </p:nvGrpSpPr>
          <p:grpSpPr>
            <a:xfrm>
              <a:off x="0" y="3674948"/>
              <a:ext cx="12192000" cy="3183052"/>
              <a:chOff x="0" y="3674948"/>
              <a:chExt cx="12192000" cy="3183052"/>
            </a:xfrm>
          </p:grpSpPr>
          <p:sp>
            <p:nvSpPr>
              <p:cNvPr id="3" name="Krychle 2"/>
              <p:cNvSpPr/>
              <p:nvPr/>
            </p:nvSpPr>
            <p:spPr>
              <a:xfrm>
                <a:off x="0" y="4827265"/>
                <a:ext cx="12192000" cy="2030735"/>
              </a:xfrm>
              <a:prstGeom prst="cube">
                <a:avLst/>
              </a:prstGeom>
              <a:blipFill>
                <a:blip r:embed="rId3" cstate="print"/>
                <a:tile tx="0" ty="0" sx="100000" sy="100000" flip="none" algn="tl"/>
              </a:blip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Zaoblený obdélník 3"/>
              <p:cNvSpPr/>
              <p:nvPr/>
            </p:nvSpPr>
            <p:spPr>
              <a:xfrm>
                <a:off x="898871" y="3700271"/>
                <a:ext cx="1370999" cy="1126994"/>
              </a:xfrm>
              <a:prstGeom prst="roundRect">
                <a:avLst/>
              </a:prstGeom>
              <a:blipFill>
                <a:blip r:embed="rId4" cstate="print"/>
                <a:tile tx="0" ty="0" sx="100000" sy="100000" flip="none" algn="tl"/>
              </a:blip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Zaoblený obdélník 20"/>
              <p:cNvSpPr/>
              <p:nvPr/>
            </p:nvSpPr>
            <p:spPr>
              <a:xfrm>
                <a:off x="4762495" y="3694175"/>
                <a:ext cx="1370999" cy="1126994"/>
              </a:xfrm>
              <a:prstGeom prst="roundRect">
                <a:avLst/>
              </a:prstGeom>
              <a:blipFill>
                <a:blip r:embed="rId4" cstate="print"/>
                <a:tile tx="0" ty="0" sx="100000" sy="100000" flip="none" algn="tl"/>
              </a:blip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Zaoblený obdélník 21"/>
              <p:cNvSpPr/>
              <p:nvPr/>
            </p:nvSpPr>
            <p:spPr>
              <a:xfrm>
                <a:off x="6668486" y="3699928"/>
                <a:ext cx="1370999" cy="1126994"/>
              </a:xfrm>
              <a:prstGeom prst="roundRect">
                <a:avLst/>
              </a:prstGeom>
              <a:blipFill>
                <a:blip r:embed="rId4" cstate="print"/>
                <a:tile tx="0" ty="0" sx="100000" sy="100000" flip="none" algn="tl"/>
              </a:blip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Zaoblený obdélník 22"/>
              <p:cNvSpPr/>
              <p:nvPr/>
            </p:nvSpPr>
            <p:spPr>
              <a:xfrm>
                <a:off x="8620982" y="3674948"/>
                <a:ext cx="1370999" cy="1126994"/>
              </a:xfrm>
              <a:prstGeom prst="roundRect">
                <a:avLst/>
              </a:prstGeom>
              <a:blipFill>
                <a:blip r:embed="rId4" cstate="print"/>
                <a:tile tx="0" ty="0" sx="100000" sy="100000" flip="none" algn="tl"/>
              </a:blip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Zaoblený obdélník 23"/>
              <p:cNvSpPr/>
              <p:nvPr/>
            </p:nvSpPr>
            <p:spPr>
              <a:xfrm>
                <a:off x="10592643" y="3697531"/>
                <a:ext cx="1370999" cy="1126994"/>
              </a:xfrm>
              <a:prstGeom prst="roundRect">
                <a:avLst/>
              </a:prstGeom>
              <a:blipFill>
                <a:blip r:embed="rId4" cstate="print"/>
                <a:tile tx="0" ty="0" sx="100000" sy="100000" flip="none" algn="tl"/>
              </a:blip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Zaoblený obdélník 24"/>
              <p:cNvSpPr/>
              <p:nvPr/>
            </p:nvSpPr>
            <p:spPr>
              <a:xfrm>
                <a:off x="2856504" y="3694175"/>
                <a:ext cx="1370999" cy="1126994"/>
              </a:xfrm>
              <a:prstGeom prst="roundRect">
                <a:avLst/>
              </a:prstGeom>
              <a:blipFill>
                <a:blip r:embed="rId4" cstate="print"/>
                <a:tile tx="0" ty="0" sx="100000" sy="100000" flip="none" algn="tl"/>
              </a:blip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6" name="Přímá spojnice 25"/>
            <p:cNvCxnSpPr/>
            <p:nvPr/>
          </p:nvCxnSpPr>
          <p:spPr>
            <a:xfrm>
              <a:off x="1831841" y="5296436"/>
              <a:ext cx="0" cy="1539025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3820428" y="5296437"/>
              <a:ext cx="0" cy="1539025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5809015" y="5318974"/>
              <a:ext cx="0" cy="1539025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7797602" y="5318975"/>
              <a:ext cx="0" cy="1539025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9786190" y="5318975"/>
              <a:ext cx="0" cy="1539025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7708" b="63311" l="15189" r="61983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533" t="17601" r="38000" b="36533"/>
          <a:stretch/>
        </p:blipFill>
        <p:spPr>
          <a:xfrm rot="7042879">
            <a:off x="7576821" y="5616942"/>
            <a:ext cx="1112815" cy="80647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7708" b="63311" l="15189" r="61983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533" t="17601" r="38000" b="36533"/>
          <a:stretch/>
        </p:blipFill>
        <p:spPr>
          <a:xfrm>
            <a:off x="2634865" y="1999884"/>
            <a:ext cx="1063467" cy="77071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73560" b="89509" l="16644" r="34925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95" t="72727" r="65410" b="11308"/>
          <a:stretch/>
        </p:blipFill>
        <p:spPr>
          <a:xfrm>
            <a:off x="2162556" y="3784303"/>
            <a:ext cx="1725847" cy="119481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73560" b="89509" l="16644" r="34925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95" t="72727" r="65410" b="11308"/>
          <a:stretch/>
        </p:blipFill>
        <p:spPr>
          <a:xfrm>
            <a:off x="6269036" y="2307564"/>
            <a:ext cx="1593767" cy="110337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0934" b="57853" l="70941" r="81583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643" t="38916" r="17056" b="40887"/>
          <a:stretch/>
        </p:blipFill>
        <p:spPr>
          <a:xfrm rot="10800000">
            <a:off x="4721571" y="5114927"/>
            <a:ext cx="1402080" cy="159681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0934" b="57853" l="70941" r="81583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643" t="38916" r="17056" b="40887"/>
          <a:stretch/>
        </p:blipFill>
        <p:spPr>
          <a:xfrm rot="10800000">
            <a:off x="8572078" y="1751316"/>
            <a:ext cx="1402080" cy="1596817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11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0934" b="57853" l="70941" r="81583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643" t="38916" r="17056" b="40887"/>
          <a:stretch/>
        </p:blipFill>
        <p:spPr>
          <a:xfrm rot="16020454" flipH="1">
            <a:off x="6364878" y="3983485"/>
            <a:ext cx="1402080" cy="1596817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1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0934" b="57853" l="70941" r="81583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643" t="38916" r="17056" b="40887"/>
          <a:stretch/>
        </p:blipFill>
        <p:spPr>
          <a:xfrm rot="10800000" flipH="1">
            <a:off x="-177294" y="1712386"/>
            <a:ext cx="1402080" cy="159681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1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0934" b="57853" l="70941" r="81583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643" t="38916" r="17056" b="40887"/>
          <a:stretch/>
        </p:blipFill>
        <p:spPr>
          <a:xfrm rot="10800000">
            <a:off x="10508464" y="5060676"/>
            <a:ext cx="1402080" cy="1596817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1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0934" b="57853" l="70941" r="81583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643" t="38916" r="17056" b="40887"/>
          <a:stretch/>
        </p:blipFill>
        <p:spPr>
          <a:xfrm rot="14088992">
            <a:off x="1047008" y="5114929"/>
            <a:ext cx="1402080" cy="159681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5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7708" b="63311" l="15189" r="61983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533" t="17601" r="38000" b="36533"/>
          <a:stretch/>
        </p:blipFill>
        <p:spPr>
          <a:xfrm rot="4595809">
            <a:off x="9559368" y="3941156"/>
            <a:ext cx="1112815" cy="80647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7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7708" b="63311" l="15189" r="61983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533" t="17601" r="38000" b="36533"/>
          <a:stretch/>
        </p:blipFill>
        <p:spPr>
          <a:xfrm>
            <a:off x="9991981" y="2307564"/>
            <a:ext cx="1063467" cy="770715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1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0934" b="57853" l="70941" r="81583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643" t="38916" r="17056" b="40887"/>
          <a:stretch/>
        </p:blipFill>
        <p:spPr>
          <a:xfrm rot="10800000" flipH="1">
            <a:off x="356326" y="1779455"/>
            <a:ext cx="1402080" cy="1596817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5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7708" b="63311" l="15189" r="61983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533" t="17601" r="38000" b="36533"/>
          <a:stretch/>
        </p:blipFill>
        <p:spPr>
          <a:xfrm>
            <a:off x="10396029" y="1854051"/>
            <a:ext cx="1112815" cy="80647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7708" b="63311" l="15189" r="61983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533" t="17601" r="38000" b="36533"/>
          <a:stretch/>
        </p:blipFill>
        <p:spPr>
          <a:xfrm rot="21241916">
            <a:off x="2135578" y="2212597"/>
            <a:ext cx="1112815" cy="80647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11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0934" b="57853" l="70941" r="81583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643" t="38916" r="17056" b="40887"/>
          <a:stretch/>
        </p:blipFill>
        <p:spPr>
          <a:xfrm rot="10800000">
            <a:off x="3738496" y="1780979"/>
            <a:ext cx="1402080" cy="1596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881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1.48148E-6 L 0.23984 -0.482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92" y="-2412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1.11111E-6 L 0.28854 -0.2708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27" y="-13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1.48148E-6 L 0.25339 -0.49421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69" y="-2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2.22222E-6 L -0.48867 -0.33703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40" y="-1685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4"/>
                                            </p:cond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81481E-6 L 0.10299 -0.2613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43" y="-1307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3"/>
                                            </p:cond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2.22222E-6 L -0.45925 -0.56621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04" y="-2831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2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1.85185E-6 L -0.48268 -0.47454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41" y="-2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0" y="2716696"/>
            <a:ext cx="12192000" cy="4141305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-19401" y="24717"/>
            <a:ext cx="12192000" cy="3183052"/>
            <a:chOff x="0" y="3674948"/>
            <a:chExt cx="12192000" cy="3183052"/>
          </a:xfrm>
        </p:grpSpPr>
        <p:grpSp>
          <p:nvGrpSpPr>
            <p:cNvPr id="5" name="Skupina 4"/>
            <p:cNvGrpSpPr/>
            <p:nvPr/>
          </p:nvGrpSpPr>
          <p:grpSpPr>
            <a:xfrm>
              <a:off x="0" y="3674948"/>
              <a:ext cx="12192000" cy="3183052"/>
              <a:chOff x="0" y="3674948"/>
              <a:chExt cx="12192000" cy="3183052"/>
            </a:xfrm>
          </p:grpSpPr>
          <p:sp>
            <p:nvSpPr>
              <p:cNvPr id="3" name="Krychle 2"/>
              <p:cNvSpPr/>
              <p:nvPr/>
            </p:nvSpPr>
            <p:spPr>
              <a:xfrm>
                <a:off x="0" y="4827265"/>
                <a:ext cx="12192000" cy="2030735"/>
              </a:xfrm>
              <a:prstGeom prst="cube">
                <a:avLst/>
              </a:prstGeom>
              <a:blipFill>
                <a:blip r:embed="rId3" cstate="print"/>
                <a:tile tx="0" ty="0" sx="100000" sy="100000" flip="none" algn="tl"/>
              </a:blip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Zaoblený obdélník 3"/>
              <p:cNvSpPr/>
              <p:nvPr/>
            </p:nvSpPr>
            <p:spPr>
              <a:xfrm>
                <a:off x="898871" y="3700271"/>
                <a:ext cx="1370999" cy="1126994"/>
              </a:xfrm>
              <a:prstGeom prst="roundRect">
                <a:avLst/>
              </a:prstGeom>
              <a:blipFill>
                <a:blip r:embed="rId4" cstate="print"/>
                <a:tile tx="0" ty="0" sx="100000" sy="100000" flip="none" algn="tl"/>
              </a:blip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Zaoblený obdélník 20"/>
              <p:cNvSpPr/>
              <p:nvPr/>
            </p:nvSpPr>
            <p:spPr>
              <a:xfrm>
                <a:off x="4762495" y="3694175"/>
                <a:ext cx="1370999" cy="1126994"/>
              </a:xfrm>
              <a:prstGeom prst="roundRect">
                <a:avLst/>
              </a:prstGeom>
              <a:blipFill>
                <a:blip r:embed="rId4" cstate="print"/>
                <a:tile tx="0" ty="0" sx="100000" sy="100000" flip="none" algn="tl"/>
              </a:blip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Zaoblený obdélník 21"/>
              <p:cNvSpPr/>
              <p:nvPr/>
            </p:nvSpPr>
            <p:spPr>
              <a:xfrm>
                <a:off x="6668486" y="3699928"/>
                <a:ext cx="1370999" cy="1126994"/>
              </a:xfrm>
              <a:prstGeom prst="roundRect">
                <a:avLst/>
              </a:prstGeom>
              <a:blipFill>
                <a:blip r:embed="rId4" cstate="print"/>
                <a:tile tx="0" ty="0" sx="100000" sy="100000" flip="none" algn="tl"/>
              </a:blip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Zaoblený obdélník 22"/>
              <p:cNvSpPr/>
              <p:nvPr/>
            </p:nvSpPr>
            <p:spPr>
              <a:xfrm>
                <a:off x="8620982" y="3674948"/>
                <a:ext cx="1370999" cy="1126994"/>
              </a:xfrm>
              <a:prstGeom prst="roundRect">
                <a:avLst/>
              </a:prstGeom>
              <a:blipFill>
                <a:blip r:embed="rId4" cstate="print"/>
                <a:tile tx="0" ty="0" sx="100000" sy="100000" flip="none" algn="tl"/>
              </a:blip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Zaoblený obdélník 23"/>
              <p:cNvSpPr/>
              <p:nvPr/>
            </p:nvSpPr>
            <p:spPr>
              <a:xfrm>
                <a:off x="10592643" y="3697531"/>
                <a:ext cx="1370999" cy="1126994"/>
              </a:xfrm>
              <a:prstGeom prst="roundRect">
                <a:avLst/>
              </a:prstGeom>
              <a:blipFill>
                <a:blip r:embed="rId4" cstate="print"/>
                <a:tile tx="0" ty="0" sx="100000" sy="100000" flip="none" algn="tl"/>
              </a:blip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Zaoblený obdélník 24"/>
              <p:cNvSpPr/>
              <p:nvPr/>
            </p:nvSpPr>
            <p:spPr>
              <a:xfrm>
                <a:off x="2856504" y="3694175"/>
                <a:ext cx="1370999" cy="1126994"/>
              </a:xfrm>
              <a:prstGeom prst="roundRect">
                <a:avLst/>
              </a:prstGeom>
              <a:blipFill>
                <a:blip r:embed="rId4" cstate="print"/>
                <a:tile tx="0" ty="0" sx="100000" sy="100000" flip="none" algn="tl"/>
              </a:blipFill>
              <a:scene3d>
                <a:camera prst="orthographicFront"/>
                <a:lightRig rig="threePt" dir="t"/>
              </a:scene3d>
              <a:sp3d>
                <a:bevelT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6" name="Přímá spojnice 25"/>
            <p:cNvCxnSpPr/>
            <p:nvPr/>
          </p:nvCxnSpPr>
          <p:spPr>
            <a:xfrm>
              <a:off x="1831841" y="5296436"/>
              <a:ext cx="0" cy="1539025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3820428" y="5296437"/>
              <a:ext cx="0" cy="1539025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5809015" y="5318974"/>
              <a:ext cx="0" cy="1539025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7797602" y="5318975"/>
              <a:ext cx="0" cy="1539025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9786190" y="5318975"/>
              <a:ext cx="0" cy="1539025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55469" b="72512" l="19401" r="3439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734" t="54578" r="65333" b="27467"/>
          <a:stretch/>
        </p:blipFill>
        <p:spPr>
          <a:xfrm>
            <a:off x="446936" y="5122658"/>
            <a:ext cx="1365504" cy="123139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55469" b="72512" l="19401" r="3439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734" t="54578" r="65333" b="27467"/>
          <a:stretch/>
        </p:blipFill>
        <p:spPr>
          <a:xfrm>
            <a:off x="1928180" y="1953838"/>
            <a:ext cx="1365504" cy="123139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7708" b="63311" l="15189" r="61983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533" t="17601" r="38000" b="36533"/>
          <a:stretch/>
        </p:blipFill>
        <p:spPr>
          <a:xfrm>
            <a:off x="3970956" y="2297932"/>
            <a:ext cx="1007584" cy="73021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7708" b="63311" l="15189" r="61983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533" t="17601" r="38000" b="36533"/>
          <a:stretch/>
        </p:blipFill>
        <p:spPr>
          <a:xfrm>
            <a:off x="8629267" y="4700810"/>
            <a:ext cx="1060992" cy="7689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73560" b="89509" l="16644" r="34925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95" t="72727" r="65410" b="11308"/>
          <a:stretch/>
        </p:blipFill>
        <p:spPr>
          <a:xfrm rot="9780246">
            <a:off x="1592900" y="3727773"/>
            <a:ext cx="1725847" cy="119481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3651" b="46270" l="28968" r="56889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297" t="23281" r="43099" b="53659"/>
          <a:stretch/>
        </p:blipFill>
        <p:spPr>
          <a:xfrm>
            <a:off x="10353586" y="2379635"/>
            <a:ext cx="1552604" cy="93878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3651" b="46270" l="28968" r="56889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297" t="23281" r="43099" b="53659"/>
          <a:stretch/>
        </p:blipFill>
        <p:spPr>
          <a:xfrm>
            <a:off x="8849761" y="5562827"/>
            <a:ext cx="1552604" cy="93878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73560" b="89509" l="16644" r="34925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95" t="72727" r="65410" b="11308"/>
          <a:stretch/>
        </p:blipFill>
        <p:spPr>
          <a:xfrm>
            <a:off x="6315882" y="2215042"/>
            <a:ext cx="1593767" cy="110337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40934" b="57853" l="70941" r="81583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643" t="38916" r="17056" b="40887"/>
          <a:stretch/>
        </p:blipFill>
        <p:spPr>
          <a:xfrm rot="10800000">
            <a:off x="8616324" y="1786403"/>
            <a:ext cx="1402080" cy="159681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40934" b="57853" l="70941" r="81583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643" t="38916" r="17056" b="40887"/>
          <a:stretch/>
        </p:blipFill>
        <p:spPr>
          <a:xfrm rot="13186921">
            <a:off x="10504110" y="4141536"/>
            <a:ext cx="1402080" cy="159681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50819" b="67314" l="31469" r="52206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187" t="50985" r="47168" b="30787"/>
          <a:stretch/>
        </p:blipFill>
        <p:spPr>
          <a:xfrm rot="10800000">
            <a:off x="5470358" y="4141536"/>
            <a:ext cx="1632402" cy="94373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50819" b="67314" l="31469" r="52206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187" t="50985" r="47168" b="30787"/>
          <a:stretch/>
        </p:blipFill>
        <p:spPr>
          <a:xfrm rot="21359749">
            <a:off x="3240765" y="5499405"/>
            <a:ext cx="1474368" cy="852371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40934" b="57853" l="70941" r="81583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643" t="38916" r="17056" b="40887"/>
          <a:stretch/>
        </p:blipFill>
        <p:spPr>
          <a:xfrm rot="10800000">
            <a:off x="7797603" y="1769711"/>
            <a:ext cx="1402080" cy="1596817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50819" b="67314" l="31469" r="52206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187" t="50985" r="47168" b="30787"/>
          <a:stretch/>
        </p:blipFill>
        <p:spPr>
          <a:xfrm rot="10800000">
            <a:off x="497668" y="2254483"/>
            <a:ext cx="1632402" cy="943734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73560" b="89509" l="16644" r="34925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95" t="72727" r="65410" b="11308"/>
          <a:stretch/>
        </p:blipFill>
        <p:spPr>
          <a:xfrm>
            <a:off x="5913911" y="1746243"/>
            <a:ext cx="1593767" cy="110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4.44444E-6 L 0.33242 -0.295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615" y="-1479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44444E-6 L 0.16562 -0.47778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81" y="-2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1.11111E-6 L -0.22578 -0.46019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89" y="-2300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9"/>
                                            </p:cond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81481E-6 L -0.44349 -0.31366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174" y="-1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4.81481E-6 L -0.32903 -0.3851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58" y="-19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7037E-7 L 0.06576 -0.50023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81" y="-2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3.7037E-7 L -0.22083 -0.3481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42" y="-1740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3"/>
                                            </p:cond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rovnat botičky do botníku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stejných obrazných znaků, sebeobsluha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na pokyn vyhledávají na snímku botičku dle zadání </a:t>
            </a:r>
            <a:r>
              <a:rPr lang="cs-CZ" dirty="0" smtClean="0"/>
              <a:t>(např</a:t>
            </a:r>
            <a:r>
              <a:rPr lang="cs-CZ" dirty="0" smtClean="0"/>
              <a:t>. červená </a:t>
            </a:r>
            <a:r>
              <a:rPr lang="cs-CZ" dirty="0" smtClean="0"/>
              <a:t>přezka), </a:t>
            </a:r>
            <a:r>
              <a:rPr lang="cs-CZ" dirty="0" smtClean="0"/>
              <a:t>poté pomocí elektronického pera kreslí cestu do správné přihrádky. </a:t>
            </a:r>
          </a:p>
          <a:p>
            <a:r>
              <a:rPr lang="cs-CZ" dirty="0" smtClean="0"/>
              <a:t>Jako zpětná vazba je pro ně nachystaná animace – kliknutím na botičku se tato do botníku sama zařadí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důležité</a:t>
            </a:r>
          </a:p>
          <a:p>
            <a:r>
              <a:rPr lang="cs-CZ" dirty="0"/>
              <a:t>Postarat se o své osobní věci, o hračky a pomůcky </a:t>
            </a:r>
          </a:p>
          <a:p>
            <a:r>
              <a:rPr lang="cs-CZ" dirty="0"/>
              <a:t>Udržovat pořádek, zvládat jednoduché úklidové práce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215</Words>
  <Application>Microsoft Office PowerPoint</Application>
  <PresentationFormat>Vlastní</PresentationFormat>
  <Paragraphs>48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Srovnej botičky do botníku</vt:lpstr>
      <vt:lpstr>Snímek 2</vt:lpstr>
      <vt:lpstr>Snímek 3</vt:lpstr>
      <vt:lpstr>Použité odkazy</vt:lpstr>
      <vt:lpstr>Metodický pokyn Integrovaný blok:  Vnímání</vt:lpstr>
      <vt:lpstr>Studijní materiály </vt:lpstr>
      <vt:lpstr>   Práce s interaktivním výukovým materiálem 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2015-05-25T13:08:55Z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